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Lst>
  <p:sldSz cy="5143500" cx="9144000"/>
  <p:notesSz cx="6858000" cy="9144000"/>
  <p:embeddedFontLst>
    <p:embeddedFont>
      <p:font typeface="Roboto"/>
      <p:regular r:id="rId94"/>
      <p:bold r:id="rId95"/>
      <p:italic r:id="rId96"/>
      <p:boldItalic r:id="rId97"/>
    </p:embeddedFont>
    <p:embeddedFont>
      <p:font typeface="Lato"/>
      <p:regular r:id="rId98"/>
      <p:bold r:id="rId99"/>
      <p:italic r:id="rId100"/>
      <p:boldItalic r:id="rId101"/>
    </p:embeddedFont>
    <p:embeddedFont>
      <p:font typeface="Lato Light"/>
      <p:regular r:id="rId102"/>
      <p:bold r:id="rId103"/>
      <p:italic r:id="rId104"/>
      <p:boldItalic r:id="rId105"/>
    </p:embeddedFont>
    <p:embeddedFont>
      <p:font typeface="Barlow Medium"/>
      <p:regular r:id="rId106"/>
      <p:bold r:id="rId107"/>
      <p:italic r:id="rId108"/>
      <p:boldItalic r:id="rId109"/>
    </p:embeddedFont>
    <p:embeddedFont>
      <p:font typeface="Helvetica Neue"/>
      <p:regular r:id="rId110"/>
      <p:bold r:id="rId111"/>
      <p:italic r:id="rId112"/>
      <p:boldItalic r:id="rId113"/>
    </p:embeddedFont>
    <p:embeddedFont>
      <p:font typeface="Barlow"/>
      <p:regular r:id="rId114"/>
      <p:bold r:id="rId115"/>
      <p:italic r:id="rId116"/>
      <p:boldItalic r:id="rId117"/>
    </p:embeddedFont>
    <p:embeddedFont>
      <p:font typeface="Ropa Sans"/>
      <p:regular r:id="rId118"/>
      <p: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93">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8" name="Joost Schouten"/>
  <p:cmAuthor clrIdx="1" id="1" initials="" lastIdx="6" name="Joachim Stroh"/>
  <p:cmAuthor clrIdx="2" id="2" initials="" lastIdx="9" name="Rieki Cordon"/>
  <p:cmAuthor clrIdx="3" id="3" initials="" lastIdx="2" name="Paulo Carvalh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9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BarlowMedium-bold.fntdata"/><Relationship Id="rId106" Type="http://schemas.openxmlformats.org/officeDocument/2006/relationships/font" Target="fonts/BarlowMedium-regular.fntdata"/><Relationship Id="rId105" Type="http://schemas.openxmlformats.org/officeDocument/2006/relationships/font" Target="fonts/LatoLight-boldItalic.fntdata"/><Relationship Id="rId104" Type="http://schemas.openxmlformats.org/officeDocument/2006/relationships/font" Target="fonts/LatoLight-italic.fntdata"/><Relationship Id="rId109" Type="http://schemas.openxmlformats.org/officeDocument/2006/relationships/font" Target="fonts/BarlowMedium-boldItalic.fntdata"/><Relationship Id="rId108" Type="http://schemas.openxmlformats.org/officeDocument/2006/relationships/font" Target="fonts/BarlowMedium-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LatoLight-bold.fntdata"/><Relationship Id="rId102" Type="http://schemas.openxmlformats.org/officeDocument/2006/relationships/font" Target="fonts/LatoLight-regular.fntdata"/><Relationship Id="rId101" Type="http://schemas.openxmlformats.org/officeDocument/2006/relationships/font" Target="fonts/Lato-boldItalic.fntdata"/><Relationship Id="rId100" Type="http://schemas.openxmlformats.org/officeDocument/2006/relationships/font" Target="fonts/Lat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4.xml"/><Relationship Id="rId99" Type="http://schemas.openxmlformats.org/officeDocument/2006/relationships/font" Target="fonts/Lato-bold.fntdata"/><Relationship Id="rId10" Type="http://schemas.openxmlformats.org/officeDocument/2006/relationships/slide" Target="slides/slide3.xml"/><Relationship Id="rId98" Type="http://schemas.openxmlformats.org/officeDocument/2006/relationships/font" Target="fonts/Lato-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RopaSans-regular.fntdata"/><Relationship Id="rId117" Type="http://schemas.openxmlformats.org/officeDocument/2006/relationships/font" Target="fonts/Barlow-boldItalic.fntdata"/><Relationship Id="rId116" Type="http://schemas.openxmlformats.org/officeDocument/2006/relationships/font" Target="fonts/Barlow-italic.fntdata"/><Relationship Id="rId115" Type="http://schemas.openxmlformats.org/officeDocument/2006/relationships/font" Target="fonts/Barlow-bold.fntdata"/><Relationship Id="rId119" Type="http://schemas.openxmlformats.org/officeDocument/2006/relationships/font" Target="fonts/RopaSans-italic.fntdata"/><Relationship Id="rId15" Type="http://schemas.openxmlformats.org/officeDocument/2006/relationships/slide" Target="slides/slide8.xml"/><Relationship Id="rId110" Type="http://schemas.openxmlformats.org/officeDocument/2006/relationships/font" Target="fonts/HelveticaNeue-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Barlow-regular.fntdata"/><Relationship Id="rId18" Type="http://schemas.openxmlformats.org/officeDocument/2006/relationships/slide" Target="slides/slide11.xml"/><Relationship Id="rId113" Type="http://schemas.openxmlformats.org/officeDocument/2006/relationships/font" Target="fonts/HelveticaNeue-boldItalic.fntdata"/><Relationship Id="rId112" Type="http://schemas.openxmlformats.org/officeDocument/2006/relationships/font" Target="fonts/HelveticaNeue-italic.fntdata"/><Relationship Id="rId111" Type="http://schemas.openxmlformats.org/officeDocument/2006/relationships/font" Target="fonts/HelveticaNeue-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9-25T03:40:47.982">
    <p:pos x="1094" y="631"/>
    <p:text>@rieki.cordon@gmail.com I spent some time digging into this after some conflict resolution sessions and would like to change this from Radical Honesty to Radical Empathy. The former justifies offloading all onto your fellow members where the later invites for inquisitive exploration and relating. Empathy requires honesty and vulnerability where honesty alone does not necessarily invite to explore the deeper motivations for your honest thoughts. I have seen this pattern at play a few times now where people are honest but get stuck in the message of: "You do this and that and please stop". Where if you would come from an empathetic perspective you force the question: "You do this and that, why so and what motivates you?".</p:text>
  </p:cm>
  <p:cm authorId="1" idx="1" dt="2020-09-21T21:24:10.327">
    <p:pos x="1094" y="631"/>
    <p:text>Conversation is here - https://discord.com/channels/722537361480613950/730269444273733752/757390327765139476</p:text>
  </p:cm>
  <p:cm authorId="1" idx="2" dt="2020-09-25T03:40:47.982">
    <p:pos x="1094" y="631"/>
    <p:text>Also, Radical Being - https://discord.com/channels/722537361480613950/722558048165429399/758889796910710794</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0-08-07T01:55:18.208">
    <p:pos x="0" y="0"/>
    <p:text>This should be done from role - anything else introduces personal needs that can/will hijack purpose.</p:text>
  </p:cm>
  <p:cm authorId="2" idx="5" dt="2020-08-07T01:55:18.208">
    <p:pos x="0" y="0"/>
    <p:text>This comment could go anywhere - as it applies broadly - but here is good enough :) 
Who enforces purpose? 
Who makes sure a person is voting from their role perspective and not their own perspective? 
Who gets to control this? 
In a decentralized organisation - the people are in control of it. People are going to vote from their own perspective (even if a few adopt the behaviour of voting from their role perspective, many won't - which would be even worse). 
So, we should just assume people will vote from their perspective and design the game as such (remember, change the game - don't change people). 
So, now people are voting for what they want - how do we ensure this serves purpose (what *is* the purpose?)?  We give more voice to those who have been serving the purpose longer (e.g. HVoice) which then serves a conservative nature where those who have been serving it longer have more weight to maintain that purpose (though Voice does have a 1 year half-life to avoid concentration). 
This way we have a decentralized organisation - that can serve purpose where purpose is defined by the people that make up the organisation (e.g. it can evolve). But, in a way that biases the evolution towards those who have been serving the purpose longer.</p:text>
  </p:cm>
  <p:cm authorId="0" idx="18" dt="2020-08-07T23:14:41.623">
    <p:pos x="0" y="100"/>
    <p:text>I'm repeating myself :-) members should not have operational vote. Roles should.</p:text>
  </p:cm>
  <p:cm authorId="2" idx="6" dt="2020-08-07T01:48:26.085">
    <p:pos x="0" y="100"/>
    <p:text>I'm not following here... 
If roles have a vote - how does this work? 
If each role has 1 vote - then we just encouraged people to have as many roles as possible... 
Further, not all roles are equal - should they have equal vote? If not, how do we quantify this?
Then if roles have a vote, should someone who just joined, get equal voice on the direction of the organism as someone who's been holding that purpose for 5+ years? If not, how do we quantify this? 
Further, if roles are designed to serve a narrow purpose - then the org will gravitate as a whole towards whatever roles there just happen to be more of - not necessarily what's best for the whole org.</p:text>
  </p:cm>
  <p:cm authorId="0" idx="19" dt="2020-08-07T23:14:41.623">
    <p:pos x="0" y="100"/>
    <p:text>Good point and I was not clear. I argue for a role based consent vote. 'Do you see a reason this decision harms the organisation'. Reduces the capacity of the organisation to express its purpose. There are objective ways to test this and to test of it concerns the role consenting. If the objecting is valid, we need to integrate the concern in the proposal, not stop the proposal.</p:text>
  </p:cm>
  <p:cm authorId="0" idx="20" dt="2020-08-06T23:16:16.300">
    <p:pos x="0" y="200"/>
    <p:text>just the roles in the anchor (top) circle - including the reps of sub-circles.</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1" dt="2020-08-06T23:19:24.348">
    <p:pos x="0" y="0"/>
    <p:text>So this is an alternative way to budget? I don't quite understand it and like the previous better - probably because I don't understand it ;-)</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2" dt="2020-08-11T10:00:15.072">
    <p:pos x="0" y="0"/>
    <p:text>I think this makes sense in a community where every person is welcome - not in a purpose driven organisation. Decisions should be made by consent by relevant roles.</p:text>
  </p:cm>
  <p:cm authorId="2" idx="7" dt="2020-08-11T10:00:15.072">
    <p:pos x="0" y="0"/>
    <p:text>*should* they be ;) Or could they be? That is the question... 
Whether it is nobler in the minds of (wo)men to make decision based on roles or some quantification of wisdom+skin in the game. ..</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3" dt="2020-08-06T23:29:07.434">
    <p:pos x="0" y="0"/>
    <p:text>like noted, I think this should chage to roles holding HVoice.</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4" dt="2020-08-26T09:14:59.359">
    <p:pos x="1627" y="937"/>
    <p:text>I'm seeing this as another attempt to merge SEEDS and Hypha. I'm not sure if this specific notion of competition makes sense within the boundaries of a singular purpose.</p:text>
  </p:cm>
  <p:cm authorId="2" idx="8" dt="2020-08-26T09:14:59.359">
    <p:pos x="1627" y="937"/>
    <p:text>How so? We may share the same purpose, but we don't actually know the best way to serve that purpose and some people may have competing ideas to serve that purpose... Encouraging this (in a fun and healthy way) could help us - especially since we don't really know how to serve this purpose of civilization change...</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5" dt="2020-08-07T01:57:38.860">
    <p:pos x="0" y="1612"/>
    <p:text>Nice, this could be the description of my roles work right now :-)</p:text>
  </p:cm>
  <p:cm authorId="2" idx="9" dt="2020-08-07T01:57:38.860">
    <p:pos x="0" y="1612"/>
    <p:text>So this applies to previous comments. 
People *will* vote from their own perspective. Give them voice, tell them to vote as they see fit, and they will vote from their perspective. 
It will be *very* hard to get people to vote from a Role perspective (changing people, not changing the game). 
So, this is why we acknowledge that people are the ones driving it and game the system from there... 
The HVoice distribution mechanics is what is mean to serve purpose (by giving more voice to those who are better serving purpose - this is quantified by how Voice is earned).</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6" dt="2020-08-06T23:46:15.842">
    <p:pos x="4382" y="768"/>
    <p:text>This should simply be the top circle - the anchor circle.</p:text>
  </p:cm>
  <p:cm authorId="0" idx="27" dt="2020-08-06T23:45:50.200">
    <p:pos x="3005" y="1620"/>
    <p:text>This feels like a patch to the bug of a lacking anchor circle + double linking.</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8" dt="2020-08-06T22:15:34.842">
    <p:pos x="0" y="0"/>
    <p:text>I don't understand this slide and it confuses me a bit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0-08-27T00:10:12.477">
    <p:pos x="0" y="0"/>
    <p:text>This would change under the people-centric compensation model.</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8-06T22:51:15.793">
    <p:pos x="0" y="0"/>
    <p:text>Even beyond their domain, as long as they don't violate the domain helt by another role/circle.</p:text>
  </p:cm>
  <p:cm authorId="0" idx="3" dt="2020-08-07T22:22:50.848">
    <p:pos x="2622" y="27"/>
    <p:text>This implies that the personal need for a person to want to garden is a valid reason to start a circle. More relevant is that the organisation realizes the work is bigger than one role. I think you know this but communication might put people off.</p:text>
  </p:cm>
  <p:cm authorId="2" idx="1" dt="2020-08-07T00:17:10.545">
    <p:pos x="2622" y="27"/>
    <p:text>It's a valid reason to *propose* a role/circle - but whether or not they get that role is up to the organisation as a whole (which then senses if its needed). 
Or rather, in this case it would be up to the other role in this (would be) circle whether they want to split a budget and accountability with this new person. 
If this (would be) circle wants *additional* budget to meet this new role they would have to request it from the whole (which is the organisation's opportunity to sense if this is serving purpose or not...</p:text>
  </p:cm>
  <p:cm authorId="0" idx="4" dt="2020-08-07T22:22:50.848">
    <p:pos x="2622" y="27"/>
    <p:text>Good point, proposing is always welcome. I guess then it comes to wording to help people learn what a proposal is measured by and that should be argued from the perspective from the role rather than the person. This is a hard concept and thus framing and wording matters.</p:text>
  </p:cm>
  <p:cm authorId="3" idx="1" dt="2020-08-14T14:24:45.568">
    <p:pos x="6000" y="0"/>
    <p:text>I'Love the Slide,
It triggered things like microsolidarity and "peer work" possibilities
The story could be:
- 2 people sharing the role (redundancy or load share) if we acknowledge that their will be the need for 2 people to ensure the workload of a role)
- the circle forms with 2 and starts growing as a crew as a 3 enters, and this is where I see the split.</p:text>
  </p:cm>
  <p:cm authorId="0" idx="5" dt="2020-08-06T22:51:37.262">
    <p:pos x="0" y="100"/>
    <p:text>yay +1</p:text>
  </p:cm>
  <p:cm authorId="0" idx="6" dt="2020-08-06T22:53:18.565">
    <p:pos x="0" y="2001"/>
    <p:text>+1!!</p:text>
  </p:cm>
  <p:cm authorId="0" idx="7" dt="2020-08-06T22:52:56.041">
    <p:pos x="0" y="200"/>
    <p:text>Do you mean becomes a circle? Because then I would simply argue that they are part of the circle and the internal roles can decide to delegate further to roles or if it's kept at the circle level.</p:text>
  </p:cm>
  <p:cm authorId="0" idx="8" dt="2020-08-06T22:54:16.183">
    <p:pos x="785" y="2001"/>
    <p:text>working groups are often made up of people which would muddy the water. Just create a role that perhaps is multi filled.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08-06T23:00:01.972">
    <p:pos x="4026" y="1411"/>
    <p:text>In both it would be useful to state that they serve the whole - this is often missed.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0-08-06T23:00:54.294">
    <p:pos x="0" y="0"/>
    <p:text>People don't form, the organisation forms and people apply - anti-pattern currently in Hypha if you ask me.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0-08-08T00:56:37.632">
    <p:pos x="0" y="0"/>
    <p:text>cool! is this happening? moving towards role vote vs personal vote? Would make me very happy!</p:text>
  </p:cm>
  <p:cm authorId="2" idx="2" dt="2020-08-06T23:42:14.934">
    <p:pos x="0" y="0"/>
    <p:text>Sure, as in "vote" by choosing to fill another role :) 
However, it's still "personal" or rather "HVoice" voting that decides. 
"HVoice" is ultimately role voting... as you need to hold a role to earn it. 
HVoice - actually better serves purpose as those who have been serving the purpose longer are holding the most HVoice and can maintain that cohesion. 
Whereas if it were just roles - the organisation could quickly change purpose as new roles come in. 
HVoice is a more conservative approach.</p:text>
  </p:cm>
  <p:cm authorId="0" idx="12" dt="2020-08-07T00:03:36.206">
    <p:pos x="0" y="0"/>
    <p:text>I hear you, and think it misses the point of seperation between role and soul. With HVoice the organisation will be a vehicle of the purpose interpretation of the HVoice majority rather than integrating all role based perspectives.</p:text>
  </p:cm>
  <p:cm authorId="1" idx="4" dt="2020-08-07T00:25:16.186">
    <p:pos x="0" y="0"/>
    <p:text>Well, in the next iteration of the DHO, you can only vote if you are holding a role in a circle. That voting power can be reduced by the commitment you have in that role. For example, if you are 50% committed in a role for the Film and Production circle, you can vote on any decision in the Brand strategy &amp; activation circle with 50% of your HVOICE. Subject to approval.</p:text>
  </p:cm>
  <p:cm authorId="0" idx="13" dt="2020-08-07T22:27:57.580">
    <p:pos x="0" y="0"/>
    <p:text>I'm not convinced. And well aware that I don't need to be ;-) I just see a whole lot of complexity and weighted voices that will cause frustration by those without a voice but relevant objections. I wish we could leave voice to SEEDS and free Hypha from it and work with simple consent based decisions from role when it comes to governance. Is the argument for using voice rooted in data and reality or might there be a sunk cost argument  behind sticking with it?
PS: all said/shared with love care and a smile.</p:text>
  </p:cm>
  <p:cm authorId="1" idx="5" dt="2020-08-08T00:56:37.632">
    <p:pos x="0" y="0"/>
    <p:text>The current voting mechanism is 80/20/1T1V/1WK which may be the reason for the weighted voice. You need a 20% quorum and 80% pass to activate a proposal. This is no longer working with 100+ people that care little about decisions in other circles. If we switch to sociocratic consent (my preferred mechanism for work teams) we _might_ not need this.What is your experience to explain what a true objection is?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 dt="2020-08-14T17:01:29.117">
    <p:pos x="6000" y="0"/>
    <p:text>Maybe budget Homeostasis could be a concept that helps</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0-08-07T23:11:18.475">
    <p:pos x="0" y="0"/>
    <p:text>Like noted, don't compensate roles, compensate people. This does make budgeting a little harder but tracking is easier. You can roughly track peole's time across each circle which will give you a cost/cicrle over time. This nicely translates to % and re-allocation.</p:text>
  </p:cm>
  <p:cm authorId="2" idx="3" dt="2020-08-07T01:44:56.740">
    <p:pos x="0" y="0"/>
    <p:text>I'm not sure how we would be able to do this in a DAO context. 
I'm also not sure if we *want* to do this. 
As now the evaluation on compensation is for the *person* themselves and not the value (what roles) they are bringing to the Org. 
Then it becomes purely that we're evaluating the worth of people - opposed to what we're aiming to do here which is evaluate the worth of a contribution (in the form of a role, quest, etc).</p:text>
  </p:cm>
  <p:cm authorId="0" idx="15" dt="2020-08-07T23:11:18.475">
    <p:pos x="0" y="0"/>
    <p:text>I love the reasons for experimenting. It's just that the examples I've seen introduce more problems than they solve. The incentives against fluidity of role assignments introduced by compensating roles I believe are more harmful than the challanges around transparently compensating people based on the skills they bring and the explicit expression of skills desired by the organisation.</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0-08-06T23:45:49.159">
    <p:pos x="4160" y="996"/>
    <p:text>does my role</p:text>
  </p:cm>
  <p:cm authorId="2" idx="4" dt="2020-08-06T23:45:49.159">
    <p:pos x="4160" y="996"/>
    <p:text>I think this is more in conflict... 
Meaning if someones role is to serve the branding and design of SEEDS assets. 
Well, then from that roles perspective they think ALL resources should go to that end (as that is that roles purpose). 
Whereas the human (the I, the whole being) thinks beyond their role to what Hypha as a whole can need. 
This could even include unfunding their current role (as they sensed it was no longer needed) and sending those funds to a new Role (that they may or may not fill). 
Thoughts?</p:text>
  </p:cm>
  <p:cm authorId="1" idx="6" dt="2020-08-07T00:41:44.360">
    <p:pos x="0" y="0"/>
    <p:text>This could be funded from outside the circle. Come to think of it roles could be funded from outside the circle (or even organization) - think personal philanthropy.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gp/product/0996006028/"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hoiNadjeschda/who-s-idea-was-it-anyway-the-role-of-source-in-organizations-843b407e2879" TargetMode="External"/><Relationship Id="rId3" Type="http://schemas.openxmlformats.org/officeDocument/2006/relationships/hyperlink" Target="https://www.youtube.com/watch?v=32vlOgN_3QQ"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hoiNadjeschda/who-s-idea-was-it-anyway-the-role-of-source-in-organizations-843b407e2879" TargetMode="External"/><Relationship Id="rId3" Type="http://schemas.openxmlformats.org/officeDocument/2006/relationships/hyperlink" Target="https://www.youtube.com/watch?v=32vlOgN_3QQ"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olypoly.us/" TargetMode="External"/><Relationship Id="rId3" Type="http://schemas.openxmlformats.org/officeDocument/2006/relationships/hyperlink" Target="https://www.jornadax.com.br/lp-cadastro/en/"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conbolt.com/iconsets/font-awesome-solid/handshake" TargetMode="External"/><Relationship Id="rId3" Type="http://schemas.openxmlformats.org/officeDocument/2006/relationships/hyperlink" Target="https://www.countryflags.com/en/portugal-flag-icon.html"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dfe8tCcHnKY"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hoiNadjeschda/who-s-idea-was-it-anyway-the-role-of-source-in-organizations-843b407e2879" TargetMode="External"/><Relationship Id="rId3" Type="http://schemas.openxmlformats.org/officeDocument/2006/relationships/hyperlink" Target="https://www.youtube.com/watch?v=32vlOgN_3QQ"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ctivate-the-future/what-is-regenerative-behaviour-47bb0f6b0bbe" TargetMode="External"/><Relationship Id="rId3" Type="http://schemas.openxmlformats.org/officeDocument/2006/relationships/hyperlink" Target="https://earthwatch.org.uk/working-with-business/tiny-forests" TargetMode="External"/><Relationship Id="rId4" Type="http://schemas.openxmlformats.org/officeDocument/2006/relationships/hyperlink" Target="http://regenerosity.com/"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ddfe956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ddfe956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DCDDDE"/>
                </a:solidFill>
                <a:latin typeface="Helvetica Neue"/>
                <a:ea typeface="Helvetica Neue"/>
                <a:cs typeface="Helvetica Neue"/>
                <a:sym typeface="Helvetica Neue"/>
              </a:rPr>
              <a:t>is to build a new organisation system that: 1. is fully decentralized from the point of censorship resistance (so Hypha can't be "shut down" or co-opted by current power structures). 1.1 from this angle it also needs to defend itself from those who wish to cause it harm, or abuse rewards (proxy accounts, wealthy, powerful, etc). 2. Create an organisation that can scale globally and allow a wide diversity of people to contribute in a myriad of ways and to earn a stake in this new organisation for doing so (so that it continues to decentralize overtime). By the people. 3. Create an organisational logic that other groups can plug into (creating an ecosystem of projects/orgs/groups/villages/bioregions/etc) that use similar organisational semantics (tools, value exchange, governance, etc) so that we can collaborate at scale to shift our civilizational story.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f92d3ca8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f92d3ca8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Radical Focus - </a:t>
            </a:r>
            <a:r>
              <a:rPr lang="en" u="sng">
                <a:solidFill>
                  <a:schemeClr val="hlink"/>
                </a:solidFill>
                <a:hlinkClick r:id="rId2"/>
              </a:rPr>
              <a:t>https://www.amazon.com/gp/product/0996006028/</a:t>
            </a:r>
            <a:br>
              <a:rPr lang="en"/>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e1d54fd81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e1d54fd81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f5f6aae32_3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f5f6aae32_3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 contributions are not genesis contributions (tied to a role)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Commission-based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Salary-based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Ad-hoc compensation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Promissory</a:t>
            </a:r>
            <a:r>
              <a:rPr lang="en">
                <a:solidFill>
                  <a:schemeClr val="dk1"/>
                </a:solidFill>
              </a:rPr>
              <a:t>-based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893ef4d36b7399d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893ef4d36b7399d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This is what excites me about "Gratitude Tokens" and employing them (and other tools (TBD)) to assist in this Decentralized assessment and contribution accounting. We must remember we're all Hypha and if Hypha is always taking on all the risk this is a classic case of "tragedy of the commons" and we'll all fail. Meaning, people can't just show up, do something and always expect to be paid (if it wasn't agreed upon by Hypha) the only official contract/agreement in Hypha is in the DHO! That's where agreements are made and stored transparently and immutably. If someone wants their "potential" contribution paid upfront - they can attempt this approach with proactive contribution request.</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893ef4d36b7399d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893ef4d36b7399d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This is what excites me about "Gratitude Tokens" and employing them (and other tools (TBD)) to assist in this Decentralized assessment and contribution accounting. We must remember we're all Hypha and if Hypha is always taking on all the risk this is a classic case of "tragedy of the commons" and we'll all fail. Meaning, people can't just show up, do something and always expect to be paid (if it wasn't agreed upon by Hypha) the only official contract/agreement in Hypha is in the DHO! That's where agreements are made and stored transparently and immutably. If someone wants their "potential" contribution paid upfront - they can attempt this approach with proactive contribution request.</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93ef4d36b7399d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93ef4d36b7399d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This is what excites me about "Gratitude Tokens" and employing them (and other tools (TBD)) to assist in this Decentralized assessment and contribution accounting. We must remember we're all Hypha and if Hypha is always taking on all the risk this is a classic case of "tragedy of the commons" and we'll all fail. Meaning, people can't just show up, do something and always expect to be paid (if it wasn't agreed upon by Hypha) the only official contract/agreement in Hypha is in the DHO! That's where agreements are made and stored transparently and immutably. If someone wants their "potential" contribution paid upfront - they can attempt this approach with proactive contribution request.</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d700292d4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d700292d4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2ca973d91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92ca973d91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d2d0941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d2d0941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d2d0941e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d2d0941e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2ca974c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2ca974c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Incentivize (employees and org), how do we grow, measure and validate impact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01e301a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01e301a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906c1b93fd0008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906c1b93fd0008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f7ebb3fa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f7ebb3fa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1ae2c3d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1ae2c3d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Roboto"/>
                <a:ea typeface="Roboto"/>
                <a:cs typeface="Roboto"/>
                <a:sym typeface="Roboto"/>
              </a:rPr>
              <a:t>Residual</a:t>
            </a:r>
            <a:r>
              <a:rPr lang="en" sz="1200">
                <a:solidFill>
                  <a:srgbClr val="222222"/>
                </a:solidFill>
                <a:highlight>
                  <a:srgbClr val="FFFFFF"/>
                </a:highlight>
                <a:latin typeface="Roboto"/>
                <a:ea typeface="Roboto"/>
                <a:cs typeface="Roboto"/>
                <a:sym typeface="Roboto"/>
              </a:rPr>
              <a:t>. </a:t>
            </a:r>
            <a:r>
              <a:rPr b="1" lang="en" sz="1200">
                <a:solidFill>
                  <a:srgbClr val="222222"/>
                </a:solidFill>
                <a:highlight>
                  <a:srgbClr val="FFFFFF"/>
                </a:highlight>
                <a:latin typeface="Roboto"/>
                <a:ea typeface="Roboto"/>
                <a:cs typeface="Roboto"/>
                <a:sym typeface="Roboto"/>
              </a:rPr>
              <a:t>Residual self</a:t>
            </a:r>
            <a:r>
              <a:rPr lang="en" sz="1200">
                <a:solidFill>
                  <a:srgbClr val="222222"/>
                </a:solidFill>
                <a:highlight>
                  <a:srgbClr val="FFFFFF"/>
                </a:highlight>
                <a:latin typeface="Roboto"/>
                <a:ea typeface="Roboto"/>
                <a:cs typeface="Roboto"/>
                <a:sym typeface="Roboto"/>
              </a:rPr>
              <a:t>-image is the concept that individuals tend to think of themselves as projecting a certain physical appearance, or certain position of social entitlement, or lack thereof.</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22222"/>
                </a:solidFill>
                <a:highlight>
                  <a:srgbClr val="FFFFFF"/>
                </a:highlight>
                <a:latin typeface="Roboto"/>
                <a:ea typeface="Roboto"/>
                <a:cs typeface="Roboto"/>
                <a:sym typeface="Roboto"/>
              </a:rPr>
              <a:t>https://unsplash.com/photos/O3ymvT7Wf9U</a:t>
            </a:r>
            <a:endParaRPr sz="120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92ca974c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92ca974cb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E3338"/>
                </a:solidFill>
                <a:latin typeface="Helvetica Neue"/>
                <a:ea typeface="Helvetica Neue"/>
                <a:cs typeface="Helvetica Neue"/>
                <a:sym typeface="Helvetica Neue"/>
              </a:rPr>
              <a:t>Skills and experience are overrated, wisdom and seniority are not (vertical salary bands)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9a31467cb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9a31467cb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01e301a8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901e301a8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e1d54fd81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8e1d54fd81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ACTIVATING Roles so they are empowered to take action and know what they can do - then get out of the way... We're not here to micromanage each-other on the day-to-day the DHO and governance structures are intended for the structure to help with that. </a:t>
            </a:r>
            <a:br>
              <a:rPr lang="en">
                <a:solidFill>
                  <a:schemeClr val="dk1"/>
                </a:solidFill>
              </a:rPr>
            </a:br>
            <a:br>
              <a:rPr lang="en">
                <a:solidFill>
                  <a:schemeClr val="dk1"/>
                </a:solidFill>
              </a:rPr>
            </a:br>
            <a:br>
              <a:rPr lang="en">
                <a:solidFill>
                  <a:schemeClr val="dk1"/>
                </a:solidFill>
              </a:rPr>
            </a:br>
            <a:br>
              <a:rPr lang="en">
                <a:solidFill>
                  <a:schemeClr val="dk1"/>
                </a:solidFill>
              </a:rPr>
            </a:br>
            <a:br>
              <a:rPr lang="en">
                <a:solidFill>
                  <a:schemeClr val="dk1"/>
                </a:solidFill>
              </a:rPr>
            </a:br>
            <a:br>
              <a:rPr lang="en">
                <a:solidFill>
                  <a:schemeClr val="dk1"/>
                </a:solidFill>
              </a:rPr>
            </a:b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01e301a8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901e301a8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Owner = Coherence Holder</a:t>
            </a:r>
            <a:endParaRPr/>
          </a:p>
          <a:p>
            <a:pPr indent="0" lvl="0" marL="0" rtl="0" algn="l">
              <a:spcBef>
                <a:spcPts val="0"/>
              </a:spcBef>
              <a:spcAft>
                <a:spcPts val="0"/>
              </a:spcAft>
              <a:buNone/>
            </a:pPr>
            <a:r>
              <a:rPr lang="en"/>
              <a:t>Firefighters have “hierarchy”</a:t>
            </a:r>
            <a:endParaRPr/>
          </a:p>
          <a:p>
            <a:pPr indent="0" lvl="0" marL="0" rtl="0" algn="l">
              <a:spcBef>
                <a:spcPts val="0"/>
              </a:spcBef>
              <a:spcAft>
                <a:spcPts val="0"/>
              </a:spcAft>
              <a:buNone/>
            </a:pPr>
            <a:r>
              <a:rPr lang="en"/>
              <a:t>Very first person in this role is the source</a:t>
            </a:r>
            <a:endParaRPr/>
          </a:p>
          <a:p>
            <a:pPr indent="0" lvl="0" marL="0" rtl="0" algn="l">
              <a:spcBef>
                <a:spcPts val="0"/>
              </a:spcBef>
              <a:spcAft>
                <a:spcPts val="0"/>
              </a:spcAft>
              <a:buNone/>
            </a:pPr>
            <a:r>
              <a:rPr lang="en" u="sng">
                <a:solidFill>
                  <a:schemeClr val="hlink"/>
                </a:solidFill>
                <a:hlinkClick r:id="rId2"/>
              </a:rPr>
              <a:t>https://medium.com/@AhoiNadjeschda/who-s-idea-was-it-anyway-the-role-of-source-in-organizations-843b407e2879</a:t>
            </a:r>
            <a:endParaRPr/>
          </a:p>
          <a:p>
            <a:pPr indent="0" lvl="0" marL="0" rtl="0" algn="l">
              <a:spcBef>
                <a:spcPts val="0"/>
              </a:spcBef>
              <a:spcAft>
                <a:spcPts val="0"/>
              </a:spcAft>
              <a:buNone/>
            </a:pPr>
            <a:r>
              <a:rPr lang="en" u="sng">
                <a:solidFill>
                  <a:schemeClr val="hlink"/>
                </a:solidFill>
                <a:hlinkClick r:id="rId3"/>
              </a:rPr>
              <a:t>https://www.youtube.com/watch?v=32vlOgN_3QQ</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9886695c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9886695c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Domains respond to internal and external stimulus and are "morphogenetic fields". They are "Organs is the Organism".  Among other aspects they are natural separation of concerns. The domains aggregate individuals, around a share "skill set"; ability to give response to the stimulus.  The structure crystallises when the stimulus needs response; the skill set is right to the level of response needed and the purpose of response is shaped, and finally when there are minimal 2 individuals dyad.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Owner = Coherence Holder</a:t>
            </a:r>
            <a:endParaRPr/>
          </a:p>
          <a:p>
            <a:pPr indent="0" lvl="0" marL="0" rtl="0" algn="l">
              <a:spcBef>
                <a:spcPts val="0"/>
              </a:spcBef>
              <a:spcAft>
                <a:spcPts val="0"/>
              </a:spcAft>
              <a:buNone/>
            </a:pPr>
            <a:r>
              <a:rPr lang="en"/>
              <a:t>Firefighters have “hierarchy”</a:t>
            </a:r>
            <a:endParaRPr/>
          </a:p>
          <a:p>
            <a:pPr indent="0" lvl="0" marL="0" rtl="0" algn="l">
              <a:spcBef>
                <a:spcPts val="0"/>
              </a:spcBef>
              <a:spcAft>
                <a:spcPts val="0"/>
              </a:spcAft>
              <a:buNone/>
            </a:pPr>
            <a:r>
              <a:rPr lang="en"/>
              <a:t>Very first person in this role is the source</a:t>
            </a:r>
            <a:endParaRPr/>
          </a:p>
          <a:p>
            <a:pPr indent="0" lvl="0" marL="0" rtl="0" algn="l">
              <a:spcBef>
                <a:spcPts val="0"/>
              </a:spcBef>
              <a:spcAft>
                <a:spcPts val="0"/>
              </a:spcAft>
              <a:buNone/>
            </a:pPr>
            <a:r>
              <a:rPr lang="en" u="sng">
                <a:solidFill>
                  <a:schemeClr val="hlink"/>
                </a:solidFill>
                <a:hlinkClick r:id="rId2"/>
              </a:rPr>
              <a:t>https://medium.com/@AhoiNadjeschda/who-s-idea-was-it-anyway-the-role-of-source-in-organizations-843b407e2879</a:t>
            </a:r>
            <a:endParaRPr/>
          </a:p>
          <a:p>
            <a:pPr indent="0" lvl="0" marL="0" rtl="0" algn="l">
              <a:spcBef>
                <a:spcPts val="0"/>
              </a:spcBef>
              <a:spcAft>
                <a:spcPts val="0"/>
              </a:spcAft>
              <a:buNone/>
            </a:pPr>
            <a:r>
              <a:rPr lang="en" u="sng">
                <a:solidFill>
                  <a:schemeClr val="hlink"/>
                </a:solidFill>
                <a:hlinkClick r:id="rId3"/>
              </a:rPr>
              <a:t>https://www.youtube.com/watch?v=32vlOgN_3QQ</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906c1b93fd0008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906c1b93fd0008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Diffs listed here:</a:t>
            </a:r>
            <a:br>
              <a:rPr lang="en"/>
            </a:br>
            <a:r>
              <a:rPr lang="en"/>
              <a:t>Slide Value Creation -&gt; More Risk changed to More Adventure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8e1d54fd81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8e1d54fd81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8d2d0941e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8d2d0941e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8d2d0941e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8d2d0941e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8e1d54fd81_0_1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8e1d54fd81_0_1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9d700292d4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9d700292d4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8e1d54fd81_0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8e1d54fd81_0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8d2d0941e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8d2d0941e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8d2d0941e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8d2d0941e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know the cliche around construction workers (extending jobs)… </a:t>
            </a:r>
            <a:br>
              <a:rPr lang="en">
                <a:solidFill>
                  <a:schemeClr val="dk1"/>
                </a:solidFill>
              </a:rPr>
            </a:br>
            <a:br>
              <a:rPr lang="en">
                <a:solidFill>
                  <a:schemeClr val="dk1"/>
                </a:solidFill>
              </a:rPr>
            </a:br>
            <a:r>
              <a:rPr lang="en">
                <a:solidFill>
                  <a:schemeClr val="dk1"/>
                </a:solidFill>
              </a:rPr>
              <a:t>We also know cliche around military budgets (wasting resources)...</a:t>
            </a:r>
            <a:br>
              <a:rPr lang="en">
                <a:solidFill>
                  <a:schemeClr val="dk1"/>
                </a:solidFill>
              </a:rPr>
            </a:br>
            <a:br>
              <a:rPr lang="en">
                <a:solidFill>
                  <a:schemeClr val="dk1"/>
                </a:solidFill>
              </a:rPr>
            </a:br>
            <a:r>
              <a:rPr lang="en">
                <a:solidFill>
                  <a:schemeClr val="dk1"/>
                </a:solidFill>
              </a:rPr>
              <a:t>So, this is why we can act in %’s (easier to quantify) then people raise and lower %’s based on where they feel value needs to flow and who’s adding value.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8e1d54fd81_0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8e1d54fd81_0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Encourage cell splitting </a:t>
            </a:r>
            <a:br>
              <a:rPr lang="en">
                <a:solidFill>
                  <a:schemeClr val="dk1"/>
                </a:solidFill>
              </a:rPr>
            </a:br>
            <a:br>
              <a:rPr lang="en">
                <a:solidFill>
                  <a:schemeClr val="dk1"/>
                </a:solidFill>
              </a:rPr>
            </a:br>
            <a:r>
              <a:rPr lang="en">
                <a:solidFill>
                  <a:schemeClr val="dk1"/>
                </a:solidFill>
              </a:rPr>
              <a:t>So what does this look like from an organisational lense</a:t>
            </a:r>
            <a:br>
              <a:rPr lang="en">
                <a:solidFill>
                  <a:schemeClr val="dk1"/>
                </a:solidFill>
              </a:rPr>
            </a:br>
            <a:br>
              <a:rPr lang="en">
                <a:solidFill>
                  <a:schemeClr val="dk1"/>
                </a:solidFill>
              </a:rPr>
            </a:br>
            <a:r>
              <a:rPr lang="en">
                <a:solidFill>
                  <a:schemeClr val="dk1"/>
                </a:solidFill>
              </a:rPr>
              <a:t>New cells can emerge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893ef4d36b7399d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893ef4d36b7399d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Encourage cell splitting </a:t>
            </a:r>
            <a:br>
              <a:rPr lang="en">
                <a:solidFill>
                  <a:schemeClr val="dk1"/>
                </a:solidFill>
              </a:rPr>
            </a:br>
            <a:br>
              <a:rPr lang="en">
                <a:solidFill>
                  <a:schemeClr val="dk1"/>
                </a:solidFill>
              </a:rPr>
            </a:br>
            <a:r>
              <a:rPr lang="en">
                <a:solidFill>
                  <a:schemeClr val="dk1"/>
                </a:solidFill>
              </a:rPr>
              <a:t>So what does this look like from an organisational lense</a:t>
            </a:r>
            <a:br>
              <a:rPr lang="en">
                <a:solidFill>
                  <a:schemeClr val="dk1"/>
                </a:solidFill>
              </a:rPr>
            </a:br>
            <a:br>
              <a:rPr lang="en">
                <a:solidFill>
                  <a:schemeClr val="dk1"/>
                </a:solidFill>
              </a:rPr>
            </a:br>
            <a:r>
              <a:rPr lang="en">
                <a:solidFill>
                  <a:schemeClr val="dk1"/>
                </a:solidFill>
              </a:rPr>
              <a:t>New cells can emerge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01e301a8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01e301a8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 have rulers, agreements have agree-ers - NH</a:t>
            </a:r>
            <a:endParaRPr/>
          </a:p>
          <a:p>
            <a:pPr indent="0" lvl="0" marL="0" rtl="0" algn="l">
              <a:spcBef>
                <a:spcPts val="0"/>
              </a:spcBef>
              <a:spcAft>
                <a:spcPts val="0"/>
              </a:spcAft>
              <a:buNone/>
            </a:pPr>
            <a:r>
              <a:rPr lang="en" u="sng">
                <a:solidFill>
                  <a:schemeClr val="hlink"/>
                </a:solidFill>
                <a:hlinkClick r:id="rId2"/>
              </a:rPr>
              <a:t>http://polypoly.us/</a:t>
            </a:r>
            <a:r>
              <a:rPr lang="en"/>
              <a:t> - Keala</a:t>
            </a:r>
            <a:endParaRPr/>
          </a:p>
          <a:p>
            <a:pPr indent="0" lvl="0" marL="0" rtl="0" algn="l">
              <a:spcBef>
                <a:spcPts val="0"/>
              </a:spcBef>
              <a:spcAft>
                <a:spcPts val="0"/>
              </a:spcAft>
              <a:buNone/>
            </a:pPr>
            <a:r>
              <a:rPr lang="en" u="sng">
                <a:solidFill>
                  <a:schemeClr val="hlink"/>
                </a:solidFill>
                <a:hlinkClick r:id="rId3"/>
              </a:rPr>
              <a:t>https://www.jornadax.com.br/lp-cadastro/en/</a:t>
            </a:r>
            <a:r>
              <a:rPr lang="en"/>
              <a:t> - Scott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8e1d54fd81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8e1d54fd81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Encourage cell splitting </a:t>
            </a:r>
            <a:br>
              <a:rPr lang="en">
                <a:solidFill>
                  <a:schemeClr val="dk1"/>
                </a:solidFill>
              </a:rPr>
            </a:br>
            <a:br>
              <a:rPr lang="en">
                <a:solidFill>
                  <a:schemeClr val="dk1"/>
                </a:solidFill>
              </a:rPr>
            </a:br>
            <a:r>
              <a:rPr lang="en">
                <a:solidFill>
                  <a:schemeClr val="dk1"/>
                </a:solidFill>
              </a:rPr>
              <a:t>So what does this look like from an organisational lense</a:t>
            </a:r>
            <a:br>
              <a:rPr lang="en">
                <a:solidFill>
                  <a:schemeClr val="dk1"/>
                </a:solidFill>
              </a:rPr>
            </a:br>
            <a:br>
              <a:rPr lang="en">
                <a:solidFill>
                  <a:schemeClr val="dk1"/>
                </a:solidFill>
              </a:rPr>
            </a:br>
            <a:r>
              <a:rPr lang="en">
                <a:solidFill>
                  <a:schemeClr val="dk1"/>
                </a:solidFill>
              </a:rPr>
              <a:t>New cells can emerge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8e1d54fd81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8e1d54fd81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Encourage cell splitting </a:t>
            </a:r>
            <a:br>
              <a:rPr lang="en">
                <a:solidFill>
                  <a:schemeClr val="dk1"/>
                </a:solidFill>
              </a:rPr>
            </a:br>
            <a:br>
              <a:rPr lang="en">
                <a:solidFill>
                  <a:schemeClr val="dk1"/>
                </a:solidFill>
              </a:rPr>
            </a:br>
            <a:r>
              <a:rPr lang="en">
                <a:solidFill>
                  <a:schemeClr val="dk1"/>
                </a:solidFill>
              </a:rPr>
              <a:t>So what does this look like from an organisational lense</a:t>
            </a:r>
            <a:br>
              <a:rPr lang="en">
                <a:solidFill>
                  <a:schemeClr val="dk1"/>
                </a:solidFill>
              </a:rPr>
            </a:br>
            <a:br>
              <a:rPr lang="en">
                <a:solidFill>
                  <a:schemeClr val="dk1"/>
                </a:solidFill>
              </a:rPr>
            </a:br>
            <a:r>
              <a:rPr lang="en">
                <a:solidFill>
                  <a:schemeClr val="dk1"/>
                </a:solidFill>
              </a:rPr>
              <a:t>New cells can emerge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8e1d54fd81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8e1d54fd81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Encourage cell splitting </a:t>
            </a:r>
            <a:br>
              <a:rPr lang="en">
                <a:solidFill>
                  <a:schemeClr val="dk1"/>
                </a:solidFill>
              </a:rPr>
            </a:br>
            <a:br>
              <a:rPr lang="en">
                <a:solidFill>
                  <a:schemeClr val="dk1"/>
                </a:solidFill>
              </a:rPr>
            </a:br>
            <a:r>
              <a:rPr lang="en">
                <a:solidFill>
                  <a:schemeClr val="dk1"/>
                </a:solidFill>
              </a:rPr>
              <a:t>So what does this look like from an organisational lense</a:t>
            </a:r>
            <a:br>
              <a:rPr lang="en">
                <a:solidFill>
                  <a:schemeClr val="dk1"/>
                </a:solidFill>
              </a:rPr>
            </a:br>
            <a:br>
              <a:rPr lang="en">
                <a:solidFill>
                  <a:schemeClr val="dk1"/>
                </a:solidFill>
              </a:rPr>
            </a:br>
            <a:r>
              <a:rPr lang="en">
                <a:solidFill>
                  <a:schemeClr val="dk1"/>
                </a:solidFill>
              </a:rPr>
              <a:t>New cells can emerge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8e1d54fd81_0_1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8e1d54fd81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Everyone collectively makes a proposal - people’s selections are transparent so we know if people are gaming it… </a:t>
            </a:r>
            <a:br>
              <a:rPr lang="en">
                <a:solidFill>
                  <a:schemeClr val="dk1"/>
                </a:solidFill>
              </a:rPr>
            </a:br>
            <a:br>
              <a:rPr lang="en">
                <a:solidFill>
                  <a:schemeClr val="dk1"/>
                </a:solidFill>
              </a:rPr>
            </a:br>
            <a:r>
              <a:rPr lang="en">
                <a:solidFill>
                  <a:schemeClr val="dk1"/>
                </a:solidFill>
              </a:rPr>
              <a:t>Further we can remove 10% outliers for each section</a:t>
            </a:r>
            <a:br>
              <a:rPr lang="en">
                <a:solidFill>
                  <a:schemeClr val="dk1"/>
                </a:solidFill>
              </a:rPr>
            </a:br>
            <a:br>
              <a:rPr lang="en">
                <a:solidFill>
                  <a:schemeClr val="dk1"/>
                </a:solidFill>
              </a:rPr>
            </a:br>
            <a:r>
              <a:rPr lang="en">
                <a:solidFill>
                  <a:schemeClr val="dk1"/>
                </a:solidFill>
              </a:rPr>
              <a:t>Suggestion Multiplied by the voice of the account and updated real time to payout a budget cyclically. </a:t>
            </a:r>
            <a:br>
              <a:rPr lang="en">
                <a:solidFill>
                  <a:schemeClr val="dk1"/>
                </a:solidFill>
              </a:rPr>
            </a:br>
            <a:br>
              <a:rPr lang="en">
                <a:solidFill>
                  <a:schemeClr val="dk1"/>
                </a:solidFill>
              </a:rPr>
            </a:br>
            <a:r>
              <a:rPr lang="en">
                <a:solidFill>
                  <a:schemeClr val="dk1"/>
                </a:solidFill>
              </a:rPr>
              <a:t>Takes the average. If less than 0.5% it is removed. Or takes the median… </a:t>
            </a:r>
            <a:br>
              <a:rPr lang="en">
                <a:solidFill>
                  <a:schemeClr val="dk1"/>
                </a:solidFill>
              </a:rPr>
            </a:br>
            <a:br>
              <a:rPr lang="en">
                <a:solidFill>
                  <a:schemeClr val="dk1"/>
                </a:solidFill>
              </a:rPr>
            </a:br>
            <a:r>
              <a:rPr lang="en">
                <a:solidFill>
                  <a:schemeClr val="dk1"/>
                </a:solidFill>
              </a:rPr>
              <a:t>Smaller number of “ROOT” circles for initial budgeting. So to avoid burnout/overwhelm.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8e1d54fd81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8e1d54fd81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8e1d54fd81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8e1d54fd81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Everyone collectively makes a proposal - people’s selections are transparent so we know if people are gaming it… </a:t>
            </a:r>
            <a:br>
              <a:rPr lang="en">
                <a:solidFill>
                  <a:schemeClr val="dk1"/>
                </a:solidFill>
              </a:rPr>
            </a:br>
            <a:br>
              <a:rPr lang="en">
                <a:solidFill>
                  <a:schemeClr val="dk1"/>
                </a:solidFill>
              </a:rPr>
            </a:br>
            <a:r>
              <a:rPr lang="en">
                <a:solidFill>
                  <a:schemeClr val="dk1"/>
                </a:solidFill>
              </a:rPr>
              <a:t>Further we can remove 10% outliers for each section</a:t>
            </a:r>
            <a:br>
              <a:rPr lang="en">
                <a:solidFill>
                  <a:schemeClr val="dk1"/>
                </a:solidFill>
              </a:rPr>
            </a:br>
            <a:br>
              <a:rPr lang="en">
                <a:solidFill>
                  <a:schemeClr val="dk1"/>
                </a:solidFill>
              </a:rPr>
            </a:br>
            <a:r>
              <a:rPr lang="en">
                <a:solidFill>
                  <a:schemeClr val="dk1"/>
                </a:solidFill>
              </a:rPr>
              <a:t>Suggestion Multiplied by the voice of the account and updated real time to payout a budget cyclically. </a:t>
            </a:r>
            <a:br>
              <a:rPr lang="en">
                <a:solidFill>
                  <a:schemeClr val="dk1"/>
                </a:solidFill>
              </a:rPr>
            </a:br>
            <a:br>
              <a:rPr lang="en">
                <a:solidFill>
                  <a:schemeClr val="dk1"/>
                </a:solidFill>
              </a:rPr>
            </a:br>
            <a:r>
              <a:rPr lang="en">
                <a:solidFill>
                  <a:schemeClr val="dk1"/>
                </a:solidFill>
              </a:rPr>
              <a:t>Takes the average. If less than 0.5% it is removed. Or takes the median… </a:t>
            </a:r>
            <a:br>
              <a:rPr lang="en">
                <a:solidFill>
                  <a:schemeClr val="dk1"/>
                </a:solidFill>
              </a:rPr>
            </a:br>
            <a:br>
              <a:rPr lang="en">
                <a:solidFill>
                  <a:schemeClr val="dk1"/>
                </a:solidFill>
              </a:rPr>
            </a:br>
            <a:r>
              <a:rPr lang="en">
                <a:solidFill>
                  <a:schemeClr val="dk1"/>
                </a:solidFill>
              </a:rPr>
              <a:t>Smaller number of “ROOT” circles for initial budgeting. So to avoid burnout/overwhelm.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990ed492d0_1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990ed492d0_1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990ed492d0_1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990ed492d0_1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latin typeface="Barlow"/>
                <a:ea typeface="Barlow"/>
                <a:cs typeface="Barlow"/>
                <a:sym typeface="Barlow"/>
              </a:rPr>
              <a:t>Proposing to add to the Game of Hypha an official objection process: </a:t>
            </a:r>
            <a:endParaRPr sz="1050">
              <a:solidFill>
                <a:schemeClr val="dk1"/>
              </a:solidFill>
              <a:highlight>
                <a:srgbClr val="FFFFFF"/>
              </a:highlight>
              <a:latin typeface="Barlow"/>
              <a:ea typeface="Barlow"/>
              <a:cs typeface="Barlow"/>
              <a:sym typeface="Barlow"/>
            </a:endParaRPr>
          </a:p>
          <a:p>
            <a:pPr indent="0" lvl="0" marL="0" rtl="0" algn="l">
              <a:lnSpc>
                <a:spcPct val="115000"/>
              </a:lnSpc>
              <a:spcBef>
                <a:spcPts val="1200"/>
              </a:spcBef>
              <a:spcAft>
                <a:spcPts val="0"/>
              </a:spcAft>
              <a:buClr>
                <a:schemeClr val="dk1"/>
              </a:buClr>
              <a:buSzPts val="1100"/>
              <a:buFont typeface="Arial"/>
              <a:buNone/>
            </a:pPr>
            <a:r>
              <a:t/>
            </a:r>
            <a:endParaRPr sz="1050">
              <a:solidFill>
                <a:schemeClr val="dk1"/>
              </a:solidFill>
              <a:highlight>
                <a:srgbClr val="FFFFFF"/>
              </a:highlight>
              <a:latin typeface="Barlow"/>
              <a:ea typeface="Barlow"/>
              <a:cs typeface="Barlow"/>
              <a:sym typeface="Barlow"/>
            </a:endParaRPr>
          </a:p>
          <a:p>
            <a:pPr indent="0" lvl="0" marL="0" rtl="0" algn="l">
              <a:spcBef>
                <a:spcPts val="120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9d700292d4_1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9d700292d4_1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latin typeface="Barlow"/>
                <a:ea typeface="Barlow"/>
                <a:cs typeface="Barlow"/>
                <a:sym typeface="Barlow"/>
              </a:rPr>
              <a:t>Proposing to add to the Game of Hypha an official objection process: </a:t>
            </a:r>
            <a:endParaRPr sz="1050">
              <a:solidFill>
                <a:schemeClr val="dk1"/>
              </a:solidFill>
              <a:highlight>
                <a:srgbClr val="FFFFFF"/>
              </a:highlight>
              <a:latin typeface="Barlow"/>
              <a:ea typeface="Barlow"/>
              <a:cs typeface="Barlow"/>
              <a:sym typeface="Barlow"/>
            </a:endParaRPr>
          </a:p>
          <a:p>
            <a:pPr indent="0" lvl="0" marL="0" rtl="0" algn="l">
              <a:lnSpc>
                <a:spcPct val="115000"/>
              </a:lnSpc>
              <a:spcBef>
                <a:spcPts val="1200"/>
              </a:spcBef>
              <a:spcAft>
                <a:spcPts val="0"/>
              </a:spcAft>
              <a:buClr>
                <a:schemeClr val="dk1"/>
              </a:buClr>
              <a:buSzPts val="1100"/>
              <a:buFont typeface="Arial"/>
              <a:buNone/>
            </a:pPr>
            <a:r>
              <a:t/>
            </a:r>
            <a:endParaRPr sz="1050">
              <a:solidFill>
                <a:schemeClr val="dk1"/>
              </a:solidFill>
              <a:highlight>
                <a:srgbClr val="FFFFFF"/>
              </a:highlight>
              <a:latin typeface="Barlow"/>
              <a:ea typeface="Barlow"/>
              <a:cs typeface="Barlow"/>
              <a:sym typeface="Barlow"/>
            </a:endParaRPr>
          </a:p>
          <a:p>
            <a:pPr indent="0" lvl="0" marL="0" rtl="0" algn="l">
              <a:spcBef>
                <a:spcPts val="120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9d700292d4_1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9d700292d4_1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Barlow"/>
                <a:ea typeface="Barlow"/>
                <a:cs typeface="Barlow"/>
                <a:sym typeface="Barlow"/>
              </a:rPr>
              <a:t>Satyagraha</a:t>
            </a:r>
            <a:r>
              <a:rPr lang="en" sz="1050">
                <a:solidFill>
                  <a:schemeClr val="dk1"/>
                </a:solidFill>
                <a:highlight>
                  <a:srgbClr val="FFFFFF"/>
                </a:highlight>
                <a:latin typeface="Barlow"/>
                <a:ea typeface="Barlow"/>
                <a:cs typeface="Barlow"/>
                <a:sym typeface="Barlow"/>
              </a:rPr>
              <a:t>, opera by Philip Glass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e1d54fd81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e1d54fd81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8d2d0941e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8d2d0941e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 = Voice or Reputation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8d2d0941ef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8d2d0941ef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 = Voice or Reputation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8f7ebb3fa4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8f7ebb3fa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 = Voice or Reputation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8f7ebb3fa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8f7ebb3fa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 = Voice or Reputation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8f7ebb3fa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8f7ebb3fa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 = Voice or Reputation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8d2d0941ef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8d2d0941ef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 = Voice or Reputation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8d2d0941e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8d2d0941e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8e1d54fd81_0_2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8e1d54fd81_0_2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https://www.iconbolt.com/iconsets/font-awesome-solid/handshake</a:t>
            </a:r>
            <a:endParaRPr/>
          </a:p>
          <a:p>
            <a:pPr indent="0" lvl="0" marL="0" rtl="0" algn="l">
              <a:spcBef>
                <a:spcPts val="0"/>
              </a:spcBef>
              <a:spcAft>
                <a:spcPts val="0"/>
              </a:spcAft>
              <a:buNone/>
            </a:pPr>
            <a:r>
              <a:rPr lang="en" u="sng">
                <a:solidFill>
                  <a:schemeClr val="hlink"/>
                </a:solidFill>
                <a:hlinkClick r:id="rId3"/>
              </a:rPr>
              <a:t>https://www.countryflags.com/en/portugal-flag-icon.html</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8d2d0941e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8d2d0941e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7906c1b93fd0008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7906c1b93fd0008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e1d54fd81_0_3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e1d54fd81_0_3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8e1d54fd81_0_3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8e1d54fd81_0_3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not come down on each other - let’s agree that we’re in this together. </a:t>
            </a:r>
            <a:br>
              <a:rPr lang="en">
                <a:solidFill>
                  <a:schemeClr val="dk1"/>
                </a:solidFill>
              </a:rPr>
            </a:br>
            <a:br>
              <a:rPr lang="en">
                <a:solidFill>
                  <a:schemeClr val="dk1"/>
                </a:solidFill>
              </a:rPr>
            </a:br>
            <a:r>
              <a:rPr lang="en">
                <a:solidFill>
                  <a:schemeClr val="dk1"/>
                </a:solidFill>
              </a:rPr>
              <a:t>I’ve noticed a toxic theme lately - a lot of infighting - pain, misunderstanding… I noticed this when we tried to bring in the budget and money started being a core theme - we need to detox. </a:t>
            </a:r>
            <a:br>
              <a:rPr lang="en">
                <a:solidFill>
                  <a:schemeClr val="dk1"/>
                </a:solidFill>
              </a:rPr>
            </a:br>
            <a:br>
              <a:rPr lang="en">
                <a:solidFill>
                  <a:schemeClr val="dk1"/>
                </a:solidFill>
              </a:rPr>
            </a:br>
            <a:r>
              <a:rPr lang="en">
                <a:solidFill>
                  <a:schemeClr val="dk1"/>
                </a:solidFill>
              </a:rPr>
              <a:t>So, we’re detoxing Hypha as an organisation - but we also could use a cultural detox. </a:t>
            </a:r>
            <a:br>
              <a:rPr lang="en">
                <a:solidFill>
                  <a:schemeClr val="dk1"/>
                </a:solidFill>
              </a:rPr>
            </a:br>
            <a:br>
              <a:rPr lang="en">
                <a:solidFill>
                  <a:schemeClr val="dk1"/>
                </a:solidFill>
              </a:rPr>
            </a:br>
            <a:r>
              <a:rPr lang="en">
                <a:solidFill>
                  <a:schemeClr val="dk1"/>
                </a:solidFill>
              </a:rPr>
              <a:t>Make commitments to show up with our values… Honesty - transparency -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8e1d54fd8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8e1d54fd8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Self autonomous wholes gives rise to the emerging order that will vastly exceed anything we could create.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we don't focus on "controlling" or "manipulating" humans. But rather evolving the system to better serve the emerging order that *SO* many humans are feeling and sensing but don’t yet have a shared space to build it. This is that shared space. </a:t>
            </a:r>
            <a:br>
              <a:rPr lang="en">
                <a:solidFill>
                  <a:schemeClr val="dk1"/>
                </a:solidFill>
              </a:rPr>
            </a:br>
            <a:br>
              <a:rPr lang="en">
                <a:solidFill>
                  <a:schemeClr val="dk1"/>
                </a:solidFill>
              </a:rPr>
            </a:br>
            <a:r>
              <a:rPr lang="en">
                <a:solidFill>
                  <a:schemeClr val="dk1"/>
                </a:solidFill>
              </a:rPr>
              <a:t>SEEDS and Hypha offer new tools to build this new civilization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instead of "how do we get everyone to play the same game" it becomes "how do we get those playing the game to play it in a way that creates a new civilization"</a:t>
            </a:r>
            <a:endParaRPr>
              <a:solidFill>
                <a:schemeClr val="dk1"/>
              </a:solidFill>
            </a:endParaRPr>
          </a:p>
          <a:p>
            <a:pPr indent="0" lvl="0" marL="0" rtl="0" algn="l">
              <a:spcBef>
                <a:spcPts val="0"/>
              </a:spcBef>
              <a:spcAft>
                <a:spcPts val="0"/>
              </a:spcAft>
              <a:buNone/>
            </a:pPr>
            <a:br>
              <a:rPr lang="en">
                <a:solidFill>
                  <a:schemeClr val="dk1"/>
                </a:solidFill>
              </a:rPr>
            </a:br>
            <a:br>
              <a:rPr lang="en">
                <a:solidFill>
                  <a:schemeClr val="dk1"/>
                </a:solidFill>
              </a:rPr>
            </a:br>
            <a:br>
              <a:rPr lang="en">
                <a:solidFill>
                  <a:schemeClr val="dk1"/>
                </a:solidFill>
              </a:rPr>
            </a:br>
            <a:br>
              <a:rPr lang="en">
                <a:solidFill>
                  <a:schemeClr val="dk1"/>
                </a:solidFill>
              </a:rPr>
            </a:br>
            <a:br>
              <a:rPr lang="en">
                <a:solidFill>
                  <a:schemeClr val="dk1"/>
                </a:solidFill>
              </a:rPr>
            </a:b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8fa057a44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8fa057a44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8fa057a44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8fa057a44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901e2beb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901e2beb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8e1d54fd81_0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8e1d54fd81_0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8e1d54fd81_0_3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8e1d54fd81_0_3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Clear rules… </a:t>
            </a:r>
            <a:br>
              <a:rPr lang="en">
                <a:solidFill>
                  <a:schemeClr val="dk1"/>
                </a:solidFill>
              </a:rPr>
            </a:br>
            <a:br>
              <a:rPr lang="en">
                <a:solidFill>
                  <a:schemeClr val="dk1"/>
                </a:solidFill>
              </a:rPr>
            </a:br>
            <a:r>
              <a:rPr lang="en">
                <a:solidFill>
                  <a:schemeClr val="dk1"/>
                </a:solidFill>
              </a:rPr>
              <a:t>If a circle wants to make decisions on various things together. It needs to be CLEAR how a decision is to be made.. </a:t>
            </a:r>
            <a:br>
              <a:rPr lang="en">
                <a:solidFill>
                  <a:schemeClr val="dk1"/>
                </a:solidFill>
              </a:rPr>
            </a:br>
            <a:br>
              <a:rPr lang="en">
                <a:solidFill>
                  <a:schemeClr val="dk1"/>
                </a:solidFill>
              </a:rPr>
            </a:br>
            <a:r>
              <a:rPr lang="en">
                <a:solidFill>
                  <a:schemeClr val="dk1"/>
                </a:solidFill>
              </a:rPr>
              <a:t>Vagueness on who and how to act  breeds inaction.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8e1d54fd81_0_3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8e1d54fd81_0_3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Clear rules… </a:t>
            </a:r>
            <a:br>
              <a:rPr lang="en">
                <a:solidFill>
                  <a:schemeClr val="dk1"/>
                </a:solidFill>
              </a:rPr>
            </a:br>
            <a:br>
              <a:rPr lang="en">
                <a:solidFill>
                  <a:schemeClr val="dk1"/>
                </a:solidFill>
              </a:rPr>
            </a:br>
            <a:r>
              <a:rPr lang="en">
                <a:solidFill>
                  <a:schemeClr val="dk1"/>
                </a:solidFill>
              </a:rPr>
              <a:t>If a circle wants to make decisions on various things together. It needs to be CLEAR how a decision is to be made.. </a:t>
            </a:r>
            <a:br>
              <a:rPr lang="en">
                <a:solidFill>
                  <a:schemeClr val="dk1"/>
                </a:solidFill>
              </a:rPr>
            </a:br>
            <a:br>
              <a:rPr lang="en">
                <a:solidFill>
                  <a:schemeClr val="dk1"/>
                </a:solidFill>
              </a:rPr>
            </a:br>
            <a:r>
              <a:rPr lang="en">
                <a:solidFill>
                  <a:schemeClr val="dk1"/>
                </a:solidFill>
              </a:rPr>
              <a:t>Vagueness on who and how to act  breeds inaction.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2893ef4d36b7399d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2893ef4d36b7399d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Clear rules… </a:t>
            </a:r>
            <a:br>
              <a:rPr lang="en">
                <a:solidFill>
                  <a:schemeClr val="dk1"/>
                </a:solidFill>
              </a:rPr>
            </a:br>
            <a:br>
              <a:rPr lang="en">
                <a:solidFill>
                  <a:schemeClr val="dk1"/>
                </a:solidFill>
              </a:rPr>
            </a:br>
            <a:r>
              <a:rPr lang="en">
                <a:solidFill>
                  <a:schemeClr val="dk1"/>
                </a:solidFill>
              </a:rPr>
              <a:t>If a circle wants to make decisions on various things together. It needs to be CLEAR how a decision is to be made.. </a:t>
            </a:r>
            <a:br>
              <a:rPr lang="en">
                <a:solidFill>
                  <a:schemeClr val="dk1"/>
                </a:solidFill>
              </a:rPr>
            </a:br>
            <a:br>
              <a:rPr lang="en">
                <a:solidFill>
                  <a:schemeClr val="dk1"/>
                </a:solidFill>
              </a:rPr>
            </a:br>
            <a:r>
              <a:rPr lang="en">
                <a:solidFill>
                  <a:schemeClr val="dk1"/>
                </a:solidFill>
              </a:rPr>
              <a:t>Vagueness on who and how to act  breeds inaction.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8e1d54fd81_0_3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8e1d54fd81_0_3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Clear rules… </a:t>
            </a:r>
            <a:br>
              <a:rPr lang="en">
                <a:solidFill>
                  <a:schemeClr val="dk1"/>
                </a:solidFill>
              </a:rPr>
            </a:br>
            <a:br>
              <a:rPr lang="en">
                <a:solidFill>
                  <a:schemeClr val="dk1"/>
                </a:solidFill>
              </a:rPr>
            </a:br>
            <a:r>
              <a:rPr lang="en">
                <a:solidFill>
                  <a:schemeClr val="dk1"/>
                </a:solidFill>
              </a:rPr>
              <a:t>If a circle wants to make decisions on various things together. It needs to be CLEAR how a decision is to be made.. </a:t>
            </a:r>
            <a:br>
              <a:rPr lang="en">
                <a:solidFill>
                  <a:schemeClr val="dk1"/>
                </a:solidFill>
              </a:rPr>
            </a:br>
            <a:br>
              <a:rPr lang="en">
                <a:solidFill>
                  <a:schemeClr val="dk1"/>
                </a:solidFill>
              </a:rPr>
            </a:br>
            <a:r>
              <a:rPr lang="en">
                <a:solidFill>
                  <a:schemeClr val="dk1"/>
                </a:solidFill>
              </a:rPr>
              <a:t>Vagueness on who and how to act  breeds inaction.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f5f6aae32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f5f6aae32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https://www.youtube.com/watch?v=dfe8tCcHnKY</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8e1d54fd81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8e1d54fd81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8e1d54fd81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8e1d54fd81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8e1d54fd81_0_3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8e1d54fd81_0_3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“Lamplighters have been an important part of Burning Man almost as long as Burning Man has been held in the desert. More than a public utility, the Lamplighters are a symbol of community, of participation, and clear sign that the day has passed, and that evening magic will soon be upon us.”</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For us, lamplighters are holding an important link lead function of the circle to illuminate, to navigate and to celebrate our work. </a:t>
            </a:r>
            <a:r>
              <a:rPr lang="en">
                <a:solidFill>
                  <a:schemeClr val="dk1"/>
                </a:solidFill>
                <a:latin typeface="Roboto"/>
                <a:ea typeface="Roboto"/>
                <a:cs typeface="Roboto"/>
                <a:sym typeface="Roboto"/>
              </a:rPr>
              <a:t>Picture each lantern carried further into the circles of the organization.</a:t>
            </a:r>
            <a:br>
              <a:rPr lang="en">
                <a:solidFill>
                  <a:schemeClr val="dk1"/>
                </a:solidFill>
              </a:rPr>
            </a:br>
            <a:br>
              <a:rPr lang="en">
                <a:solidFill>
                  <a:schemeClr val="dk1"/>
                </a:solidFill>
              </a:rPr>
            </a:br>
            <a:br>
              <a:rPr lang="en">
                <a:solidFill>
                  <a:schemeClr val="dk1"/>
                </a:solidFill>
              </a:rPr>
            </a:br>
            <a:r>
              <a:rPr lang="en">
                <a:solidFill>
                  <a:schemeClr val="dk1"/>
                </a:solidFill>
              </a:rPr>
              <a:t>Clear rules… </a:t>
            </a:r>
            <a:br>
              <a:rPr lang="en">
                <a:solidFill>
                  <a:schemeClr val="dk1"/>
                </a:solidFill>
              </a:rPr>
            </a:br>
            <a:br>
              <a:rPr lang="en">
                <a:solidFill>
                  <a:schemeClr val="dk1"/>
                </a:solidFill>
              </a:rPr>
            </a:br>
            <a:r>
              <a:rPr lang="en">
                <a:solidFill>
                  <a:schemeClr val="dk1"/>
                </a:solidFill>
              </a:rPr>
              <a:t>If a circle wants to make decisions on various things together. It needs to be CLEAR how a decision is to be made.. </a:t>
            </a:r>
            <a:br>
              <a:rPr lang="en">
                <a:solidFill>
                  <a:schemeClr val="dk1"/>
                </a:solidFill>
              </a:rPr>
            </a:br>
            <a:br>
              <a:rPr lang="en">
                <a:solidFill>
                  <a:schemeClr val="dk1"/>
                </a:solidFill>
              </a:rPr>
            </a:br>
            <a:r>
              <a:rPr lang="en">
                <a:solidFill>
                  <a:schemeClr val="dk1"/>
                </a:solidFill>
              </a:rPr>
              <a:t>Vagueness on who and how to act  breeds inaction.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8e1d54fd81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8e1d54fd81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8e1d54fd81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8e1d54fd81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8e1d54fd8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8e1d54fd8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8fa057a44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8fa057a44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 of orgs… </a:t>
            </a:r>
            <a:br>
              <a:rPr lang="en"/>
            </a:br>
            <a:r>
              <a:rPr lang="en"/>
              <a:t>Governance...</a:t>
            </a:r>
            <a:br>
              <a:rPr lang="en"/>
            </a:br>
            <a:r>
              <a:rPr lang="en"/>
              <a:t>Token Variety...</a:t>
            </a:r>
            <a:br>
              <a:rPr lang="en"/>
            </a:br>
            <a:br>
              <a:rPr lang="en"/>
            </a:br>
            <a:r>
              <a:rPr lang="en"/>
              <a:t>Owner = Coherence Holder</a:t>
            </a:r>
            <a:endParaRPr/>
          </a:p>
          <a:p>
            <a:pPr indent="0" lvl="0" marL="0" rtl="0" algn="l">
              <a:spcBef>
                <a:spcPts val="0"/>
              </a:spcBef>
              <a:spcAft>
                <a:spcPts val="0"/>
              </a:spcAft>
              <a:buNone/>
            </a:pPr>
            <a:r>
              <a:rPr lang="en"/>
              <a:t>Firefighters have “hierarchy”</a:t>
            </a:r>
            <a:endParaRPr/>
          </a:p>
          <a:p>
            <a:pPr indent="0" lvl="0" marL="0" rtl="0" algn="l">
              <a:spcBef>
                <a:spcPts val="0"/>
              </a:spcBef>
              <a:spcAft>
                <a:spcPts val="0"/>
              </a:spcAft>
              <a:buNone/>
            </a:pPr>
            <a:r>
              <a:rPr lang="en"/>
              <a:t>Very first person in this role is the source</a:t>
            </a:r>
            <a:endParaRPr/>
          </a:p>
          <a:p>
            <a:pPr indent="0" lvl="0" marL="0" rtl="0" algn="l">
              <a:spcBef>
                <a:spcPts val="0"/>
              </a:spcBef>
              <a:spcAft>
                <a:spcPts val="0"/>
              </a:spcAft>
              <a:buNone/>
            </a:pPr>
            <a:r>
              <a:rPr lang="en" u="sng">
                <a:solidFill>
                  <a:schemeClr val="hlink"/>
                </a:solidFill>
                <a:hlinkClick r:id="rId2"/>
              </a:rPr>
              <a:t>https://medium.com/@AhoiNadjeschda/who-s-idea-was-it-anyway-the-role-of-source-in-organizations-843b407e2879</a:t>
            </a:r>
            <a:endParaRPr/>
          </a:p>
          <a:p>
            <a:pPr indent="0" lvl="0" marL="0" rtl="0" algn="l">
              <a:spcBef>
                <a:spcPts val="0"/>
              </a:spcBef>
              <a:spcAft>
                <a:spcPts val="0"/>
              </a:spcAft>
              <a:buNone/>
            </a:pPr>
            <a:r>
              <a:rPr lang="en" u="sng">
                <a:solidFill>
                  <a:schemeClr val="hlink"/>
                </a:solidFill>
                <a:hlinkClick r:id="rId3"/>
              </a:rPr>
              <a:t>https://www.youtube.com/watch?v=32vlOgN_3QQ</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532a4e54fc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532a4e54fc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9d700292d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9d700292d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 contribution are not genesis contributions (tied to a role)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Commission-based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Salary-based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Ad-hoc compensation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Promissory-based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904ca5a9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904ca5a9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https://medium.com/activate-the-future/what-is-regenerative-behaviour-47bb0f6b0bbe</a:t>
            </a:r>
            <a:endParaRPr/>
          </a:p>
          <a:p>
            <a:pPr indent="0" lvl="0" marL="0" rtl="0" algn="l">
              <a:spcBef>
                <a:spcPts val="0"/>
              </a:spcBef>
              <a:spcAft>
                <a:spcPts val="0"/>
              </a:spcAft>
              <a:buNone/>
            </a:pPr>
            <a:r>
              <a:rPr lang="en" u="sng">
                <a:solidFill>
                  <a:schemeClr val="hlink"/>
                </a:solidFill>
                <a:hlinkClick r:id="rId3"/>
              </a:rPr>
              <a:t>https://earthwatch.org.uk/working-with-business/tiny-forests</a:t>
            </a:r>
            <a:r>
              <a:rPr lang="en"/>
              <a:t> </a:t>
            </a:r>
            <a:endParaRPr/>
          </a:p>
          <a:p>
            <a:pPr indent="0" lvl="0" marL="0" rtl="0" algn="l">
              <a:spcBef>
                <a:spcPts val="0"/>
              </a:spcBef>
              <a:spcAft>
                <a:spcPts val="0"/>
              </a:spcAft>
              <a:buNone/>
            </a:pPr>
            <a:r>
              <a:rPr lang="en" u="sng">
                <a:solidFill>
                  <a:schemeClr val="hlink"/>
                </a:solidFill>
                <a:hlinkClick r:id="rId4"/>
              </a:rPr>
              <a:t>http://regenerosity.com/</a:t>
            </a:r>
            <a:r>
              <a:rPr lang="en"/>
              <a:t> - Regenerosity is a system for recognition of voluntary service, philanthropy &amp; gift, civic engagement, trade, commerce, work, and any other contributions to the health and wealth of our communities. If you are a member of any community, whether as a person, as a non-profit organization, or as a for-profit business, there is something in it for you. As a person, you receive recognition for voluntarism, philanthropy, civic service, and many other types of community-building participation. As a non-profit organization, you receive tools for volunteer &amp; donor recognition and access to untapped sources of support. As a for-profit business, you receive tools for customer loyalty &amp; econometrics and access to untapped sources of working capital. As a school, you receive interactive tools for teaching economics &amp; civics and for promoting community service. Everyone receives tools for measurement and analysis of social capital (their own and that of their communities) and practical tools to build community self-reliance and sustainable local economy, including community-based mutual credit systems.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e1d54fd81_0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e1d54fd81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92ca974cb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92ca974cb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901e301a80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1" name="Google Shape;2221;g901e301a80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901e2beb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901e2bebd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This is what excites me about "Gratitude Tokens" and employing them (and other tools (TBD)) to assist in this Decentralized assessment and contribution accounting. We must remember we're all Hypha and if Hypha is always taking on all the risk this is a classic case of "tragedy of the commons" and we'll all fail. Meaning, people can't just show up, do something and always expect to be paid (if it wasn't agreed upon by Hypha) the only official contract/agreement in Hypha is in the DHO! That's where agreements are made and stored transparently and immutably. If someone wants their "potential" contribution paid upfront - they can attempt this approach with proactive contribution request.</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9d700292d4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9d700292d4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9d700292d4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9d700292d4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9d700292d4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9d700292d4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9d700292d4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9d700292d4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e1d54fd8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e1d54fd8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icture">
  <p:cSld name="Full Picture">
    <p:spTree>
      <p:nvGrpSpPr>
        <p:cNvPr id="50" name="Shape 50"/>
        <p:cNvGrpSpPr/>
        <p:nvPr/>
      </p:nvGrpSpPr>
      <p:grpSpPr>
        <a:xfrm>
          <a:off x="0" y="0"/>
          <a:ext cx="0" cy="0"/>
          <a:chOff x="0" y="0"/>
          <a:chExt cx="0" cy="0"/>
        </a:xfrm>
      </p:grpSpPr>
      <p:sp>
        <p:nvSpPr>
          <p:cNvPr id="51" name="Google Shape;51;p13"/>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90000"/>
              </a:lnSpc>
              <a:spcBef>
                <a:spcPts val="800"/>
              </a:spcBef>
              <a:spcAft>
                <a:spcPts val="0"/>
              </a:spcAft>
              <a:buClr>
                <a:srgbClr val="69737C"/>
              </a:buClr>
              <a:buSzPts val="1500"/>
              <a:buFont typeface="Arial"/>
              <a:buNone/>
              <a:defRPr b="0" i="0" sz="1500" u="none" cap="none" strike="noStrike">
                <a:solidFill>
                  <a:srgbClr val="69737C"/>
                </a:solidFill>
                <a:latin typeface="Lato Light"/>
                <a:ea typeface="Lato Light"/>
                <a:cs typeface="Lato Light"/>
                <a:sym typeface="La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96">
          <p15:clr>
            <a:srgbClr val="FBAE40"/>
          </p15:clr>
        </p15:guide>
        <p15:guide id="2" pos="5364">
          <p15:clr>
            <a:srgbClr val="FBAE40"/>
          </p15:clr>
        </p15:guide>
        <p15:guide id="3" orient="horz" pos="2970">
          <p15:clr>
            <a:srgbClr val="FBAE40"/>
          </p15:clr>
        </p15:guide>
        <p15:guide id="4" orient="horz" pos="1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 name="Google Shape;6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 name="Shape 79"/>
        <p:cNvGrpSpPr/>
        <p:nvPr/>
      </p:nvGrpSpPr>
      <p:grpSpPr>
        <a:xfrm>
          <a:off x="0" y="0"/>
          <a:ext cx="0" cy="0"/>
          <a:chOff x="0" y="0"/>
          <a:chExt cx="0" cy="0"/>
        </a:xfrm>
      </p:grpSpPr>
      <p:sp>
        <p:nvSpPr>
          <p:cNvPr id="80" name="Google Shape;80;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1" name="Google Shape;8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5" name="Google Shape;85;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6" name="Google Shape;86;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7" name="Google Shape;8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0" name="Google Shape;9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3" name="Google Shape;93;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0.png"/><Relationship Id="rId7"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3.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2.xml"/><Relationship Id="rId4" Type="http://schemas.openxmlformats.org/officeDocument/2006/relationships/image" Target="../media/image40.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9.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79.png"/><Relationship Id="rId5" Type="http://schemas.openxmlformats.org/officeDocument/2006/relationships/image" Target="../media/image52.png"/><Relationship Id="rId6"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42.png"/><Relationship Id="rId7" Type="http://schemas.openxmlformats.org/officeDocument/2006/relationships/image" Target="../media/image36.png"/><Relationship Id="rId8"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3.xml"/><Relationship Id="rId4" Type="http://schemas.openxmlformats.org/officeDocument/2006/relationships/image" Target="../media/image43.png"/><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47.png"/><Relationship Id="rId6" Type="http://schemas.openxmlformats.org/officeDocument/2006/relationships/image" Target="../media/image31.png"/><Relationship Id="rId7" Type="http://schemas.openxmlformats.org/officeDocument/2006/relationships/image" Target="../media/image27.png"/></Relationships>
</file>

<file path=ppt/slides/_rels/slide29.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51.png"/><Relationship Id="rId9"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8.png"/><Relationship Id="rId7" Type="http://schemas.openxmlformats.org/officeDocument/2006/relationships/image" Target="../media/image49.png"/><Relationship Id="rId8"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ipfs.globalupload.io/QmZ3hghiunnrzJ53pPiPoP8CZGLyMnqnMFXhBGS1WK4ayw" TargetMode="External"/><Relationship Id="rId4" Type="http://schemas.openxmlformats.org/officeDocument/2006/relationships/hyperlink" Target="https://ipfs.globalupload.io/QmZ3hghiunnrzJ53pPiPoP8CZGLyMnqnMFXhBGS1WK4ayw" TargetMode="External"/><Relationship Id="rId9" Type="http://schemas.openxmlformats.org/officeDocument/2006/relationships/image" Target="../media/image62.png"/><Relationship Id="rId5" Type="http://schemas.openxmlformats.org/officeDocument/2006/relationships/image" Target="../media/image3.png"/><Relationship Id="rId6" Type="http://schemas.openxmlformats.org/officeDocument/2006/relationships/hyperlink" Target="https://www.youtube.com/watch?v=KK7km9GFwN8&amp;feature=youtu.be" TargetMode="External"/><Relationship Id="rId7" Type="http://schemas.openxmlformats.org/officeDocument/2006/relationships/image" Target="../media/image1.png"/><Relationship Id="rId8"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omments" Target="../comments/comment4.xml"/><Relationship Id="rId4" Type="http://schemas.openxmlformats.org/officeDocument/2006/relationships/image" Target="../media/image5.png"/><Relationship Id="rId5"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comments" Target="../comments/comment5.xml"/><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comments" Target="../comments/comment6.xml"/><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7.jpg"/><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image" Target="../media/image21.png"/><Relationship Id="rId7"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comments" Target="../comments/comment7.xml"/><Relationship Id="rId4" Type="http://schemas.openxmlformats.org/officeDocument/2006/relationships/image" Target="../media/image64.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hyperlink" Target="https://miro.com/welcomeonboard/zXCYvyi2fNI3qT8MxUmjn1Oi9MOCYaFCzo7tMAlQx6r0ZvmC6G20Q6xuASIimNoV"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comments" Target="../comments/comment8.xml"/><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comments" Target="../comments/comment9.xml"/><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omments" Target="../comments/comment10.xml"/><Relationship Id="rId4" Type="http://schemas.openxmlformats.org/officeDocument/2006/relationships/image" Target="../media/image60.png"/><Relationship Id="rId5"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comments" Target="../comments/comment11.xml"/><Relationship Id="rId4" Type="http://schemas.openxmlformats.org/officeDocument/2006/relationships/image" Target="../media/image70.png"/><Relationship Id="rId5" Type="http://schemas.openxmlformats.org/officeDocument/2006/relationships/image" Target="../media/image65.png"/><Relationship Id="rId6" Type="http://schemas.openxmlformats.org/officeDocument/2006/relationships/image" Target="../media/image69.png"/><Relationship Id="rId7"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81.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2.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4.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comments" Target="../comments/comment12.xml"/><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4.png"/><Relationship Id="rId7" Type="http://schemas.openxmlformats.org/officeDocument/2006/relationships/image" Target="../media/image80.png"/><Relationship Id="rId8"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7.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6.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8.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4.png"/><Relationship Id="rId7" Type="http://schemas.openxmlformats.org/officeDocument/2006/relationships/image" Target="../media/image80.png"/><Relationship Id="rId8"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4.png"/></Relationships>
</file>

<file path=ppt/slides/_rels/slide57.xml.rels><?xml version="1.0" encoding="UTF-8" standalone="yes"?><Relationships xmlns="http://schemas.openxmlformats.org/package/2006/relationships"><Relationship Id="rId11" Type="http://schemas.openxmlformats.org/officeDocument/2006/relationships/image" Target="../media/image86.png"/><Relationship Id="rId10" Type="http://schemas.openxmlformats.org/officeDocument/2006/relationships/image" Target="../media/image83.png"/><Relationship Id="rId13" Type="http://schemas.openxmlformats.org/officeDocument/2006/relationships/image" Target="../media/image103.png"/><Relationship Id="rId12" Type="http://schemas.openxmlformats.org/officeDocument/2006/relationships/image" Target="../media/image87.png"/><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93.png"/><Relationship Id="rId15" Type="http://schemas.openxmlformats.org/officeDocument/2006/relationships/image" Target="../media/image90.png"/><Relationship Id="rId14" Type="http://schemas.openxmlformats.org/officeDocument/2006/relationships/image" Target="../media/image89.png"/><Relationship Id="rId17" Type="http://schemas.openxmlformats.org/officeDocument/2006/relationships/image" Target="../media/image91.png"/><Relationship Id="rId16" Type="http://schemas.openxmlformats.org/officeDocument/2006/relationships/image" Target="../media/image96.png"/><Relationship Id="rId5" Type="http://schemas.openxmlformats.org/officeDocument/2006/relationships/image" Target="../media/image95.png"/><Relationship Id="rId6" Type="http://schemas.openxmlformats.org/officeDocument/2006/relationships/image" Target="../media/image99.png"/><Relationship Id="rId7" Type="http://schemas.openxmlformats.org/officeDocument/2006/relationships/image" Target="../media/image88.png"/><Relationship Id="rId8" Type="http://schemas.openxmlformats.org/officeDocument/2006/relationships/image" Target="../media/image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92.png"/><Relationship Id="rId6" Type="http://schemas.openxmlformats.org/officeDocument/2006/relationships/image" Target="../media/image66.png"/><Relationship Id="rId7"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10.jp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s://dao.hypha.earth/#/members" TargetMode="External"/><Relationship Id="rId5" Type="http://schemas.openxmlformats.org/officeDocument/2006/relationships/hyperlink" Target="https://docs.google.com/presentation/d/1l6AO7pD8tl-JgjQ2Ov5OVLo-HDgnsLvhgu6C765njls/edit?usp=sharing" TargetMode="External"/><Relationship Id="rId6" Type="http://schemas.openxmlformats.org/officeDocument/2006/relationships/hyperlink" Target="https://docs.google.com/presentation/d/1EzOcfz8VPUMA0afQa_7p_fHueaUDj63vW-rO7j8phVg/edit#slide=id.g8b56707337_0_894"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comments" Target="../comments/commen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comments" Target="../comments/commen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www.youtube.com/watch?v=zO9e5Yn5XZE" TargetMode="External"/><Relationship Id="rId4" Type="http://schemas.openxmlformats.org/officeDocument/2006/relationships/image" Target="../media/image104.jpg"/><Relationship Id="rId5" Type="http://schemas.openxmlformats.org/officeDocument/2006/relationships/hyperlink" Target="https://notepad.diglife.coop/6w_69K_8QLSbzNaYcDWtHw?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comments" Target="../comments/commen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comments" Target="../comments/commen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png"/><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02.png"/><Relationship Id="rId4" Type="http://schemas.openxmlformats.org/officeDocument/2006/relationships/image" Target="../media/image33.png"/><Relationship Id="rId5" Type="http://schemas.openxmlformats.org/officeDocument/2006/relationships/image" Target="../media/image100.png"/></Relationships>
</file>

<file path=ppt/slides/_rels/slide77.xml.rels><?xml version="1.0" encoding="UTF-8" standalone="yes"?><Relationships xmlns="http://schemas.openxmlformats.org/package/2006/relationships"><Relationship Id="rId11" Type="http://schemas.openxmlformats.org/officeDocument/2006/relationships/image" Target="../media/image118.png"/><Relationship Id="rId10" Type="http://schemas.openxmlformats.org/officeDocument/2006/relationships/image" Target="../media/image116.png"/><Relationship Id="rId13" Type="http://schemas.openxmlformats.org/officeDocument/2006/relationships/image" Target="../media/image117.png"/><Relationship Id="rId12" Type="http://schemas.openxmlformats.org/officeDocument/2006/relationships/image" Target="../media/image115.png"/><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01.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62.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22.png"/><Relationship Id="rId8" Type="http://schemas.openxmlformats.org/officeDocument/2006/relationships/image" Target="../media/image10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14.png"/><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123.png"/><Relationship Id="rId4" Type="http://schemas.openxmlformats.org/officeDocument/2006/relationships/image" Target="../media/image138.png"/><Relationship Id="rId9" Type="http://schemas.openxmlformats.org/officeDocument/2006/relationships/image" Target="../media/image131.png"/><Relationship Id="rId5" Type="http://schemas.openxmlformats.org/officeDocument/2006/relationships/image" Target="../media/image124.png"/><Relationship Id="rId6" Type="http://schemas.openxmlformats.org/officeDocument/2006/relationships/image" Target="../media/image134.png"/><Relationship Id="rId7" Type="http://schemas.openxmlformats.org/officeDocument/2006/relationships/image" Target="../media/image119.png"/><Relationship Id="rId8" Type="http://schemas.openxmlformats.org/officeDocument/2006/relationships/image" Target="../media/image1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33.png"/><Relationship Id="rId4" Type="http://schemas.openxmlformats.org/officeDocument/2006/relationships/hyperlink" Target="https://intelligence.weforum.org/topics/a1Gb00000038pGiEAI?tab=publications" TargetMode="External"/><Relationship Id="rId5" Type="http://schemas.openxmlformats.org/officeDocument/2006/relationships/image" Target="../media/image140.png"/><Relationship Id="rId6" Type="http://schemas.openxmlformats.org/officeDocument/2006/relationships/image" Target="../media/image12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26.png"/><Relationship Id="rId4" Type="http://schemas.openxmlformats.org/officeDocument/2006/relationships/hyperlink" Target="https://medium.com/@jessitron/symmathecist-n-c728957ce71f"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comments" Target="../comments/comment17.xml"/><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5.png"/><Relationship Id="rId7" Type="http://schemas.openxmlformats.org/officeDocument/2006/relationships/image" Target="../media/image136.png"/><Relationship Id="rId8" Type="http://schemas.openxmlformats.org/officeDocument/2006/relationships/hyperlink" Target="https://intelligence.weforum.org/topics/a1Gb00000038pGiEAI?tab=publication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37.png"/><Relationship Id="rId4" Type="http://schemas.openxmlformats.org/officeDocument/2006/relationships/image" Target="../media/image34.png"/><Relationship Id="rId5" Type="http://schemas.openxmlformats.org/officeDocument/2006/relationships/image" Target="../media/image22.png"/><Relationship Id="rId6" Type="http://schemas.openxmlformats.org/officeDocument/2006/relationships/image" Target="../media/image132.png"/><Relationship Id="rId7" Type="http://schemas.openxmlformats.org/officeDocument/2006/relationships/image" Target="../media/image1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13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3">
            <a:alphaModFix amt="19000"/>
          </a:blip>
          <a:stretch>
            <a:fillRect/>
          </a:stretch>
        </p:blipFill>
        <p:spPr>
          <a:xfrm>
            <a:off x="-1562203" y="1669348"/>
            <a:ext cx="5188975" cy="5188950"/>
          </a:xfrm>
          <a:prstGeom prst="rect">
            <a:avLst/>
          </a:prstGeom>
          <a:noFill/>
          <a:ln>
            <a:noFill/>
          </a:ln>
        </p:spPr>
      </p:pic>
      <p:pic>
        <p:nvPicPr>
          <p:cNvPr id="102" name="Google Shape;102;p26"/>
          <p:cNvPicPr preferRelativeResize="0"/>
          <p:nvPr/>
        </p:nvPicPr>
        <p:blipFill>
          <a:blip r:embed="rId4">
            <a:alphaModFix/>
          </a:blip>
          <a:stretch>
            <a:fillRect/>
          </a:stretch>
        </p:blipFill>
        <p:spPr>
          <a:xfrm>
            <a:off x="3384275" y="889625"/>
            <a:ext cx="843400" cy="840890"/>
          </a:xfrm>
          <a:prstGeom prst="rect">
            <a:avLst/>
          </a:prstGeom>
          <a:noFill/>
          <a:ln>
            <a:noFill/>
          </a:ln>
        </p:spPr>
      </p:pic>
      <p:sp>
        <p:nvSpPr>
          <p:cNvPr id="103" name="Google Shape;103;p26"/>
          <p:cNvSpPr txBox="1"/>
          <p:nvPr>
            <p:ph type="title"/>
          </p:nvPr>
        </p:nvSpPr>
        <p:spPr>
          <a:xfrm>
            <a:off x="4227675" y="691025"/>
            <a:ext cx="4632300" cy="43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666666"/>
                </a:solidFill>
                <a:latin typeface="Barlow"/>
                <a:ea typeface="Barlow"/>
                <a:cs typeface="Barlow"/>
                <a:sym typeface="Barlow"/>
              </a:rPr>
              <a:t>Hypha</a:t>
            </a:r>
            <a:r>
              <a:rPr b="1" lang="en" sz="4800">
                <a:solidFill>
                  <a:srgbClr val="666666"/>
                </a:solidFill>
                <a:latin typeface="Barlow"/>
                <a:ea typeface="Barlow"/>
                <a:cs typeface="Barlow"/>
                <a:sym typeface="Barlow"/>
              </a:rPr>
              <a:t>DHO</a:t>
            </a:r>
            <a:endParaRPr b="1" sz="4800">
              <a:solidFill>
                <a:srgbClr val="666666"/>
              </a:solidFill>
              <a:latin typeface="Barlow"/>
              <a:ea typeface="Barlow"/>
              <a:cs typeface="Barlow"/>
              <a:sym typeface="Barlow"/>
            </a:endParaRPr>
          </a:p>
          <a:p>
            <a:pPr indent="0" lvl="0" marL="0" rtl="0" algn="l">
              <a:spcBef>
                <a:spcPts val="0"/>
              </a:spcBef>
              <a:spcAft>
                <a:spcPts val="0"/>
              </a:spcAft>
              <a:buNone/>
            </a:pPr>
            <a:r>
              <a:rPr lang="en" sz="1800">
                <a:solidFill>
                  <a:srgbClr val="B7B7B7"/>
                </a:solidFill>
                <a:latin typeface="Barlow"/>
                <a:ea typeface="Barlow"/>
                <a:cs typeface="Barlow"/>
                <a:sym typeface="Barlow"/>
              </a:rPr>
              <a:t>Hypha as a Living Organism (HALO)</a:t>
            </a:r>
            <a:endParaRPr sz="1800">
              <a:solidFill>
                <a:srgbClr val="B7B7B7"/>
              </a:solidFill>
              <a:latin typeface="Barlow"/>
              <a:ea typeface="Barlow"/>
              <a:cs typeface="Barlow"/>
              <a:sym typeface="Barlow"/>
            </a:endParaRPr>
          </a:p>
          <a:p>
            <a:pPr indent="0" lvl="0" marL="0" rtl="0" algn="l">
              <a:spcBef>
                <a:spcPts val="0"/>
              </a:spcBef>
              <a:spcAft>
                <a:spcPts val="0"/>
              </a:spcAft>
              <a:buNone/>
            </a:pPr>
            <a:r>
              <a:t/>
            </a:r>
            <a:endParaRPr sz="1800">
              <a:solidFill>
                <a:srgbClr val="B7B7B7"/>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800">
                <a:solidFill>
                  <a:srgbClr val="666666"/>
                </a:solidFill>
                <a:latin typeface="Barlow Medium"/>
                <a:ea typeface="Barlow Medium"/>
                <a:cs typeface="Barlow Medium"/>
                <a:sym typeface="Barlow Medium"/>
              </a:rPr>
              <a:t>We build dapps and tools to facilitate humanity’s transition to a globally regenerative and thriving civilization</a:t>
            </a:r>
            <a:endParaRPr sz="1800">
              <a:solidFill>
                <a:srgbClr val="666666"/>
              </a:solidFill>
              <a:latin typeface="Barlow Medium"/>
              <a:ea typeface="Barlow Medium"/>
              <a:cs typeface="Barlow Medium"/>
              <a:sym typeface="Barlow Medium"/>
            </a:endParaRPr>
          </a:p>
          <a:p>
            <a:pPr indent="0" lvl="0" marL="0" rtl="0" algn="l">
              <a:lnSpc>
                <a:spcPct val="115000"/>
              </a:lnSpc>
              <a:spcBef>
                <a:spcPts val="1600"/>
              </a:spcBef>
              <a:spcAft>
                <a:spcPts val="0"/>
              </a:spcAft>
              <a:buClr>
                <a:schemeClr val="dk1"/>
              </a:buClr>
              <a:buSzPts val="1100"/>
              <a:buFont typeface="Arial"/>
              <a:buNone/>
            </a:pPr>
            <a:r>
              <a:rPr lang="en" sz="1800">
                <a:solidFill>
                  <a:srgbClr val="666666"/>
                </a:solidFill>
                <a:latin typeface="Barlow Medium"/>
                <a:ea typeface="Barlow Medium"/>
                <a:cs typeface="Barlow Medium"/>
                <a:sym typeface="Barlow Medium"/>
              </a:rPr>
              <a:t>Collaboration tools for the regenerative renaissance </a:t>
            </a:r>
            <a:endParaRPr sz="1800">
              <a:solidFill>
                <a:srgbClr val="666666"/>
              </a:solidFill>
              <a:latin typeface="Barlow Medium"/>
              <a:ea typeface="Barlow Medium"/>
              <a:cs typeface="Barlow Medium"/>
              <a:sym typeface="Barlow Medium"/>
            </a:endParaRPr>
          </a:p>
          <a:p>
            <a:pPr indent="0" lvl="0" marL="0" rtl="0" algn="l">
              <a:spcBef>
                <a:spcPts val="1600"/>
              </a:spcBef>
              <a:spcAft>
                <a:spcPts val="0"/>
              </a:spcAft>
              <a:buNone/>
            </a:pPr>
            <a:r>
              <a:t/>
            </a:r>
            <a:endParaRPr sz="1400">
              <a:solidFill>
                <a:srgbClr val="666666"/>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400">
                <a:solidFill>
                  <a:srgbClr val="666666"/>
                </a:solidFill>
                <a:latin typeface="Barlow"/>
                <a:ea typeface="Barlow"/>
                <a:cs typeface="Barlow"/>
                <a:sym typeface="Barlow"/>
              </a:rPr>
              <a:t>Rieki Cordon</a:t>
            </a:r>
            <a:endParaRPr sz="1400">
              <a:solidFill>
                <a:srgbClr val="666666"/>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400">
                <a:solidFill>
                  <a:srgbClr val="666666"/>
                </a:solidFill>
                <a:latin typeface="Barlow"/>
                <a:ea typeface="Barlow"/>
                <a:cs typeface="Barlow"/>
                <a:sym typeface="Barlow"/>
              </a:rPr>
              <a:t>Joachim Stroh</a:t>
            </a:r>
            <a:endParaRPr sz="1400">
              <a:solidFill>
                <a:srgbClr val="666666"/>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sz="1400">
                <a:solidFill>
                  <a:srgbClr val="666666"/>
                </a:solidFill>
                <a:latin typeface="Barlow"/>
                <a:ea typeface="Barlow"/>
                <a:cs typeface="Barlow"/>
                <a:sym typeface="Barlow"/>
              </a:rPr>
              <a:t>August, 2020</a:t>
            </a:r>
            <a:endParaRPr b="1" sz="3600">
              <a:solidFill>
                <a:srgbClr val="666666"/>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5"/>
          <p:cNvPicPr preferRelativeResize="0"/>
          <p:nvPr/>
        </p:nvPicPr>
        <p:blipFill>
          <a:blip r:embed="rId4">
            <a:alphaModFix/>
          </a:blip>
          <a:stretch>
            <a:fillRect/>
          </a:stretch>
        </p:blipFill>
        <p:spPr>
          <a:xfrm>
            <a:off x="0" y="-68"/>
            <a:ext cx="9144001" cy="5536064"/>
          </a:xfrm>
          <a:prstGeom prst="rect">
            <a:avLst/>
          </a:prstGeom>
          <a:noFill/>
          <a:ln>
            <a:noFill/>
          </a:ln>
        </p:spPr>
      </p:pic>
      <p:sp>
        <p:nvSpPr>
          <p:cNvPr id="207" name="Google Shape;207;p35"/>
          <p:cNvSpPr/>
          <p:nvPr/>
        </p:nvSpPr>
        <p:spPr>
          <a:xfrm>
            <a:off x="5144988" y="1582425"/>
            <a:ext cx="283200" cy="2832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1235472" y="2226900"/>
            <a:ext cx="283200" cy="2832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5"/>
          <p:cNvSpPr/>
          <p:nvPr/>
        </p:nvSpPr>
        <p:spPr>
          <a:xfrm>
            <a:off x="1324350" y="3312950"/>
            <a:ext cx="283200" cy="2832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354625" y="3312950"/>
            <a:ext cx="283200" cy="2832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5472863" y="3743525"/>
            <a:ext cx="283200" cy="2832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txBox="1"/>
          <p:nvPr>
            <p:ph idx="1" type="body"/>
          </p:nvPr>
        </p:nvSpPr>
        <p:spPr>
          <a:xfrm>
            <a:off x="1738125" y="3236300"/>
            <a:ext cx="2709600" cy="17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595959"/>
                </a:solidFill>
                <a:latin typeface="Barlow"/>
                <a:ea typeface="Barlow"/>
                <a:cs typeface="Barlow"/>
                <a:sym typeface="Barlow"/>
              </a:rPr>
              <a:t>Radical Responsibility</a:t>
            </a:r>
            <a:r>
              <a:rPr lang="en" sz="1400">
                <a:solidFill>
                  <a:srgbClr val="595959"/>
                </a:solidFill>
                <a:latin typeface="Barlow"/>
                <a:ea typeface="Barlow"/>
                <a:cs typeface="Barlow"/>
                <a:sym typeface="Barlow"/>
              </a:rPr>
              <a:t>   </a:t>
            </a:r>
            <a:r>
              <a:rPr lang="en" sz="1400">
                <a:solidFill>
                  <a:srgbClr val="595959"/>
                </a:solidFill>
                <a:latin typeface="Barlow"/>
                <a:ea typeface="Barlow"/>
                <a:cs typeface="Barlow"/>
                <a:sym typeface="Barlow"/>
              </a:rPr>
              <a:t>We are solely responsible for activating our roles purpose</a:t>
            </a:r>
            <a:r>
              <a:rPr lang="en" sz="1400">
                <a:solidFill>
                  <a:srgbClr val="595959"/>
                </a:solidFill>
                <a:latin typeface="Barlow"/>
                <a:ea typeface="Barlow"/>
                <a:cs typeface="Barlow"/>
                <a:sym typeface="Barlow"/>
              </a:rPr>
              <a:t>. </a:t>
            </a:r>
            <a:r>
              <a:rPr lang="en" sz="1400">
                <a:solidFill>
                  <a:srgbClr val="595959"/>
                </a:solidFill>
                <a:highlight>
                  <a:srgbClr val="FFFFFF"/>
                </a:highlight>
                <a:latin typeface="Roboto"/>
                <a:ea typeface="Roboto"/>
                <a:cs typeface="Roboto"/>
                <a:sym typeface="Roboto"/>
              </a:rPr>
              <a:t>We commit to embracing conflict as fuel for meaningful change in pursuit of purpose.</a:t>
            </a:r>
            <a:endParaRPr sz="1400">
              <a:solidFill>
                <a:srgbClr val="595959"/>
              </a:solidFill>
              <a:latin typeface="Barlow"/>
              <a:ea typeface="Barlow"/>
              <a:cs typeface="Barlow"/>
              <a:sym typeface="Barlow"/>
            </a:endParaRPr>
          </a:p>
        </p:txBody>
      </p:sp>
      <p:sp>
        <p:nvSpPr>
          <p:cNvPr id="213" name="Google Shape;213;p35"/>
          <p:cNvSpPr txBox="1"/>
          <p:nvPr>
            <p:ph type="title"/>
          </p:nvPr>
        </p:nvSpPr>
        <p:spPr>
          <a:xfrm>
            <a:off x="311700" y="219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0000"/>
                </a:solidFill>
                <a:latin typeface="Barlow"/>
                <a:ea typeface="Barlow"/>
                <a:cs typeface="Barlow"/>
                <a:sym typeface="Barlow"/>
              </a:rPr>
              <a:t>Patterns for Co-Creation</a:t>
            </a:r>
            <a:endParaRPr b="1" sz="3000">
              <a:solidFill>
                <a:srgbClr val="000000"/>
              </a:solidFill>
              <a:latin typeface="Barlow"/>
              <a:ea typeface="Barlow"/>
              <a:cs typeface="Barlow"/>
              <a:sym typeface="Barlow"/>
            </a:endParaRPr>
          </a:p>
          <a:p>
            <a:pPr indent="0" lvl="0" marL="0" rtl="0" algn="l">
              <a:spcBef>
                <a:spcPts val="0"/>
              </a:spcBef>
              <a:spcAft>
                <a:spcPts val="0"/>
              </a:spcAft>
              <a:buNone/>
            </a:pPr>
            <a:r>
              <a:rPr b="1" lang="en" sz="1000">
                <a:solidFill>
                  <a:srgbClr val="434343"/>
                </a:solidFill>
                <a:latin typeface="Barlow"/>
                <a:ea typeface="Barlow"/>
                <a:cs typeface="Barlow"/>
                <a:sym typeface="Barlow"/>
              </a:rPr>
              <a:t>Radical - </a:t>
            </a:r>
            <a:r>
              <a:rPr lang="en" sz="1000">
                <a:solidFill>
                  <a:srgbClr val="434343"/>
                </a:solidFill>
                <a:latin typeface="Barlow"/>
                <a:ea typeface="Barlow"/>
                <a:cs typeface="Barlow"/>
                <a:sym typeface="Barlow"/>
              </a:rPr>
              <a:t>(especially of change or action) relating to or affecting the fundamental nature of something; far-reaching or thorough.</a:t>
            </a:r>
            <a:endParaRPr b="1" sz="1000">
              <a:solidFill>
                <a:srgbClr val="434343"/>
              </a:solidFill>
              <a:latin typeface="Barlow"/>
              <a:ea typeface="Barlow"/>
              <a:cs typeface="Barlow"/>
              <a:sym typeface="Barlow"/>
            </a:endParaRPr>
          </a:p>
        </p:txBody>
      </p:sp>
      <p:grpSp>
        <p:nvGrpSpPr>
          <p:cNvPr id="214" name="Google Shape;214;p35"/>
          <p:cNvGrpSpPr/>
          <p:nvPr/>
        </p:nvGrpSpPr>
        <p:grpSpPr>
          <a:xfrm>
            <a:off x="4721460" y="1180726"/>
            <a:ext cx="1463748" cy="1463748"/>
            <a:chOff x="3845425" y="987200"/>
            <a:chExt cx="1105550" cy="1105550"/>
          </a:xfrm>
        </p:grpSpPr>
        <p:pic>
          <p:nvPicPr>
            <p:cNvPr id="215" name="Google Shape;215;p35"/>
            <p:cNvPicPr preferRelativeResize="0"/>
            <p:nvPr/>
          </p:nvPicPr>
          <p:blipFill>
            <a:blip r:embed="rId5">
              <a:alphaModFix amt="65000"/>
            </a:blip>
            <a:stretch>
              <a:fillRect/>
            </a:stretch>
          </p:blipFill>
          <p:spPr>
            <a:xfrm>
              <a:off x="3845425" y="987200"/>
              <a:ext cx="1105550" cy="1105550"/>
            </a:xfrm>
            <a:prstGeom prst="rect">
              <a:avLst/>
            </a:prstGeom>
            <a:noFill/>
            <a:ln>
              <a:noFill/>
            </a:ln>
          </p:spPr>
        </p:pic>
        <p:pic>
          <p:nvPicPr>
            <p:cNvPr id="216" name="Google Shape;216;p35"/>
            <p:cNvPicPr preferRelativeResize="0"/>
            <p:nvPr/>
          </p:nvPicPr>
          <p:blipFill rotWithShape="1">
            <a:blip r:embed="rId6">
              <a:alphaModFix amt="65000"/>
            </a:blip>
            <a:srcRect b="37222" l="39839" r="39573" t="37349"/>
            <a:stretch/>
          </p:blipFill>
          <p:spPr>
            <a:xfrm>
              <a:off x="4118275" y="1272400"/>
              <a:ext cx="227599" cy="281100"/>
            </a:xfrm>
            <a:prstGeom prst="rect">
              <a:avLst/>
            </a:prstGeom>
            <a:noFill/>
            <a:ln>
              <a:noFill/>
            </a:ln>
          </p:spPr>
        </p:pic>
      </p:grpSp>
      <p:pic>
        <p:nvPicPr>
          <p:cNvPr id="217" name="Google Shape;217;p35"/>
          <p:cNvPicPr preferRelativeResize="0"/>
          <p:nvPr/>
        </p:nvPicPr>
        <p:blipFill>
          <a:blip r:embed="rId7">
            <a:alphaModFix amt="65000"/>
          </a:blip>
          <a:stretch>
            <a:fillRect/>
          </a:stretch>
        </p:blipFill>
        <p:spPr>
          <a:xfrm>
            <a:off x="260206" y="3360229"/>
            <a:ext cx="1410392" cy="1410396"/>
          </a:xfrm>
          <a:prstGeom prst="rect">
            <a:avLst/>
          </a:prstGeom>
          <a:noFill/>
          <a:ln>
            <a:noFill/>
          </a:ln>
        </p:spPr>
      </p:pic>
      <p:sp>
        <p:nvSpPr>
          <p:cNvPr id="218" name="Google Shape;218;p35"/>
          <p:cNvSpPr txBox="1"/>
          <p:nvPr>
            <p:ph idx="1" type="body"/>
          </p:nvPr>
        </p:nvSpPr>
        <p:spPr>
          <a:xfrm>
            <a:off x="1738125" y="1002325"/>
            <a:ext cx="2612100" cy="18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595959"/>
                </a:solidFill>
                <a:latin typeface="Barlow"/>
                <a:ea typeface="Barlow"/>
                <a:cs typeface="Barlow"/>
                <a:sym typeface="Barlow"/>
              </a:rPr>
              <a:t>Radical</a:t>
            </a:r>
            <a:r>
              <a:rPr b="1" lang="en" sz="1400">
                <a:solidFill>
                  <a:srgbClr val="595959"/>
                </a:solidFill>
                <a:latin typeface="Barlow"/>
                <a:ea typeface="Barlow"/>
                <a:cs typeface="Barlow"/>
                <a:sym typeface="Barlow"/>
              </a:rPr>
              <a:t> Honesty   </a:t>
            </a:r>
            <a:r>
              <a:rPr lang="en" sz="1400">
                <a:solidFill>
                  <a:srgbClr val="595959"/>
                </a:solidFill>
                <a:latin typeface="Barlow"/>
                <a:ea typeface="Barlow"/>
                <a:cs typeface="Barlow"/>
                <a:sym typeface="Barlow"/>
              </a:rPr>
              <a:t>If you think, feel or know something - </a:t>
            </a:r>
            <a:r>
              <a:rPr b="1" lang="en" sz="1400">
                <a:solidFill>
                  <a:srgbClr val="595959"/>
                </a:solidFill>
                <a:latin typeface="Barlow"/>
                <a:ea typeface="Barlow"/>
                <a:cs typeface="Barlow"/>
                <a:sym typeface="Barlow"/>
              </a:rPr>
              <a:t>say something</a:t>
            </a:r>
            <a:r>
              <a:rPr lang="en" sz="1400">
                <a:solidFill>
                  <a:srgbClr val="595959"/>
                </a:solidFill>
                <a:latin typeface="Barlow"/>
                <a:ea typeface="Barlow"/>
                <a:cs typeface="Barlow"/>
                <a:sym typeface="Barlow"/>
              </a:rPr>
              <a:t>. We tell people and each-other exactly what we think and feel (constructively) and we welcome others to tell us exactly how they feel.</a:t>
            </a:r>
            <a:endParaRPr sz="1400">
              <a:solidFill>
                <a:srgbClr val="595959"/>
              </a:solidFill>
              <a:latin typeface="Barlow"/>
              <a:ea typeface="Barlow"/>
              <a:cs typeface="Barlow"/>
              <a:sym typeface="Barlow"/>
            </a:endParaRPr>
          </a:p>
        </p:txBody>
      </p:sp>
      <p:sp>
        <p:nvSpPr>
          <p:cNvPr id="219" name="Google Shape;219;p35"/>
          <p:cNvSpPr txBox="1"/>
          <p:nvPr/>
        </p:nvSpPr>
        <p:spPr>
          <a:xfrm>
            <a:off x="6144000" y="1065095"/>
            <a:ext cx="2612100" cy="16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Barlow"/>
                <a:ea typeface="Barlow"/>
                <a:cs typeface="Barlow"/>
                <a:sym typeface="Barlow"/>
              </a:rPr>
              <a:t>Radical Transparency</a:t>
            </a:r>
            <a:r>
              <a:rPr b="1" lang="en">
                <a:solidFill>
                  <a:schemeClr val="dk2"/>
                </a:solidFill>
                <a:latin typeface="Barlow"/>
                <a:ea typeface="Barlow"/>
                <a:cs typeface="Barlow"/>
                <a:sym typeface="Barlow"/>
              </a:rPr>
              <a:t>   </a:t>
            </a:r>
            <a:r>
              <a:rPr lang="en">
                <a:solidFill>
                  <a:schemeClr val="dk2"/>
                </a:solidFill>
                <a:latin typeface="Barlow"/>
                <a:ea typeface="Barlow"/>
                <a:cs typeface="Barlow"/>
                <a:sym typeface="Barlow"/>
              </a:rPr>
              <a:t>Compensation, roles, commitments - everything is transparent. We commit to being open with our actions and deeds.</a:t>
            </a:r>
            <a:endParaRPr/>
          </a:p>
        </p:txBody>
      </p:sp>
      <p:sp>
        <p:nvSpPr>
          <p:cNvPr id="220" name="Google Shape;220;p35"/>
          <p:cNvSpPr txBox="1"/>
          <p:nvPr/>
        </p:nvSpPr>
        <p:spPr>
          <a:xfrm>
            <a:off x="6241500" y="3152125"/>
            <a:ext cx="2612100" cy="177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Barlow"/>
                <a:ea typeface="Barlow"/>
                <a:cs typeface="Barlow"/>
                <a:sym typeface="Barlow"/>
              </a:rPr>
              <a:t>Radical </a:t>
            </a:r>
            <a:r>
              <a:rPr b="1" lang="en">
                <a:solidFill>
                  <a:schemeClr val="dk2"/>
                </a:solidFill>
                <a:latin typeface="Barlow"/>
                <a:ea typeface="Barlow"/>
                <a:cs typeface="Barlow"/>
                <a:sym typeface="Barlow"/>
              </a:rPr>
              <a:t>Focus  </a:t>
            </a:r>
            <a:r>
              <a:rPr lang="en">
                <a:solidFill>
                  <a:schemeClr val="dk2"/>
                </a:solidFill>
                <a:latin typeface="Barlow"/>
                <a:ea typeface="Barlow"/>
                <a:cs typeface="Barlow"/>
                <a:sym typeface="Barlow"/>
              </a:rPr>
              <a:t>We focus on ambitions and objectives around our purpose and then process </a:t>
            </a:r>
            <a:r>
              <a:rPr lang="en">
                <a:solidFill>
                  <a:schemeClr val="dk2"/>
                </a:solidFill>
                <a:latin typeface="Barlow"/>
                <a:ea typeface="Barlow"/>
                <a:cs typeface="Barlow"/>
                <a:sym typeface="Barlow"/>
              </a:rPr>
              <a:t>signals (perspectives) </a:t>
            </a:r>
            <a:r>
              <a:rPr lang="en">
                <a:solidFill>
                  <a:schemeClr val="dk2"/>
                </a:solidFill>
                <a:latin typeface="Barlow"/>
                <a:ea typeface="Barlow"/>
                <a:cs typeface="Barlow"/>
                <a:sym typeface="Barlow"/>
              </a:rPr>
              <a:t>that are send back to us to act accordingly.</a:t>
            </a:r>
            <a:endParaRPr/>
          </a:p>
        </p:txBody>
      </p:sp>
      <p:pic>
        <p:nvPicPr>
          <p:cNvPr id="221" name="Google Shape;221;p35"/>
          <p:cNvPicPr preferRelativeResize="0"/>
          <p:nvPr/>
        </p:nvPicPr>
        <p:blipFill>
          <a:blip r:embed="rId8">
            <a:alphaModFix amt="65000"/>
          </a:blip>
          <a:stretch>
            <a:fillRect/>
          </a:stretch>
        </p:blipFill>
        <p:spPr>
          <a:xfrm>
            <a:off x="239501" y="1099717"/>
            <a:ext cx="1410393" cy="1410396"/>
          </a:xfrm>
          <a:prstGeom prst="rect">
            <a:avLst/>
          </a:prstGeom>
          <a:noFill/>
          <a:ln>
            <a:noFill/>
          </a:ln>
        </p:spPr>
      </p:pic>
      <p:pic>
        <p:nvPicPr>
          <p:cNvPr id="222" name="Google Shape;222;p35"/>
          <p:cNvPicPr preferRelativeResize="0"/>
          <p:nvPr/>
        </p:nvPicPr>
        <p:blipFill>
          <a:blip r:embed="rId6">
            <a:alphaModFix amt="65000"/>
          </a:blip>
          <a:stretch>
            <a:fillRect/>
          </a:stretch>
        </p:blipFill>
        <p:spPr>
          <a:xfrm>
            <a:off x="4777789" y="3236291"/>
            <a:ext cx="1463716" cy="14637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6"/>
          <p:cNvPicPr preferRelativeResize="0"/>
          <p:nvPr/>
        </p:nvPicPr>
        <p:blipFill rotWithShape="1">
          <a:blip r:embed="rId3">
            <a:alphaModFix amt="61000"/>
          </a:blip>
          <a:srcRect b="0" l="0" r="0" t="7732"/>
          <a:stretch/>
        </p:blipFill>
        <p:spPr>
          <a:xfrm>
            <a:off x="2493000" y="0"/>
            <a:ext cx="6650998" cy="3451775"/>
          </a:xfrm>
          <a:prstGeom prst="rect">
            <a:avLst/>
          </a:prstGeom>
          <a:noFill/>
          <a:ln>
            <a:noFill/>
          </a:ln>
        </p:spPr>
      </p:pic>
      <p:sp>
        <p:nvSpPr>
          <p:cNvPr id="228" name="Google Shape;228;p36"/>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strike="sngStrike">
                <a:solidFill>
                  <a:schemeClr val="dk2"/>
                </a:solidFill>
                <a:latin typeface="Barlow"/>
                <a:ea typeface="Barlow"/>
                <a:cs typeface="Barlow"/>
                <a:sym typeface="Barlow"/>
              </a:rPr>
              <a:t>SKIN</a:t>
            </a:r>
            <a:r>
              <a:rPr b="1" lang="en" sz="3000">
                <a:solidFill>
                  <a:schemeClr val="dk2"/>
                </a:solidFill>
                <a:latin typeface="Barlow"/>
                <a:ea typeface="Barlow"/>
                <a:cs typeface="Barlow"/>
                <a:sym typeface="Barlow"/>
              </a:rPr>
              <a:t> SOUL IN THE GAME</a:t>
            </a:r>
            <a:endParaRPr b="1" sz="30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300">
              <a:solidFill>
                <a:schemeClr val="dk2"/>
              </a:solidFill>
              <a:latin typeface="Barlow"/>
              <a:ea typeface="Barlow"/>
              <a:cs typeface="Barlow"/>
              <a:sym typeface="Barlow"/>
            </a:endParaRPr>
          </a:p>
        </p:txBody>
      </p:sp>
      <p:sp>
        <p:nvSpPr>
          <p:cNvPr id="229" name="Google Shape;229;p36"/>
          <p:cNvSpPr txBox="1"/>
          <p:nvPr>
            <p:ph idx="1" type="body"/>
          </p:nvPr>
        </p:nvSpPr>
        <p:spPr>
          <a:xfrm>
            <a:off x="0" y="1121650"/>
            <a:ext cx="2493000" cy="36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Barlow"/>
                <a:ea typeface="Barlow"/>
                <a:cs typeface="Barlow"/>
                <a:sym typeface="Barlow"/>
              </a:rPr>
              <a:t>You focus on being &amp; doing rather than “talking”. </a:t>
            </a:r>
            <a:endParaRPr sz="1200">
              <a:solidFill>
                <a:srgbClr val="666666"/>
              </a:solidFill>
              <a:latin typeface="Barlow"/>
              <a:ea typeface="Barlow"/>
              <a:cs typeface="Barlow"/>
              <a:sym typeface="Barlow"/>
            </a:endParaRPr>
          </a:p>
          <a:p>
            <a:pPr indent="0" lvl="0" marL="0" rtl="0" algn="l">
              <a:spcBef>
                <a:spcPts val="1600"/>
              </a:spcBef>
              <a:spcAft>
                <a:spcPts val="0"/>
              </a:spcAft>
              <a:buNone/>
            </a:pPr>
            <a:r>
              <a:rPr lang="en" sz="1200">
                <a:solidFill>
                  <a:srgbClr val="666666"/>
                </a:solidFill>
                <a:latin typeface="Barlow"/>
                <a:ea typeface="Barlow"/>
                <a:cs typeface="Barlow"/>
                <a:sym typeface="Barlow"/>
              </a:rPr>
              <a:t>You are present and can detect the energy in the room. </a:t>
            </a:r>
            <a:endParaRPr sz="1200">
              <a:solidFill>
                <a:srgbClr val="666666"/>
              </a:solidFill>
              <a:latin typeface="Barlow"/>
              <a:ea typeface="Barlow"/>
              <a:cs typeface="Barlow"/>
              <a:sym typeface="Barlow"/>
            </a:endParaRPr>
          </a:p>
          <a:p>
            <a:pPr indent="0" lvl="0" marL="0" rtl="0" algn="l">
              <a:spcBef>
                <a:spcPts val="1600"/>
              </a:spcBef>
              <a:spcAft>
                <a:spcPts val="0"/>
              </a:spcAft>
              <a:buNone/>
            </a:pPr>
            <a:r>
              <a:rPr lang="en" sz="1200">
                <a:solidFill>
                  <a:srgbClr val="666666"/>
                </a:solidFill>
                <a:latin typeface="Barlow"/>
                <a:ea typeface="Barlow"/>
                <a:cs typeface="Barlow"/>
                <a:sym typeface="Barlow"/>
              </a:rPr>
              <a:t>You think about longer term impact rather than short term activities. </a:t>
            </a:r>
            <a:endParaRPr sz="1200">
              <a:solidFill>
                <a:srgbClr val="666666"/>
              </a:solidFill>
              <a:latin typeface="Barlow"/>
              <a:ea typeface="Barlow"/>
              <a:cs typeface="Barlow"/>
              <a:sym typeface="Barlow"/>
            </a:endParaRPr>
          </a:p>
          <a:p>
            <a:pPr indent="0" lvl="0" marL="0" rtl="0" algn="l">
              <a:spcBef>
                <a:spcPts val="1600"/>
              </a:spcBef>
              <a:spcAft>
                <a:spcPts val="0"/>
              </a:spcAft>
              <a:buNone/>
            </a:pPr>
            <a:r>
              <a:rPr lang="en" sz="1200">
                <a:solidFill>
                  <a:srgbClr val="666666"/>
                </a:solidFill>
                <a:latin typeface="Barlow"/>
                <a:ea typeface="Barlow"/>
                <a:cs typeface="Barlow"/>
                <a:sym typeface="Barlow"/>
              </a:rPr>
              <a:t>You align with the health (purpose) of the organization rather than being transactional (here and out). </a:t>
            </a:r>
            <a:endParaRPr sz="1200">
              <a:solidFill>
                <a:srgbClr val="666666"/>
              </a:solidFill>
              <a:latin typeface="Barlow"/>
              <a:ea typeface="Barlow"/>
              <a:cs typeface="Barlow"/>
              <a:sym typeface="Barlow"/>
            </a:endParaRPr>
          </a:p>
          <a:p>
            <a:pPr indent="0" lvl="0" marL="0" rtl="0" algn="l">
              <a:spcBef>
                <a:spcPts val="1600"/>
              </a:spcBef>
              <a:spcAft>
                <a:spcPts val="1600"/>
              </a:spcAft>
              <a:buNone/>
            </a:pPr>
            <a:r>
              <a:rPr lang="en" sz="1200">
                <a:solidFill>
                  <a:srgbClr val="666666"/>
                </a:solidFill>
                <a:latin typeface="Barlow"/>
                <a:ea typeface="Barlow"/>
                <a:cs typeface="Barlow"/>
                <a:sym typeface="Barlow"/>
              </a:rPr>
              <a:t>You are in service to others, you are doing something for the sake of others.</a:t>
            </a:r>
            <a:endParaRPr sz="800">
              <a:solidFill>
                <a:srgbClr val="666666"/>
              </a:solidFill>
              <a:latin typeface="Barlow"/>
              <a:ea typeface="Barlow"/>
              <a:cs typeface="Barlow"/>
              <a:sym typeface="Barlow"/>
            </a:endParaRPr>
          </a:p>
        </p:txBody>
      </p:sp>
      <p:pic>
        <p:nvPicPr>
          <p:cNvPr id="230" name="Google Shape;230;p36"/>
          <p:cNvPicPr preferRelativeResize="0"/>
          <p:nvPr/>
        </p:nvPicPr>
        <p:blipFill>
          <a:blip r:embed="rId4">
            <a:alphaModFix/>
          </a:blip>
          <a:stretch>
            <a:fillRect/>
          </a:stretch>
        </p:blipFill>
        <p:spPr>
          <a:xfrm>
            <a:off x="2493000" y="2867425"/>
            <a:ext cx="6650999" cy="2276150"/>
          </a:xfrm>
          <a:prstGeom prst="rect">
            <a:avLst/>
          </a:prstGeom>
          <a:noFill/>
          <a:ln>
            <a:noFill/>
          </a:ln>
        </p:spPr>
      </p:pic>
      <p:sp>
        <p:nvSpPr>
          <p:cNvPr id="231" name="Google Shape;231;p36"/>
          <p:cNvSpPr txBox="1"/>
          <p:nvPr/>
        </p:nvSpPr>
        <p:spPr>
          <a:xfrm>
            <a:off x="2493000" y="75"/>
            <a:ext cx="6651000" cy="26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Barlow"/>
                <a:ea typeface="Barlow"/>
                <a:cs typeface="Barlow"/>
                <a:sym typeface="Barlow"/>
              </a:rPr>
              <a:t>The </a:t>
            </a:r>
            <a:r>
              <a:rPr b="1" lang="en" sz="3000">
                <a:solidFill>
                  <a:srgbClr val="FFFFFF"/>
                </a:solidFill>
                <a:latin typeface="Roboto"/>
                <a:ea typeface="Roboto"/>
                <a:cs typeface="Roboto"/>
                <a:sym typeface="Roboto"/>
              </a:rPr>
              <a:t>道</a:t>
            </a:r>
            <a:r>
              <a:rPr b="1" lang="en" sz="3000">
                <a:solidFill>
                  <a:srgbClr val="FFFFFF"/>
                </a:solidFill>
                <a:latin typeface="Barlow"/>
                <a:ea typeface="Barlow"/>
                <a:cs typeface="Barlow"/>
                <a:sym typeface="Barlow"/>
              </a:rPr>
              <a:t>DAO - The DHO - The Way</a:t>
            </a:r>
            <a:endParaRPr sz="2000">
              <a:solidFill>
                <a:srgbClr val="FFFFFF"/>
              </a:solidFill>
              <a:latin typeface="Barlow"/>
              <a:ea typeface="Barlow"/>
              <a:cs typeface="Barlow"/>
              <a:sym typeface="Barlow"/>
            </a:endParaRPr>
          </a:p>
          <a:p>
            <a:pPr indent="0" lvl="0" marL="0" rtl="0" algn="l">
              <a:spcBef>
                <a:spcPts val="0"/>
              </a:spcBef>
              <a:spcAft>
                <a:spcPts val="0"/>
              </a:spcAft>
              <a:buNone/>
            </a:pPr>
            <a:r>
              <a:t/>
            </a:r>
            <a:endParaRPr sz="2000">
              <a:solidFill>
                <a:srgbClr val="FFFFFF"/>
              </a:solidFill>
              <a:latin typeface="Barlow"/>
              <a:ea typeface="Barlow"/>
              <a:cs typeface="Barlow"/>
              <a:sym typeface="Barlow"/>
            </a:endParaRPr>
          </a:p>
          <a:p>
            <a:pPr indent="0" lvl="0" marL="0" rtl="0" algn="l">
              <a:spcBef>
                <a:spcPts val="0"/>
              </a:spcBef>
              <a:spcAft>
                <a:spcPts val="0"/>
              </a:spcAft>
              <a:buNone/>
            </a:pPr>
            <a:r>
              <a:rPr lang="en" sz="2000">
                <a:solidFill>
                  <a:srgbClr val="FFFFFF"/>
                </a:solidFill>
                <a:latin typeface="Roboto"/>
                <a:ea typeface="Roboto"/>
                <a:cs typeface="Roboto"/>
                <a:sym typeface="Roboto"/>
              </a:rPr>
              <a:t>道</a:t>
            </a:r>
            <a:r>
              <a:rPr lang="en" sz="2000">
                <a:solidFill>
                  <a:srgbClr val="FFFFFF"/>
                </a:solidFill>
                <a:latin typeface="Barlow"/>
                <a:ea typeface="Barlow"/>
                <a:cs typeface="Barlow"/>
                <a:sym typeface="Barlow"/>
              </a:rPr>
              <a:t>DAO is the process of reality itself, the way things come together, while still transforming. </a:t>
            </a:r>
            <a:r>
              <a:rPr lang="en" sz="2000">
                <a:solidFill>
                  <a:srgbClr val="FFFFFF"/>
                </a:solidFill>
                <a:latin typeface="Barlow"/>
                <a:ea typeface="Barlow"/>
                <a:cs typeface="Barlow"/>
                <a:sym typeface="Barlow"/>
              </a:rPr>
              <a:t>All decisions, contracts and agreements go through the DHO. No single person has the ability to contract Hypha or make agreements. This is the function of the DHO!</a:t>
            </a:r>
            <a:endParaRPr sz="2000">
              <a:solidFill>
                <a:srgbClr val="FFFFFF"/>
              </a:solidFill>
              <a:latin typeface="Barlow"/>
              <a:ea typeface="Barlow"/>
              <a:cs typeface="Barlow"/>
              <a:sym typeface="Barlow"/>
            </a:endParaRPr>
          </a:p>
          <a:p>
            <a:pPr indent="0" lvl="0" marL="0" rtl="0" algn="l">
              <a:spcBef>
                <a:spcPts val="0"/>
              </a:spcBef>
              <a:spcAft>
                <a:spcPts val="0"/>
              </a:spcAft>
              <a:buNone/>
            </a:pPr>
            <a:br>
              <a:rPr b="1" lang="en" sz="3000">
                <a:solidFill>
                  <a:srgbClr val="FFFFFF"/>
                </a:solidFill>
                <a:latin typeface="Barlow"/>
                <a:ea typeface="Barlow"/>
                <a:cs typeface="Barlow"/>
                <a:sym typeface="Barlow"/>
              </a:rPr>
            </a:br>
            <a:endParaRPr sz="2000">
              <a:solidFill>
                <a:srgbClr val="FFFFFF"/>
              </a:solidFill>
              <a:latin typeface="Barlow"/>
              <a:ea typeface="Barlow"/>
              <a:cs typeface="Barlow"/>
              <a:sym typeface="Barlow"/>
            </a:endParaRPr>
          </a:p>
          <a:p>
            <a:pPr indent="0" lvl="0" marL="0" rtl="0" algn="l">
              <a:spcBef>
                <a:spcPts val="0"/>
              </a:spcBef>
              <a:spcAft>
                <a:spcPts val="0"/>
              </a:spcAft>
              <a:buNone/>
            </a:pPr>
            <a:r>
              <a:t/>
            </a:r>
            <a:endParaRPr sz="2000">
              <a:solidFill>
                <a:srgbClr val="FFFFFF"/>
              </a:solidFill>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p:nvPr/>
        </p:nvSpPr>
        <p:spPr>
          <a:xfrm>
            <a:off x="3931675" y="653400"/>
            <a:ext cx="3803700" cy="3289800"/>
          </a:xfrm>
          <a:prstGeom prst="triangle">
            <a:avLst>
              <a:gd fmla="val 50000" name="adj"/>
            </a:avLst>
          </a:prstGeom>
          <a:solidFill>
            <a:srgbClr val="79B0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solidFill>
                <a:srgbClr val="FFFFFF"/>
              </a:solidFill>
              <a:latin typeface="Barlow"/>
              <a:ea typeface="Barlow"/>
              <a:cs typeface="Barlow"/>
              <a:sym typeface="Barlow"/>
            </a:endParaRPr>
          </a:p>
          <a:p>
            <a:pPr indent="0" lvl="0" marL="0" rtl="0" algn="ctr">
              <a:spcBef>
                <a:spcPts val="0"/>
              </a:spcBef>
              <a:spcAft>
                <a:spcPts val="0"/>
              </a:spcAft>
              <a:buNone/>
            </a:pPr>
            <a:r>
              <a:rPr lang="en" sz="2500">
                <a:solidFill>
                  <a:srgbClr val="FFFFFF"/>
                </a:solidFill>
                <a:latin typeface="Barlow"/>
                <a:ea typeface="Barlow"/>
                <a:cs typeface="Barlow"/>
                <a:sym typeface="Barlow"/>
              </a:rPr>
              <a:t>VALUE</a:t>
            </a:r>
            <a:endParaRPr sz="2500">
              <a:solidFill>
                <a:srgbClr val="FFFFFF"/>
              </a:solidFill>
              <a:latin typeface="Barlow"/>
              <a:ea typeface="Barlow"/>
              <a:cs typeface="Barlow"/>
              <a:sym typeface="Barlow"/>
            </a:endParaRPr>
          </a:p>
          <a:p>
            <a:pPr indent="0" lvl="0" marL="0" rtl="0" algn="ctr">
              <a:spcBef>
                <a:spcPts val="0"/>
              </a:spcBef>
              <a:spcAft>
                <a:spcPts val="0"/>
              </a:spcAft>
              <a:buNone/>
            </a:pPr>
            <a:r>
              <a:t/>
            </a:r>
            <a:endParaRPr sz="2500">
              <a:solidFill>
                <a:srgbClr val="FFFFFF"/>
              </a:solidFill>
              <a:latin typeface="Barlow"/>
              <a:ea typeface="Barlow"/>
              <a:cs typeface="Barlow"/>
              <a:sym typeface="Barlow"/>
            </a:endParaRPr>
          </a:p>
          <a:p>
            <a:pPr indent="0" lvl="0" marL="0" rtl="0" algn="ctr">
              <a:spcBef>
                <a:spcPts val="0"/>
              </a:spcBef>
              <a:spcAft>
                <a:spcPts val="0"/>
              </a:spcAft>
              <a:buNone/>
            </a:pPr>
            <a:r>
              <a:t/>
            </a:r>
            <a:endParaRPr sz="2500">
              <a:solidFill>
                <a:srgbClr val="FFFFFF"/>
              </a:solidFill>
              <a:latin typeface="Barlow"/>
              <a:ea typeface="Barlow"/>
              <a:cs typeface="Barlow"/>
              <a:sym typeface="Barlow"/>
            </a:endParaRPr>
          </a:p>
          <a:p>
            <a:pPr indent="0" lvl="0" marL="0" rtl="0" algn="ctr">
              <a:spcBef>
                <a:spcPts val="0"/>
              </a:spcBef>
              <a:spcAft>
                <a:spcPts val="0"/>
              </a:spcAft>
              <a:buNone/>
            </a:pPr>
            <a:r>
              <a:t/>
            </a:r>
            <a:endParaRPr sz="2500">
              <a:solidFill>
                <a:srgbClr val="FFFFFF"/>
              </a:solidFill>
              <a:latin typeface="Barlow"/>
              <a:ea typeface="Barlow"/>
              <a:cs typeface="Barlow"/>
              <a:sym typeface="Barlow"/>
            </a:endParaRPr>
          </a:p>
        </p:txBody>
      </p:sp>
      <p:sp>
        <p:nvSpPr>
          <p:cNvPr id="237" name="Google Shape;237;p37"/>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Barlow"/>
                <a:ea typeface="Barlow"/>
                <a:cs typeface="Barlow"/>
                <a:sym typeface="Barlow"/>
              </a:rPr>
              <a:t>VALUE CREATION</a:t>
            </a:r>
            <a:endParaRPr b="1" sz="3000">
              <a:solidFill>
                <a:srgbClr val="666666"/>
              </a:solidFill>
              <a:latin typeface="Barlow"/>
              <a:ea typeface="Barlow"/>
              <a:cs typeface="Barlow"/>
              <a:sym typeface="Barlow"/>
            </a:endParaRPr>
          </a:p>
          <a:p>
            <a:pPr indent="0" lvl="0" marL="0" rtl="0" algn="l">
              <a:spcBef>
                <a:spcPts val="1000"/>
              </a:spcBef>
              <a:spcAft>
                <a:spcPts val="0"/>
              </a:spcAft>
              <a:buNone/>
            </a:pPr>
            <a:r>
              <a:rPr lang="en" sz="1100">
                <a:solidFill>
                  <a:srgbClr val="595959"/>
                </a:solidFill>
                <a:latin typeface="Barlow"/>
                <a:ea typeface="Barlow"/>
                <a:cs typeface="Barlow"/>
                <a:sym typeface="Barlow"/>
              </a:rPr>
              <a:t>In Hypha there are 3 ways to earn rewards for co-creating Hypha. Each method comes with its own trade-offs. </a:t>
            </a:r>
            <a:br>
              <a:rPr lang="en" sz="1100">
                <a:solidFill>
                  <a:srgbClr val="595959"/>
                </a:solidFill>
                <a:latin typeface="Barlow"/>
                <a:ea typeface="Barlow"/>
                <a:cs typeface="Barlow"/>
                <a:sym typeface="Barlow"/>
              </a:rPr>
            </a:br>
            <a:br>
              <a:rPr lang="en" sz="1100">
                <a:solidFill>
                  <a:srgbClr val="595959"/>
                </a:solidFill>
                <a:latin typeface="Barlow"/>
                <a:ea typeface="Barlow"/>
                <a:cs typeface="Barlow"/>
                <a:sym typeface="Barlow"/>
              </a:rPr>
            </a:br>
            <a:r>
              <a:rPr b="1" lang="en" sz="1100">
                <a:solidFill>
                  <a:srgbClr val="595959"/>
                </a:solidFill>
                <a:latin typeface="Barlow"/>
                <a:ea typeface="Barlow"/>
                <a:cs typeface="Barlow"/>
                <a:sym typeface="Barlow"/>
              </a:rPr>
              <a:t>More Continuity</a:t>
            </a:r>
            <a:endParaRPr b="1" sz="1100">
              <a:solidFill>
                <a:srgbClr val="595959"/>
              </a:solidFill>
              <a:latin typeface="Barlow"/>
              <a:ea typeface="Barlow"/>
              <a:cs typeface="Barlow"/>
              <a:sym typeface="Barlow"/>
            </a:endParaRPr>
          </a:p>
          <a:p>
            <a:pPr indent="0" lvl="0" marL="0" rtl="0" algn="l">
              <a:spcBef>
                <a:spcPts val="0"/>
              </a:spcBef>
              <a:spcAft>
                <a:spcPts val="0"/>
              </a:spcAft>
              <a:buNone/>
            </a:pPr>
            <a:r>
              <a:rPr lang="en" sz="1100">
                <a:solidFill>
                  <a:srgbClr val="595959"/>
                </a:solidFill>
                <a:latin typeface="Barlow"/>
                <a:ea typeface="Barlow"/>
                <a:cs typeface="Barlow"/>
                <a:sym typeface="Barlow"/>
              </a:rPr>
              <a:t>You are thinking long-term commitment and o</a:t>
            </a:r>
            <a:r>
              <a:rPr lang="en" sz="1100">
                <a:solidFill>
                  <a:srgbClr val="595959"/>
                </a:solidFill>
                <a:latin typeface="Barlow"/>
                <a:ea typeface="Barlow"/>
                <a:cs typeface="Barlow"/>
                <a:sym typeface="Barlow"/>
              </a:rPr>
              <a:t>thers are counting on you to accomplish various tasks.</a:t>
            </a:r>
            <a:br>
              <a:rPr b="1" lang="en" sz="1100">
                <a:solidFill>
                  <a:srgbClr val="595959"/>
                </a:solidFill>
                <a:latin typeface="Barlow"/>
                <a:ea typeface="Barlow"/>
                <a:cs typeface="Barlow"/>
                <a:sym typeface="Barlow"/>
              </a:rPr>
            </a:br>
            <a:br>
              <a:rPr b="1" lang="en" sz="1100">
                <a:solidFill>
                  <a:srgbClr val="595959"/>
                </a:solidFill>
                <a:latin typeface="Barlow"/>
                <a:ea typeface="Barlow"/>
                <a:cs typeface="Barlow"/>
                <a:sym typeface="Barlow"/>
              </a:rPr>
            </a:br>
            <a:r>
              <a:rPr b="1" lang="en" sz="1100">
                <a:solidFill>
                  <a:schemeClr val="dk2"/>
                </a:solidFill>
                <a:latin typeface="Barlow"/>
                <a:ea typeface="Barlow"/>
                <a:cs typeface="Barlow"/>
                <a:sym typeface="Barlow"/>
              </a:rPr>
              <a:t>More </a:t>
            </a:r>
            <a:r>
              <a:rPr b="1" lang="en" sz="1100">
                <a:solidFill>
                  <a:srgbClr val="595959"/>
                </a:solidFill>
                <a:latin typeface="Barlow"/>
                <a:ea typeface="Barlow"/>
                <a:cs typeface="Barlow"/>
                <a:sym typeface="Barlow"/>
              </a:rPr>
              <a:t>Freedom</a:t>
            </a:r>
            <a:endParaRPr b="1" sz="1100">
              <a:solidFill>
                <a:srgbClr val="595959"/>
              </a:solidFill>
              <a:latin typeface="Barlow"/>
              <a:ea typeface="Barlow"/>
              <a:cs typeface="Barlow"/>
              <a:sym typeface="Barlow"/>
            </a:endParaRPr>
          </a:p>
          <a:p>
            <a:pPr indent="0" lvl="0" marL="0" rtl="0" algn="l">
              <a:spcBef>
                <a:spcPts val="0"/>
              </a:spcBef>
              <a:spcAft>
                <a:spcPts val="0"/>
              </a:spcAft>
              <a:buNone/>
            </a:pPr>
            <a:r>
              <a:rPr lang="en" sz="1100">
                <a:solidFill>
                  <a:srgbClr val="595959"/>
                </a:solidFill>
                <a:latin typeface="Barlow"/>
                <a:ea typeface="Barlow"/>
                <a:cs typeface="Barlow"/>
                <a:sym typeface="Barlow"/>
              </a:rPr>
              <a:t>You decide entirely how, where and when to contribute. Commitments are usually short-term / one-offs.</a:t>
            </a:r>
            <a:br>
              <a:rPr b="1" lang="en" sz="1100">
                <a:solidFill>
                  <a:srgbClr val="595959"/>
                </a:solidFill>
                <a:latin typeface="Barlow"/>
                <a:ea typeface="Barlow"/>
                <a:cs typeface="Barlow"/>
                <a:sym typeface="Barlow"/>
              </a:rPr>
            </a:br>
            <a:br>
              <a:rPr b="1" lang="en" sz="1100">
                <a:solidFill>
                  <a:srgbClr val="595959"/>
                </a:solidFill>
                <a:latin typeface="Barlow"/>
                <a:ea typeface="Barlow"/>
                <a:cs typeface="Barlow"/>
                <a:sym typeface="Barlow"/>
              </a:rPr>
            </a:br>
            <a:r>
              <a:rPr b="1" lang="en" sz="1100">
                <a:solidFill>
                  <a:schemeClr val="dk2"/>
                </a:solidFill>
                <a:latin typeface="Barlow"/>
                <a:ea typeface="Barlow"/>
                <a:cs typeface="Barlow"/>
                <a:sym typeface="Barlow"/>
              </a:rPr>
              <a:t>More </a:t>
            </a:r>
            <a:r>
              <a:rPr b="1" lang="en" sz="1100">
                <a:solidFill>
                  <a:srgbClr val="595959"/>
                </a:solidFill>
                <a:latin typeface="Barlow"/>
                <a:ea typeface="Barlow"/>
                <a:cs typeface="Barlow"/>
                <a:sym typeface="Barlow"/>
              </a:rPr>
              <a:t>Adventure</a:t>
            </a:r>
            <a:endParaRPr b="1" sz="11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100">
                <a:solidFill>
                  <a:schemeClr val="dk2"/>
                </a:solidFill>
                <a:latin typeface="Barlow"/>
                <a:ea typeface="Barlow"/>
                <a:cs typeface="Barlow"/>
                <a:sym typeface="Barlow"/>
              </a:rPr>
              <a:t>You are drawn to the unknown by  completing a (personal) challenge (group) quest and uncertainty of being compensated for your contribution. </a:t>
            </a:r>
            <a:endParaRPr sz="1100">
              <a:solidFill>
                <a:srgbClr val="595959"/>
              </a:solidFill>
              <a:latin typeface="Barlow"/>
              <a:ea typeface="Barlow"/>
              <a:cs typeface="Barlow"/>
              <a:sym typeface="Barlow"/>
            </a:endParaRPr>
          </a:p>
        </p:txBody>
      </p:sp>
      <p:sp>
        <p:nvSpPr>
          <p:cNvPr id="238" name="Google Shape;238;p37"/>
          <p:cNvSpPr txBox="1"/>
          <p:nvPr/>
        </p:nvSpPr>
        <p:spPr>
          <a:xfrm>
            <a:off x="6744650" y="270050"/>
            <a:ext cx="2222400" cy="13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Barlow"/>
                <a:ea typeface="Barlow"/>
                <a:cs typeface="Barlow"/>
                <a:sym typeface="Barlow"/>
              </a:rPr>
              <a:t>Contribution or Referral</a:t>
            </a:r>
            <a:endParaRPr b="1" sz="1200">
              <a:solidFill>
                <a:schemeClr val="dk2"/>
              </a:solidFill>
              <a:latin typeface="Barlow"/>
              <a:ea typeface="Barlow"/>
              <a:cs typeface="Barlow"/>
              <a:sym typeface="Barlow"/>
            </a:endParaRPr>
          </a:p>
          <a:p>
            <a:pPr indent="0" lvl="0" marL="0" rtl="0" algn="l">
              <a:spcBef>
                <a:spcPts val="1000"/>
              </a:spcBef>
              <a:spcAft>
                <a:spcPts val="1000"/>
              </a:spcAft>
              <a:buNone/>
            </a:pPr>
            <a:r>
              <a:rPr lang="en" sz="800">
                <a:solidFill>
                  <a:schemeClr val="dk2"/>
                </a:solidFill>
                <a:latin typeface="Barlow"/>
                <a:ea typeface="Barlow"/>
                <a:cs typeface="Barlow"/>
                <a:sym typeface="Barlow"/>
              </a:rPr>
              <a:t>W</a:t>
            </a:r>
            <a:r>
              <a:rPr lang="en" sz="800">
                <a:solidFill>
                  <a:schemeClr val="dk2"/>
                </a:solidFill>
                <a:latin typeface="Barlow"/>
                <a:ea typeface="Barlow"/>
                <a:cs typeface="Barlow"/>
                <a:sym typeface="Barlow"/>
              </a:rPr>
              <a:t>hen you do something and then ask for compensation after the fact. In this case there was no official value agreed upfront and evaluation happens after the contribution occurs. </a:t>
            </a:r>
            <a:endParaRPr b="1" sz="800">
              <a:solidFill>
                <a:schemeClr val="dk2"/>
              </a:solidFill>
              <a:latin typeface="Barlow"/>
              <a:ea typeface="Barlow"/>
              <a:cs typeface="Barlow"/>
              <a:sym typeface="Barlow"/>
            </a:endParaRPr>
          </a:p>
        </p:txBody>
      </p:sp>
      <p:pic>
        <p:nvPicPr>
          <p:cNvPr id="239" name="Google Shape;239;p37"/>
          <p:cNvPicPr preferRelativeResize="0"/>
          <p:nvPr/>
        </p:nvPicPr>
        <p:blipFill>
          <a:blip r:embed="rId3">
            <a:alphaModFix/>
          </a:blip>
          <a:stretch>
            <a:fillRect/>
          </a:stretch>
        </p:blipFill>
        <p:spPr>
          <a:xfrm>
            <a:off x="5085273" y="5605008"/>
            <a:ext cx="1893000" cy="1588540"/>
          </a:xfrm>
          <a:prstGeom prst="rect">
            <a:avLst/>
          </a:prstGeom>
          <a:noFill/>
          <a:ln>
            <a:noFill/>
          </a:ln>
        </p:spPr>
      </p:pic>
      <p:sp>
        <p:nvSpPr>
          <p:cNvPr id="240" name="Google Shape;240;p37"/>
          <p:cNvSpPr txBox="1"/>
          <p:nvPr/>
        </p:nvSpPr>
        <p:spPr>
          <a:xfrm>
            <a:off x="960550" y="5314000"/>
            <a:ext cx="1893000" cy="8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trike="sngStrike">
                <a:solidFill>
                  <a:srgbClr val="FF0000"/>
                </a:solidFill>
              </a:rPr>
              <a:t>Needs more thinking… JS</a:t>
            </a:r>
            <a:endParaRPr b="1" strike="sngStrike">
              <a:solidFill>
                <a:srgbClr val="FF0000"/>
              </a:solidFill>
            </a:endParaRPr>
          </a:p>
          <a:p>
            <a:pPr indent="0" lvl="0" marL="0" rtl="0" algn="l">
              <a:spcBef>
                <a:spcPts val="0"/>
              </a:spcBef>
              <a:spcAft>
                <a:spcPts val="0"/>
              </a:spcAft>
              <a:buNone/>
            </a:pPr>
            <a:r>
              <a:t/>
            </a:r>
            <a:endParaRPr b="1">
              <a:solidFill>
                <a:srgbClr val="FF0000"/>
              </a:solidFill>
            </a:endParaRPr>
          </a:p>
          <a:p>
            <a:pPr indent="0" lvl="0" marL="0" rtl="0" algn="l">
              <a:spcBef>
                <a:spcPts val="0"/>
              </a:spcBef>
              <a:spcAft>
                <a:spcPts val="0"/>
              </a:spcAft>
              <a:buNone/>
            </a:pPr>
            <a:r>
              <a:rPr b="1" lang="en">
                <a:solidFill>
                  <a:srgbClr val="FF0000"/>
                </a:solidFill>
              </a:rPr>
              <a:t>Revised now.. What think.. JS</a:t>
            </a:r>
            <a:endParaRPr b="1">
              <a:solidFill>
                <a:srgbClr val="FF0000"/>
              </a:solidFill>
            </a:endParaRPr>
          </a:p>
        </p:txBody>
      </p:sp>
      <p:sp>
        <p:nvSpPr>
          <p:cNvPr id="241" name="Google Shape;241;p37"/>
          <p:cNvSpPr/>
          <p:nvPr/>
        </p:nvSpPr>
        <p:spPr>
          <a:xfrm>
            <a:off x="2694200" y="2228101"/>
            <a:ext cx="1981231" cy="1020282"/>
          </a:xfrm>
          <a:custGeom>
            <a:rect b="b" l="l" r="r" t="t"/>
            <a:pathLst>
              <a:path extrusionOk="0" h="47610" w="80743">
                <a:moveTo>
                  <a:pt x="0" y="0"/>
                </a:moveTo>
                <a:lnTo>
                  <a:pt x="74310" y="0"/>
                </a:lnTo>
                <a:lnTo>
                  <a:pt x="80743" y="47610"/>
                </a:lnTo>
              </a:path>
            </a:pathLst>
          </a:custGeom>
          <a:noFill/>
          <a:ln cap="flat" cmpd="sng" w="9525">
            <a:solidFill>
              <a:schemeClr val="dk2"/>
            </a:solidFill>
            <a:prstDash val="solid"/>
            <a:round/>
            <a:headEnd len="med" w="med" type="none"/>
            <a:tailEnd len="med" w="med" type="none"/>
          </a:ln>
        </p:spPr>
      </p:sp>
      <p:sp>
        <p:nvSpPr>
          <p:cNvPr id="242" name="Google Shape;242;p37"/>
          <p:cNvSpPr/>
          <p:nvPr/>
        </p:nvSpPr>
        <p:spPr>
          <a:xfrm flipH="1">
            <a:off x="7068350" y="2138131"/>
            <a:ext cx="2018575" cy="1110265"/>
          </a:xfrm>
          <a:custGeom>
            <a:rect b="b" l="l" r="r" t="t"/>
            <a:pathLst>
              <a:path extrusionOk="0" h="47610" w="80743">
                <a:moveTo>
                  <a:pt x="0" y="0"/>
                </a:moveTo>
                <a:lnTo>
                  <a:pt x="74310" y="0"/>
                </a:lnTo>
                <a:lnTo>
                  <a:pt x="80743" y="47610"/>
                </a:lnTo>
              </a:path>
            </a:pathLst>
          </a:custGeom>
          <a:noFill/>
          <a:ln cap="flat" cmpd="sng" w="9525">
            <a:solidFill>
              <a:schemeClr val="dk2"/>
            </a:solidFill>
            <a:prstDash val="solid"/>
            <a:round/>
            <a:headEnd len="med" w="med" type="none"/>
            <a:tailEnd len="med" w="med" type="none"/>
          </a:ln>
        </p:spPr>
      </p:sp>
      <p:sp>
        <p:nvSpPr>
          <p:cNvPr id="243" name="Google Shape;243;p37"/>
          <p:cNvSpPr/>
          <p:nvPr/>
        </p:nvSpPr>
        <p:spPr>
          <a:xfrm flipH="1">
            <a:off x="5962633" y="601675"/>
            <a:ext cx="2859715" cy="575486"/>
          </a:xfrm>
          <a:custGeom>
            <a:rect b="b" l="l" r="r" t="t"/>
            <a:pathLst>
              <a:path extrusionOk="0" h="47610" w="80743">
                <a:moveTo>
                  <a:pt x="0" y="0"/>
                </a:moveTo>
                <a:lnTo>
                  <a:pt x="74310" y="0"/>
                </a:lnTo>
                <a:lnTo>
                  <a:pt x="80743" y="47610"/>
                </a:lnTo>
              </a:path>
            </a:pathLst>
          </a:custGeom>
          <a:noFill/>
          <a:ln cap="flat" cmpd="sng" w="9525">
            <a:solidFill>
              <a:schemeClr val="dk2"/>
            </a:solidFill>
            <a:prstDash val="solid"/>
            <a:round/>
            <a:headEnd len="med" w="med" type="none"/>
            <a:tailEnd len="med" w="med" type="none"/>
          </a:ln>
        </p:spPr>
      </p:sp>
      <p:pic>
        <p:nvPicPr>
          <p:cNvPr id="244" name="Google Shape;244;p37"/>
          <p:cNvPicPr preferRelativeResize="0"/>
          <p:nvPr/>
        </p:nvPicPr>
        <p:blipFill>
          <a:blip r:embed="rId4">
            <a:alphaModFix/>
          </a:blip>
          <a:stretch>
            <a:fillRect/>
          </a:stretch>
        </p:blipFill>
        <p:spPr>
          <a:xfrm>
            <a:off x="4630149" y="4672092"/>
            <a:ext cx="249975" cy="290675"/>
          </a:xfrm>
          <a:prstGeom prst="rect">
            <a:avLst/>
          </a:prstGeom>
          <a:noFill/>
          <a:ln>
            <a:noFill/>
          </a:ln>
        </p:spPr>
      </p:pic>
      <p:pic>
        <p:nvPicPr>
          <p:cNvPr id="245" name="Google Shape;245;p37"/>
          <p:cNvPicPr preferRelativeResize="0"/>
          <p:nvPr/>
        </p:nvPicPr>
        <p:blipFill>
          <a:blip r:embed="rId4">
            <a:alphaModFix/>
          </a:blip>
          <a:stretch>
            <a:fillRect/>
          </a:stretch>
        </p:blipFill>
        <p:spPr>
          <a:xfrm>
            <a:off x="6672801" y="4557646"/>
            <a:ext cx="446847" cy="519600"/>
          </a:xfrm>
          <a:prstGeom prst="rect">
            <a:avLst/>
          </a:prstGeom>
          <a:noFill/>
          <a:ln>
            <a:noFill/>
          </a:ln>
        </p:spPr>
      </p:pic>
      <p:cxnSp>
        <p:nvCxnSpPr>
          <p:cNvPr id="246" name="Google Shape;246;p37"/>
          <p:cNvCxnSpPr>
            <a:endCxn id="245" idx="1"/>
          </p:cNvCxnSpPr>
          <p:nvPr/>
        </p:nvCxnSpPr>
        <p:spPr>
          <a:xfrm>
            <a:off x="4880001" y="4817446"/>
            <a:ext cx="1792800" cy="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37"/>
          <p:cNvSpPr txBox="1"/>
          <p:nvPr/>
        </p:nvSpPr>
        <p:spPr>
          <a:xfrm>
            <a:off x="5179076" y="4466649"/>
            <a:ext cx="12576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800">
                <a:solidFill>
                  <a:schemeClr val="dk2"/>
                </a:solidFill>
                <a:latin typeface="Barlow"/>
                <a:ea typeface="Barlow"/>
                <a:cs typeface="Barlow"/>
                <a:sym typeface="Barlow"/>
              </a:rPr>
              <a:t>Likelihood to succeed in earning a reward</a:t>
            </a:r>
            <a:endParaRPr/>
          </a:p>
        </p:txBody>
      </p:sp>
      <p:sp>
        <p:nvSpPr>
          <p:cNvPr id="248" name="Google Shape;248;p37"/>
          <p:cNvSpPr txBox="1"/>
          <p:nvPr/>
        </p:nvSpPr>
        <p:spPr>
          <a:xfrm>
            <a:off x="4876703" y="4814450"/>
            <a:ext cx="4470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800">
                <a:solidFill>
                  <a:schemeClr val="dk2"/>
                </a:solidFill>
                <a:latin typeface="Barlow"/>
                <a:ea typeface="Barlow"/>
                <a:cs typeface="Barlow"/>
                <a:sym typeface="Barlow"/>
              </a:rPr>
              <a:t>LOW</a:t>
            </a:r>
            <a:endParaRPr/>
          </a:p>
        </p:txBody>
      </p:sp>
      <p:sp>
        <p:nvSpPr>
          <p:cNvPr id="249" name="Google Shape;249;p37"/>
          <p:cNvSpPr txBox="1"/>
          <p:nvPr/>
        </p:nvSpPr>
        <p:spPr>
          <a:xfrm>
            <a:off x="6223203" y="4820450"/>
            <a:ext cx="4470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800">
                <a:solidFill>
                  <a:schemeClr val="dk2"/>
                </a:solidFill>
                <a:latin typeface="Barlow"/>
                <a:ea typeface="Barlow"/>
                <a:cs typeface="Barlow"/>
                <a:sym typeface="Barlow"/>
              </a:rPr>
              <a:t>HIGH</a:t>
            </a:r>
            <a:endParaRPr/>
          </a:p>
        </p:txBody>
      </p:sp>
      <p:sp>
        <p:nvSpPr>
          <p:cNvPr id="250" name="Google Shape;250;p37"/>
          <p:cNvSpPr txBox="1"/>
          <p:nvPr/>
        </p:nvSpPr>
        <p:spPr>
          <a:xfrm>
            <a:off x="3151400" y="3541900"/>
            <a:ext cx="1801200" cy="9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chemeClr val="dk2"/>
              </a:solidFill>
              <a:latin typeface="Barlow"/>
              <a:ea typeface="Barlow"/>
              <a:cs typeface="Barlow"/>
              <a:sym typeface="Barlow"/>
            </a:endParaRPr>
          </a:p>
          <a:p>
            <a:pPr indent="0" lvl="0" marL="0" rtl="0" algn="l">
              <a:spcBef>
                <a:spcPts val="0"/>
              </a:spcBef>
              <a:spcAft>
                <a:spcPts val="0"/>
              </a:spcAft>
              <a:buNone/>
            </a:pPr>
            <a:r>
              <a:rPr b="1" lang="en" sz="1700">
                <a:solidFill>
                  <a:schemeClr val="dk2"/>
                </a:solidFill>
                <a:latin typeface="Barlow"/>
                <a:ea typeface="Barlow"/>
                <a:cs typeface="Barlow"/>
                <a:sym typeface="Barlow"/>
              </a:rPr>
              <a:t>More</a:t>
            </a:r>
            <a:br>
              <a:rPr b="1" lang="en" sz="1700">
                <a:solidFill>
                  <a:schemeClr val="dk2"/>
                </a:solidFill>
                <a:latin typeface="Barlow"/>
                <a:ea typeface="Barlow"/>
                <a:cs typeface="Barlow"/>
                <a:sym typeface="Barlow"/>
              </a:rPr>
            </a:br>
            <a:r>
              <a:rPr b="1" lang="en" sz="1700">
                <a:solidFill>
                  <a:schemeClr val="dk2"/>
                </a:solidFill>
                <a:latin typeface="Barlow"/>
                <a:ea typeface="Barlow"/>
                <a:cs typeface="Barlow"/>
                <a:sym typeface="Barlow"/>
              </a:rPr>
              <a:t>Continuity</a:t>
            </a:r>
            <a:endParaRPr b="1" sz="1700">
              <a:solidFill>
                <a:schemeClr val="dk2"/>
              </a:solidFill>
              <a:latin typeface="Barlow"/>
              <a:ea typeface="Barlow"/>
              <a:cs typeface="Barlow"/>
              <a:sym typeface="Barlow"/>
            </a:endParaRPr>
          </a:p>
        </p:txBody>
      </p:sp>
      <p:sp>
        <p:nvSpPr>
          <p:cNvPr id="251" name="Google Shape;251;p37"/>
          <p:cNvSpPr txBox="1"/>
          <p:nvPr/>
        </p:nvSpPr>
        <p:spPr>
          <a:xfrm>
            <a:off x="5300075" y="11600"/>
            <a:ext cx="10707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Barlow"/>
                <a:ea typeface="Barlow"/>
                <a:cs typeface="Barlow"/>
                <a:sym typeface="Barlow"/>
              </a:rPr>
              <a:t>More Freedom</a:t>
            </a:r>
            <a:endParaRPr b="1" sz="1700">
              <a:solidFill>
                <a:schemeClr val="dk2"/>
              </a:solidFill>
              <a:latin typeface="Barlow"/>
              <a:ea typeface="Barlow"/>
              <a:cs typeface="Barlow"/>
              <a:sym typeface="Barlow"/>
            </a:endParaRPr>
          </a:p>
        </p:txBody>
      </p:sp>
      <p:sp>
        <p:nvSpPr>
          <p:cNvPr id="252" name="Google Shape;252;p37"/>
          <p:cNvSpPr txBox="1"/>
          <p:nvPr/>
        </p:nvSpPr>
        <p:spPr>
          <a:xfrm>
            <a:off x="6712231" y="3496625"/>
            <a:ext cx="1893000" cy="51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700">
              <a:solidFill>
                <a:schemeClr val="dk2"/>
              </a:solidFill>
              <a:latin typeface="Barlow"/>
              <a:ea typeface="Barlow"/>
              <a:cs typeface="Barlow"/>
              <a:sym typeface="Barlow"/>
            </a:endParaRPr>
          </a:p>
          <a:p>
            <a:pPr indent="0" lvl="0" marL="0" rtl="0" algn="r">
              <a:spcBef>
                <a:spcPts val="0"/>
              </a:spcBef>
              <a:spcAft>
                <a:spcPts val="0"/>
              </a:spcAft>
              <a:buNone/>
            </a:pPr>
            <a:r>
              <a:rPr b="1" lang="en" sz="1700">
                <a:solidFill>
                  <a:schemeClr val="dk2"/>
                </a:solidFill>
                <a:latin typeface="Barlow"/>
                <a:ea typeface="Barlow"/>
                <a:cs typeface="Barlow"/>
                <a:sym typeface="Barlow"/>
              </a:rPr>
              <a:t>More</a:t>
            </a:r>
            <a:br>
              <a:rPr b="1" lang="en" sz="1700">
                <a:solidFill>
                  <a:schemeClr val="dk2"/>
                </a:solidFill>
                <a:latin typeface="Barlow"/>
                <a:ea typeface="Barlow"/>
                <a:cs typeface="Barlow"/>
                <a:sym typeface="Barlow"/>
              </a:rPr>
            </a:br>
            <a:r>
              <a:rPr b="1" lang="en" sz="1700">
                <a:solidFill>
                  <a:schemeClr val="dk2"/>
                </a:solidFill>
                <a:latin typeface="Barlow"/>
                <a:ea typeface="Barlow"/>
                <a:cs typeface="Barlow"/>
                <a:sym typeface="Barlow"/>
              </a:rPr>
              <a:t>Adventure</a:t>
            </a:r>
            <a:endParaRPr b="1" sz="1700">
              <a:solidFill>
                <a:schemeClr val="dk2"/>
              </a:solidFill>
              <a:latin typeface="Barlow"/>
              <a:ea typeface="Barlow"/>
              <a:cs typeface="Barlow"/>
              <a:sym typeface="Barlow"/>
            </a:endParaRPr>
          </a:p>
        </p:txBody>
      </p:sp>
      <p:pic>
        <p:nvPicPr>
          <p:cNvPr id="253" name="Google Shape;253;p37"/>
          <p:cNvPicPr preferRelativeResize="0"/>
          <p:nvPr/>
        </p:nvPicPr>
        <p:blipFill>
          <a:blip r:embed="rId5">
            <a:alphaModFix/>
          </a:blip>
          <a:stretch>
            <a:fillRect/>
          </a:stretch>
        </p:blipFill>
        <p:spPr>
          <a:xfrm>
            <a:off x="4389624" y="2940409"/>
            <a:ext cx="789450" cy="918040"/>
          </a:xfrm>
          <a:prstGeom prst="rect">
            <a:avLst/>
          </a:prstGeom>
          <a:noFill/>
          <a:ln>
            <a:noFill/>
          </a:ln>
        </p:spPr>
      </p:pic>
      <p:pic>
        <p:nvPicPr>
          <p:cNvPr id="254" name="Google Shape;254;p37"/>
          <p:cNvPicPr preferRelativeResize="0"/>
          <p:nvPr/>
        </p:nvPicPr>
        <p:blipFill>
          <a:blip r:embed="rId5">
            <a:alphaModFix/>
          </a:blip>
          <a:stretch>
            <a:fillRect/>
          </a:stretch>
        </p:blipFill>
        <p:spPr>
          <a:xfrm>
            <a:off x="6810843" y="3248402"/>
            <a:ext cx="524606" cy="610050"/>
          </a:xfrm>
          <a:prstGeom prst="rect">
            <a:avLst/>
          </a:prstGeom>
          <a:noFill/>
          <a:ln>
            <a:noFill/>
          </a:ln>
        </p:spPr>
      </p:pic>
      <p:pic>
        <p:nvPicPr>
          <p:cNvPr id="255" name="Google Shape;255;p37"/>
          <p:cNvPicPr preferRelativeResize="0"/>
          <p:nvPr/>
        </p:nvPicPr>
        <p:blipFill>
          <a:blip r:embed="rId5">
            <a:alphaModFix/>
          </a:blip>
          <a:stretch>
            <a:fillRect/>
          </a:stretch>
        </p:blipFill>
        <p:spPr>
          <a:xfrm>
            <a:off x="5833274" y="1177154"/>
            <a:ext cx="249975" cy="290675"/>
          </a:xfrm>
          <a:prstGeom prst="rect">
            <a:avLst/>
          </a:prstGeom>
          <a:noFill/>
          <a:ln>
            <a:noFill/>
          </a:ln>
        </p:spPr>
      </p:pic>
      <p:sp>
        <p:nvSpPr>
          <p:cNvPr id="256" name="Google Shape;256;p37"/>
          <p:cNvSpPr txBox="1"/>
          <p:nvPr/>
        </p:nvSpPr>
        <p:spPr>
          <a:xfrm>
            <a:off x="2602500" y="1889700"/>
            <a:ext cx="1893000" cy="13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Barlow"/>
                <a:ea typeface="Barlow"/>
                <a:cs typeface="Barlow"/>
                <a:sym typeface="Barlow"/>
              </a:rPr>
              <a:t>Role Assignment</a:t>
            </a:r>
            <a:endParaRPr b="1" sz="1200">
              <a:solidFill>
                <a:schemeClr val="dk2"/>
              </a:solidFill>
              <a:latin typeface="Barlow"/>
              <a:ea typeface="Barlow"/>
              <a:cs typeface="Barlow"/>
              <a:sym typeface="Barlow"/>
            </a:endParaRPr>
          </a:p>
          <a:p>
            <a:pPr indent="0" lvl="0" marL="0" rtl="0" algn="l">
              <a:spcBef>
                <a:spcPts val="1000"/>
              </a:spcBef>
              <a:spcAft>
                <a:spcPts val="0"/>
              </a:spcAft>
              <a:buClr>
                <a:schemeClr val="dk1"/>
              </a:buClr>
              <a:buSzPts val="1100"/>
              <a:buFont typeface="Arial"/>
              <a:buNone/>
            </a:pPr>
            <a:r>
              <a:rPr lang="en" sz="800">
                <a:solidFill>
                  <a:schemeClr val="dk2"/>
                </a:solidFill>
                <a:latin typeface="Barlow"/>
                <a:ea typeface="Barlow"/>
                <a:cs typeface="Barlow"/>
                <a:sym typeface="Barlow"/>
              </a:rPr>
              <a:t>You hold a specific role in Hypha. Compensation and responsibilities are clear and agreed upfront.  Evaluation is continuous as other members decide whether to suspend or continue your role. </a:t>
            </a:r>
            <a:endParaRPr sz="800">
              <a:solidFill>
                <a:schemeClr val="dk2"/>
              </a:solidFill>
              <a:latin typeface="Barlow"/>
              <a:ea typeface="Barlow"/>
              <a:cs typeface="Barlow"/>
              <a:sym typeface="Barlow"/>
            </a:endParaRPr>
          </a:p>
          <a:p>
            <a:pPr indent="0" lvl="0" marL="0" rtl="0" algn="l">
              <a:spcBef>
                <a:spcPts val="1000"/>
              </a:spcBef>
              <a:spcAft>
                <a:spcPts val="1000"/>
              </a:spcAft>
              <a:buNone/>
            </a:pPr>
            <a:r>
              <a:t/>
            </a:r>
            <a:endParaRPr sz="800">
              <a:solidFill>
                <a:schemeClr val="dk2"/>
              </a:solidFill>
              <a:latin typeface="Barlow"/>
              <a:ea typeface="Barlow"/>
              <a:cs typeface="Barlow"/>
              <a:sym typeface="Barlow"/>
            </a:endParaRPr>
          </a:p>
        </p:txBody>
      </p:sp>
      <p:sp>
        <p:nvSpPr>
          <p:cNvPr id="257" name="Google Shape;257;p37"/>
          <p:cNvSpPr txBox="1"/>
          <p:nvPr/>
        </p:nvSpPr>
        <p:spPr>
          <a:xfrm>
            <a:off x="7315650" y="1804613"/>
            <a:ext cx="1893000" cy="13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Barlow"/>
                <a:ea typeface="Barlow"/>
                <a:cs typeface="Barlow"/>
                <a:sym typeface="Barlow"/>
              </a:rPr>
              <a:t>Quest or Challenge</a:t>
            </a:r>
            <a:endParaRPr b="1" sz="1200">
              <a:solidFill>
                <a:schemeClr val="dk2"/>
              </a:solidFill>
              <a:latin typeface="Barlow"/>
              <a:ea typeface="Barlow"/>
              <a:cs typeface="Barlow"/>
              <a:sym typeface="Barlow"/>
            </a:endParaRPr>
          </a:p>
          <a:p>
            <a:pPr indent="0" lvl="0" marL="0" rtl="0" algn="l">
              <a:spcBef>
                <a:spcPts val="1000"/>
              </a:spcBef>
              <a:spcAft>
                <a:spcPts val="1000"/>
              </a:spcAft>
              <a:buClr>
                <a:schemeClr val="dk1"/>
              </a:buClr>
              <a:buSzPts val="1100"/>
              <a:buFont typeface="Arial"/>
              <a:buNone/>
            </a:pPr>
            <a:r>
              <a:rPr lang="en" sz="800">
                <a:solidFill>
                  <a:schemeClr val="dk2"/>
                </a:solidFill>
                <a:latin typeface="Barlow"/>
                <a:ea typeface="Barlow"/>
                <a:cs typeface="Barlow"/>
                <a:sym typeface="Barlow"/>
              </a:rPr>
              <a:t>You agree to a specific one-time task that has a reward (or booty) associated with it.  Evaluation of success and rewards are distributed after various milestones are (or the whole quest is) done.  </a:t>
            </a:r>
            <a:endParaRPr sz="800">
              <a:solidFill>
                <a:schemeClr val="dk2"/>
              </a:solidFill>
              <a:latin typeface="Barlow"/>
              <a:ea typeface="Barlow"/>
              <a:cs typeface="Barlow"/>
              <a:sym typeface="Barlow"/>
            </a:endParaRPr>
          </a:p>
        </p:txBody>
      </p:sp>
      <p:pic>
        <p:nvPicPr>
          <p:cNvPr id="258" name="Google Shape;258;p37"/>
          <p:cNvPicPr preferRelativeResize="0"/>
          <p:nvPr/>
        </p:nvPicPr>
        <p:blipFill>
          <a:blip r:embed="rId5">
            <a:alphaModFix/>
          </a:blip>
          <a:stretch>
            <a:fillRect/>
          </a:stretch>
        </p:blipFill>
        <p:spPr>
          <a:xfrm>
            <a:off x="5833274" y="1556254"/>
            <a:ext cx="249975" cy="290675"/>
          </a:xfrm>
          <a:prstGeom prst="rect">
            <a:avLst/>
          </a:prstGeom>
          <a:noFill/>
          <a:ln>
            <a:noFill/>
          </a:ln>
        </p:spPr>
      </p:pic>
      <p:pic>
        <p:nvPicPr>
          <p:cNvPr id="259" name="Google Shape;259;p37"/>
          <p:cNvPicPr preferRelativeResize="0"/>
          <p:nvPr/>
        </p:nvPicPr>
        <p:blipFill>
          <a:blip r:embed="rId5">
            <a:alphaModFix/>
          </a:blip>
          <a:stretch>
            <a:fillRect/>
          </a:stretch>
        </p:blipFill>
        <p:spPr>
          <a:xfrm>
            <a:off x="6223199" y="1937429"/>
            <a:ext cx="249975" cy="290675"/>
          </a:xfrm>
          <a:prstGeom prst="rect">
            <a:avLst/>
          </a:prstGeom>
          <a:noFill/>
          <a:ln>
            <a:noFill/>
          </a:ln>
        </p:spPr>
      </p:pic>
      <p:pic>
        <p:nvPicPr>
          <p:cNvPr id="260" name="Google Shape;260;p37"/>
          <p:cNvPicPr preferRelativeResize="0"/>
          <p:nvPr/>
        </p:nvPicPr>
        <p:blipFill>
          <a:blip r:embed="rId6">
            <a:alphaModFix amt="34000"/>
          </a:blip>
          <a:stretch>
            <a:fillRect/>
          </a:stretch>
        </p:blipFill>
        <p:spPr>
          <a:xfrm>
            <a:off x="2492995" y="1774893"/>
            <a:ext cx="6697324" cy="3368682"/>
          </a:xfrm>
          <a:prstGeom prst="rect">
            <a:avLst/>
          </a:prstGeom>
          <a:noFill/>
          <a:ln>
            <a:noFill/>
          </a:ln>
        </p:spPr>
      </p:pic>
      <p:pic>
        <p:nvPicPr>
          <p:cNvPr id="261" name="Google Shape;261;p37"/>
          <p:cNvPicPr preferRelativeResize="0"/>
          <p:nvPr/>
        </p:nvPicPr>
        <p:blipFill>
          <a:blip r:embed="rId7">
            <a:alphaModFix/>
          </a:blip>
          <a:stretch>
            <a:fillRect/>
          </a:stretch>
        </p:blipFill>
        <p:spPr>
          <a:xfrm>
            <a:off x="2493001" y="0"/>
            <a:ext cx="2222398" cy="1488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VALUE </a:t>
            </a:r>
            <a:endParaRPr b="1" sz="3000">
              <a:solidFill>
                <a:srgbClr val="595959"/>
              </a:solidFill>
              <a:latin typeface="Barlow"/>
              <a:ea typeface="Barlow"/>
              <a:cs typeface="Barlow"/>
              <a:sym typeface="Barlow"/>
            </a:endParaRPr>
          </a:p>
          <a:p>
            <a:pPr indent="0" lvl="0" marL="0" rtl="0" algn="l">
              <a:spcBef>
                <a:spcPts val="0"/>
              </a:spcBef>
              <a:spcAft>
                <a:spcPts val="0"/>
              </a:spcAft>
              <a:buNone/>
            </a:pPr>
            <a:r>
              <a:rPr b="1" lang="en" sz="3000">
                <a:solidFill>
                  <a:srgbClr val="595959"/>
                </a:solidFill>
                <a:latin typeface="Barlow"/>
                <a:ea typeface="Barlow"/>
                <a:cs typeface="Barlow"/>
                <a:sym typeface="Barlow"/>
              </a:rPr>
              <a:t>CREATION</a:t>
            </a:r>
            <a:endParaRPr b="1" sz="3000">
              <a:solidFill>
                <a:srgbClr val="595959"/>
              </a:solidFill>
              <a:latin typeface="Barlow"/>
              <a:ea typeface="Barlow"/>
              <a:cs typeface="Barlow"/>
              <a:sym typeface="Barlow"/>
            </a:endParaRPr>
          </a:p>
          <a:p>
            <a:pPr indent="0" lvl="0" marL="0" rtl="0" algn="l">
              <a:spcBef>
                <a:spcPts val="0"/>
              </a:spcBef>
              <a:spcAft>
                <a:spcPts val="0"/>
              </a:spcAft>
              <a:buNone/>
            </a:pPr>
            <a:r>
              <a:rPr b="1" lang="en" sz="1500">
                <a:solidFill>
                  <a:srgbClr val="595959"/>
                </a:solidFill>
                <a:latin typeface="Barlow"/>
                <a:ea typeface="Barlow"/>
                <a:cs typeface="Barlow"/>
                <a:sym typeface="Barlow"/>
              </a:rPr>
              <a:t>CONTRIBUTION REQUEST</a:t>
            </a:r>
            <a:endParaRPr b="1" sz="1500">
              <a:solidFill>
                <a:srgbClr val="595959"/>
              </a:solidFill>
              <a:latin typeface="Barlow"/>
              <a:ea typeface="Barlow"/>
              <a:cs typeface="Barlow"/>
              <a:sym typeface="Barlow"/>
            </a:endParaRPr>
          </a:p>
          <a:p>
            <a:pPr indent="0" lvl="0" marL="0" rtl="0" algn="l">
              <a:spcBef>
                <a:spcPts val="0"/>
              </a:spcBef>
              <a:spcAft>
                <a:spcPts val="0"/>
              </a:spcAft>
              <a:buNone/>
            </a:pPr>
            <a:r>
              <a:t/>
            </a:r>
            <a:endParaRPr b="1" sz="15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...when you do something and then ask for compensation after the fact.</a:t>
            </a:r>
            <a:br>
              <a:rPr lang="en" sz="1200">
                <a:solidFill>
                  <a:schemeClr val="dk2"/>
                </a:solidFill>
                <a:latin typeface="Barlow"/>
                <a:ea typeface="Barlow"/>
                <a:cs typeface="Barlow"/>
                <a:sym typeface="Barlow"/>
              </a:rPr>
            </a:br>
            <a:br>
              <a:rPr lang="en" sz="1200">
                <a:solidFill>
                  <a:schemeClr val="dk2"/>
                </a:solidFill>
                <a:latin typeface="Barlow"/>
                <a:ea typeface="Barlow"/>
                <a:cs typeface="Barlow"/>
                <a:sym typeface="Barlow"/>
              </a:rPr>
            </a:br>
            <a:r>
              <a:rPr lang="en" sz="1200">
                <a:solidFill>
                  <a:schemeClr val="dk2"/>
                </a:solidFill>
                <a:latin typeface="Barlow"/>
                <a:ea typeface="Barlow"/>
                <a:cs typeface="Barlow"/>
                <a:sym typeface="Barlow"/>
              </a:rPr>
              <a:t>In this case there was no official value agreed upfront and evaluation happens after the contribution occurs.</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High freedom as you get to decide how/when to contribute. Higher risk as it may not pass.</a:t>
            </a:r>
            <a:endParaRPr sz="1200">
              <a:solidFill>
                <a:schemeClr val="dk2"/>
              </a:solidFill>
              <a:latin typeface="Barlow"/>
              <a:ea typeface="Barlow"/>
              <a:cs typeface="Barlow"/>
              <a:sym typeface="Barlow"/>
            </a:endParaRPr>
          </a:p>
          <a:p>
            <a:pPr indent="0" lvl="0" marL="0" rtl="0" algn="l">
              <a:spcBef>
                <a:spcPts val="0"/>
              </a:spcBef>
              <a:spcAft>
                <a:spcPts val="0"/>
              </a:spcAft>
              <a:buNone/>
            </a:pPr>
            <a:br>
              <a:rPr b="1" lang="en" sz="1500">
                <a:solidFill>
                  <a:srgbClr val="595959"/>
                </a:solidFill>
                <a:latin typeface="Barlow"/>
                <a:ea typeface="Barlow"/>
                <a:cs typeface="Barlow"/>
                <a:sym typeface="Barlow"/>
              </a:rPr>
            </a:br>
            <a:br>
              <a:rPr b="1" lang="en" sz="1500">
                <a:solidFill>
                  <a:srgbClr val="595959"/>
                </a:solidFill>
                <a:latin typeface="Barlow"/>
                <a:ea typeface="Barlow"/>
                <a:cs typeface="Barlow"/>
                <a:sym typeface="Barlow"/>
              </a:rPr>
            </a:br>
            <a:endParaRPr sz="1200">
              <a:solidFill>
                <a:srgbClr val="595959"/>
              </a:solidFill>
              <a:latin typeface="Barlow"/>
              <a:ea typeface="Barlow"/>
              <a:cs typeface="Barlow"/>
              <a:sym typeface="Barlow"/>
            </a:endParaRPr>
          </a:p>
        </p:txBody>
      </p:sp>
      <p:sp>
        <p:nvSpPr>
          <p:cNvPr id="267" name="Google Shape;267;p38"/>
          <p:cNvSpPr/>
          <p:nvPr/>
        </p:nvSpPr>
        <p:spPr>
          <a:xfrm>
            <a:off x="3458866" y="1243611"/>
            <a:ext cx="2097600" cy="2601000"/>
          </a:xfrm>
          <a:prstGeom prst="roundRect">
            <a:avLst>
              <a:gd fmla="val 8381" name="adj"/>
            </a:avLst>
          </a:prstGeom>
          <a:solidFill>
            <a:srgbClr val="79B040"/>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Barlow"/>
                <a:ea typeface="Barlow"/>
                <a:cs typeface="Barlow"/>
                <a:sym typeface="Barlow"/>
              </a:rPr>
              <a:t>Contribution Request</a:t>
            </a:r>
            <a:endParaRPr sz="1600">
              <a:solidFill>
                <a:srgbClr val="FFFFFF"/>
              </a:solidFill>
              <a:latin typeface="Barlow"/>
              <a:ea typeface="Barlow"/>
              <a:cs typeface="Barlow"/>
              <a:sym typeface="Barlow"/>
            </a:endParaRPr>
          </a:p>
        </p:txBody>
      </p:sp>
      <p:cxnSp>
        <p:nvCxnSpPr>
          <p:cNvPr id="268" name="Google Shape;268;p38"/>
          <p:cNvCxnSpPr/>
          <p:nvPr/>
        </p:nvCxnSpPr>
        <p:spPr>
          <a:xfrm>
            <a:off x="3766200" y="3359094"/>
            <a:ext cx="1471800" cy="0"/>
          </a:xfrm>
          <a:prstGeom prst="straightConnector1">
            <a:avLst/>
          </a:prstGeom>
          <a:noFill/>
          <a:ln cap="flat" cmpd="sng" w="9525">
            <a:solidFill>
              <a:srgbClr val="FFFFFF"/>
            </a:solidFill>
            <a:prstDash val="dot"/>
            <a:round/>
            <a:headEnd len="med" w="med" type="none"/>
            <a:tailEnd len="med" w="med" type="none"/>
          </a:ln>
        </p:spPr>
      </p:cxnSp>
      <p:sp>
        <p:nvSpPr>
          <p:cNvPr id="269" name="Google Shape;269;p38"/>
          <p:cNvSpPr/>
          <p:nvPr/>
        </p:nvSpPr>
        <p:spPr>
          <a:xfrm>
            <a:off x="4926877" y="3211044"/>
            <a:ext cx="185400" cy="307500"/>
          </a:xfrm>
          <a:prstGeom prst="diamond">
            <a:avLst/>
          </a:prstGeom>
          <a:solidFill>
            <a:srgbClr val="0C81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38"/>
          <p:cNvCxnSpPr/>
          <p:nvPr/>
        </p:nvCxnSpPr>
        <p:spPr>
          <a:xfrm>
            <a:off x="3766200" y="2124127"/>
            <a:ext cx="1471800" cy="0"/>
          </a:xfrm>
          <a:prstGeom prst="straightConnector1">
            <a:avLst/>
          </a:prstGeom>
          <a:noFill/>
          <a:ln cap="flat" cmpd="sng" w="9525">
            <a:solidFill>
              <a:srgbClr val="FFFFFF"/>
            </a:solidFill>
            <a:prstDash val="dot"/>
            <a:round/>
            <a:headEnd len="med" w="med" type="none"/>
            <a:tailEnd len="med" w="med" type="none"/>
          </a:ln>
        </p:spPr>
      </p:cxnSp>
      <p:sp>
        <p:nvSpPr>
          <p:cNvPr id="271" name="Google Shape;271;p38"/>
          <p:cNvSpPr/>
          <p:nvPr/>
        </p:nvSpPr>
        <p:spPr>
          <a:xfrm>
            <a:off x="4896172" y="1970377"/>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38"/>
          <p:cNvCxnSpPr/>
          <p:nvPr/>
        </p:nvCxnSpPr>
        <p:spPr>
          <a:xfrm>
            <a:off x="3766200" y="2741611"/>
            <a:ext cx="1471800" cy="0"/>
          </a:xfrm>
          <a:prstGeom prst="straightConnector1">
            <a:avLst/>
          </a:prstGeom>
          <a:noFill/>
          <a:ln cap="flat" cmpd="sng" w="9525">
            <a:solidFill>
              <a:srgbClr val="FFFFFF"/>
            </a:solidFill>
            <a:prstDash val="dot"/>
            <a:round/>
            <a:headEnd len="med" w="med" type="none"/>
            <a:tailEnd len="med" w="med" type="none"/>
          </a:ln>
        </p:spPr>
      </p:cxnSp>
      <p:sp>
        <p:nvSpPr>
          <p:cNvPr id="273" name="Google Shape;273;p38"/>
          <p:cNvSpPr/>
          <p:nvPr/>
        </p:nvSpPr>
        <p:spPr>
          <a:xfrm>
            <a:off x="3892769" y="2593561"/>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txBox="1"/>
          <p:nvPr/>
        </p:nvSpPr>
        <p:spPr>
          <a:xfrm>
            <a:off x="3464466" y="2195424"/>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Barlow"/>
                <a:ea typeface="Barlow"/>
                <a:cs typeface="Barlow"/>
                <a:sym typeface="Barlow"/>
              </a:rPr>
              <a:t>Freedom</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75" name="Google Shape;275;p38"/>
          <p:cNvSpPr txBox="1"/>
          <p:nvPr/>
        </p:nvSpPr>
        <p:spPr>
          <a:xfrm>
            <a:off x="3464466" y="2810293"/>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Responsibility</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76" name="Google Shape;276;p38"/>
          <p:cNvSpPr txBox="1"/>
          <p:nvPr/>
        </p:nvSpPr>
        <p:spPr>
          <a:xfrm>
            <a:off x="3464466" y="3425162"/>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Financial Risk</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77" name="Google Shape;277;p38"/>
          <p:cNvSpPr txBox="1"/>
          <p:nvPr/>
        </p:nvSpPr>
        <p:spPr>
          <a:xfrm rot="-5400000">
            <a:off x="2633438" y="2510460"/>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Low</a:t>
            </a:r>
            <a:endParaRPr b="1"/>
          </a:p>
        </p:txBody>
      </p:sp>
      <p:sp>
        <p:nvSpPr>
          <p:cNvPr id="278" name="Google Shape;278;p38"/>
          <p:cNvSpPr txBox="1"/>
          <p:nvPr/>
        </p:nvSpPr>
        <p:spPr>
          <a:xfrm rot="5400000">
            <a:off x="4270216" y="2510460"/>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High</a:t>
            </a:r>
            <a:endParaRPr b="1"/>
          </a:p>
        </p:txBody>
      </p:sp>
      <p:sp>
        <p:nvSpPr>
          <p:cNvPr id="279" name="Google Shape;279;p38"/>
          <p:cNvSpPr txBox="1"/>
          <p:nvPr/>
        </p:nvSpPr>
        <p:spPr>
          <a:xfrm>
            <a:off x="5760450" y="1476000"/>
            <a:ext cx="3000000" cy="20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Barlow"/>
                <a:ea typeface="Barlow"/>
                <a:cs typeface="Barlow"/>
                <a:sym typeface="Barlow"/>
              </a:rPr>
              <a:t>DECENTRALIZED ASSESSMENT</a:t>
            </a:r>
            <a:endParaRPr b="1" sz="15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A contribution request can have a “sliding scale” for what that contribution could receive. Members vote “no” or “yes” for the contribution and if “yes” they also determine where on the scale this contribution is worth. In this way we reduce the need for a proposer to determine the exact value of a contribution. </a:t>
            </a:r>
            <a:r>
              <a:rPr b="1" lang="en" sz="1500">
                <a:solidFill>
                  <a:schemeClr val="dk2"/>
                </a:solidFill>
                <a:latin typeface="Barlow"/>
                <a:ea typeface="Barlow"/>
                <a:cs typeface="Barlow"/>
                <a:sym typeface="Barlow"/>
              </a:rPr>
              <a:t> </a:t>
            </a:r>
            <a:r>
              <a:rPr b="1" lang="en" sz="1500">
                <a:solidFill>
                  <a:schemeClr val="dk2"/>
                </a:solidFill>
                <a:latin typeface="Barlow"/>
                <a:ea typeface="Barlow"/>
                <a:cs typeface="Barlow"/>
                <a:sym typeface="Barlow"/>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VALUE </a:t>
            </a:r>
            <a:endParaRPr b="1" sz="3000">
              <a:solidFill>
                <a:srgbClr val="595959"/>
              </a:solidFill>
              <a:latin typeface="Barlow"/>
              <a:ea typeface="Barlow"/>
              <a:cs typeface="Barlow"/>
              <a:sym typeface="Barlow"/>
            </a:endParaRPr>
          </a:p>
          <a:p>
            <a:pPr indent="0" lvl="0" marL="0" rtl="0" algn="l">
              <a:spcBef>
                <a:spcPts val="0"/>
              </a:spcBef>
              <a:spcAft>
                <a:spcPts val="0"/>
              </a:spcAft>
              <a:buNone/>
            </a:pPr>
            <a:r>
              <a:rPr b="1" lang="en" sz="3000">
                <a:solidFill>
                  <a:srgbClr val="595959"/>
                </a:solidFill>
                <a:latin typeface="Barlow"/>
                <a:ea typeface="Barlow"/>
                <a:cs typeface="Barlow"/>
                <a:sym typeface="Barlow"/>
              </a:rPr>
              <a:t>CREATION</a:t>
            </a:r>
            <a:endParaRPr b="1" sz="30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sz="1500">
                <a:solidFill>
                  <a:schemeClr val="dk2"/>
                </a:solidFill>
                <a:latin typeface="Barlow"/>
                <a:ea typeface="Barlow"/>
                <a:cs typeface="Barlow"/>
                <a:sym typeface="Barlow"/>
              </a:rPr>
              <a:t>QUEST REWARD</a:t>
            </a:r>
            <a:endParaRPr b="1" sz="1500">
              <a:solidFill>
                <a:srgbClr val="595959"/>
              </a:solidFill>
              <a:latin typeface="Barlow"/>
              <a:ea typeface="Barlow"/>
              <a:cs typeface="Barlow"/>
              <a:sym typeface="Barlow"/>
            </a:endParaRPr>
          </a:p>
          <a:p>
            <a:pPr indent="0" lvl="0" marL="0" rtl="0" algn="l">
              <a:spcBef>
                <a:spcPts val="0"/>
              </a:spcBef>
              <a:spcAft>
                <a:spcPts val="0"/>
              </a:spcAft>
              <a:buNone/>
            </a:pPr>
            <a:r>
              <a:t/>
            </a:r>
            <a:endParaRPr b="1" sz="15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 when you agree to a specific one-time task that has a reward (or booty) associated with it. </a:t>
            </a:r>
            <a:br>
              <a:rPr lang="en" sz="1200">
                <a:solidFill>
                  <a:schemeClr val="dk2"/>
                </a:solidFill>
                <a:latin typeface="Barlow"/>
                <a:ea typeface="Barlow"/>
                <a:cs typeface="Barlow"/>
                <a:sym typeface="Barlow"/>
              </a:rPr>
            </a:br>
            <a:br>
              <a:rPr lang="en" sz="1200">
                <a:solidFill>
                  <a:schemeClr val="dk2"/>
                </a:solidFill>
                <a:latin typeface="Barlow"/>
                <a:ea typeface="Barlow"/>
                <a:cs typeface="Barlow"/>
                <a:sym typeface="Barlow"/>
              </a:rPr>
            </a:br>
            <a:r>
              <a:rPr lang="en" sz="1200">
                <a:solidFill>
                  <a:schemeClr val="dk2"/>
                </a:solidFill>
                <a:latin typeface="Barlow"/>
                <a:ea typeface="Barlow"/>
                <a:cs typeface="Barlow"/>
                <a:sym typeface="Barlow"/>
              </a:rPr>
              <a:t>Evaluation of success and rewards are distributed after various milestones are (or the whole quest is) done.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Freedom to accomplish quest as you see fit and medium risk for rewards.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br>
              <a:rPr lang="en" sz="1200">
                <a:solidFill>
                  <a:schemeClr val="dk2"/>
                </a:solidFill>
                <a:latin typeface="Barlow"/>
                <a:ea typeface="Barlow"/>
                <a:cs typeface="Barlow"/>
                <a:sym typeface="Barlow"/>
              </a:rPr>
            </a:br>
            <a:endParaRPr>
              <a:solidFill>
                <a:schemeClr val="dk1"/>
              </a:solidFill>
            </a:endParaRPr>
          </a:p>
          <a:p>
            <a:pPr indent="0" lvl="0" marL="0" rtl="0" algn="l">
              <a:spcBef>
                <a:spcPts val="0"/>
              </a:spcBef>
              <a:spcAft>
                <a:spcPts val="0"/>
              </a:spcAft>
              <a:buNone/>
            </a:pPr>
            <a:br>
              <a:rPr b="1" lang="en" sz="1500">
                <a:solidFill>
                  <a:srgbClr val="595959"/>
                </a:solidFill>
                <a:latin typeface="Barlow"/>
                <a:ea typeface="Barlow"/>
                <a:cs typeface="Barlow"/>
                <a:sym typeface="Barlow"/>
              </a:rPr>
            </a:br>
            <a:br>
              <a:rPr b="1" lang="en" sz="1500">
                <a:solidFill>
                  <a:srgbClr val="595959"/>
                </a:solidFill>
                <a:latin typeface="Barlow"/>
                <a:ea typeface="Barlow"/>
                <a:cs typeface="Barlow"/>
                <a:sym typeface="Barlow"/>
              </a:rPr>
            </a:br>
            <a:endParaRPr sz="1200">
              <a:solidFill>
                <a:srgbClr val="595959"/>
              </a:solidFill>
              <a:latin typeface="Barlow"/>
              <a:ea typeface="Barlow"/>
              <a:cs typeface="Barlow"/>
              <a:sym typeface="Barlow"/>
            </a:endParaRPr>
          </a:p>
        </p:txBody>
      </p:sp>
      <p:sp>
        <p:nvSpPr>
          <p:cNvPr id="285" name="Google Shape;285;p39"/>
          <p:cNvSpPr/>
          <p:nvPr/>
        </p:nvSpPr>
        <p:spPr>
          <a:xfrm>
            <a:off x="3485367" y="1243530"/>
            <a:ext cx="2097600" cy="2601000"/>
          </a:xfrm>
          <a:prstGeom prst="roundRect">
            <a:avLst>
              <a:gd fmla="val 8381" name="adj"/>
            </a:avLst>
          </a:prstGeom>
          <a:solidFill>
            <a:srgbClr val="00B0A0">
              <a:alpha val="55380"/>
            </a:srgbClr>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Barlow"/>
                <a:ea typeface="Barlow"/>
                <a:cs typeface="Barlow"/>
                <a:sym typeface="Barlow"/>
              </a:rPr>
              <a:t>Quest </a:t>
            </a:r>
            <a:br>
              <a:rPr lang="en" sz="1600">
                <a:solidFill>
                  <a:srgbClr val="FFFFFF"/>
                </a:solidFill>
                <a:latin typeface="Barlow"/>
                <a:ea typeface="Barlow"/>
                <a:cs typeface="Barlow"/>
                <a:sym typeface="Barlow"/>
              </a:rPr>
            </a:br>
            <a:r>
              <a:rPr lang="en" sz="1600">
                <a:solidFill>
                  <a:srgbClr val="FFFFFF"/>
                </a:solidFill>
                <a:latin typeface="Barlow"/>
                <a:ea typeface="Barlow"/>
                <a:cs typeface="Barlow"/>
                <a:sym typeface="Barlow"/>
              </a:rPr>
              <a:t>Reward</a:t>
            </a:r>
            <a:endParaRPr sz="1600">
              <a:solidFill>
                <a:srgbClr val="FFFFFF"/>
              </a:solidFill>
              <a:latin typeface="Barlow"/>
              <a:ea typeface="Barlow"/>
              <a:cs typeface="Barlow"/>
              <a:sym typeface="Barlow"/>
            </a:endParaRPr>
          </a:p>
        </p:txBody>
      </p:sp>
      <p:cxnSp>
        <p:nvCxnSpPr>
          <p:cNvPr id="286" name="Google Shape;286;p39"/>
          <p:cNvCxnSpPr/>
          <p:nvPr/>
        </p:nvCxnSpPr>
        <p:spPr>
          <a:xfrm>
            <a:off x="3792701" y="3359013"/>
            <a:ext cx="1471800" cy="0"/>
          </a:xfrm>
          <a:prstGeom prst="straightConnector1">
            <a:avLst/>
          </a:prstGeom>
          <a:noFill/>
          <a:ln cap="flat" cmpd="sng" w="9525">
            <a:solidFill>
              <a:srgbClr val="FFFFFF"/>
            </a:solidFill>
            <a:prstDash val="dot"/>
            <a:round/>
            <a:headEnd len="med" w="med" type="none"/>
            <a:tailEnd len="med" w="med" type="none"/>
          </a:ln>
        </p:spPr>
      </p:cxnSp>
      <p:sp>
        <p:nvSpPr>
          <p:cNvPr id="287" name="Google Shape;287;p39"/>
          <p:cNvSpPr/>
          <p:nvPr/>
        </p:nvSpPr>
        <p:spPr>
          <a:xfrm>
            <a:off x="4382872" y="3210963"/>
            <a:ext cx="185400" cy="307500"/>
          </a:xfrm>
          <a:prstGeom prst="diamond">
            <a:avLst/>
          </a:prstGeom>
          <a:solidFill>
            <a:srgbClr val="0C81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 name="Google Shape;288;p39"/>
          <p:cNvCxnSpPr/>
          <p:nvPr/>
        </p:nvCxnSpPr>
        <p:spPr>
          <a:xfrm>
            <a:off x="3792701" y="2124046"/>
            <a:ext cx="1471800" cy="0"/>
          </a:xfrm>
          <a:prstGeom prst="straightConnector1">
            <a:avLst/>
          </a:prstGeom>
          <a:noFill/>
          <a:ln cap="flat" cmpd="sng" w="9525">
            <a:solidFill>
              <a:srgbClr val="FFFFFF"/>
            </a:solidFill>
            <a:prstDash val="dot"/>
            <a:round/>
            <a:headEnd len="med" w="med" type="none"/>
            <a:tailEnd len="med" w="med" type="none"/>
          </a:ln>
        </p:spPr>
      </p:cxnSp>
      <p:sp>
        <p:nvSpPr>
          <p:cNvPr id="289" name="Google Shape;289;p39"/>
          <p:cNvSpPr/>
          <p:nvPr/>
        </p:nvSpPr>
        <p:spPr>
          <a:xfrm>
            <a:off x="4705647" y="1959371"/>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39"/>
          <p:cNvCxnSpPr/>
          <p:nvPr/>
        </p:nvCxnSpPr>
        <p:spPr>
          <a:xfrm>
            <a:off x="3792701" y="2741529"/>
            <a:ext cx="1471800" cy="0"/>
          </a:xfrm>
          <a:prstGeom prst="straightConnector1">
            <a:avLst/>
          </a:prstGeom>
          <a:noFill/>
          <a:ln cap="flat" cmpd="sng" w="9525">
            <a:solidFill>
              <a:srgbClr val="FFFFFF"/>
            </a:solidFill>
            <a:prstDash val="dot"/>
            <a:round/>
            <a:headEnd len="med" w="med" type="none"/>
            <a:tailEnd len="med" w="med" type="none"/>
          </a:ln>
        </p:spPr>
      </p:cxnSp>
      <p:sp>
        <p:nvSpPr>
          <p:cNvPr id="291" name="Google Shape;291;p39"/>
          <p:cNvSpPr/>
          <p:nvPr/>
        </p:nvSpPr>
        <p:spPr>
          <a:xfrm>
            <a:off x="4382872" y="2593479"/>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txBox="1"/>
          <p:nvPr/>
        </p:nvSpPr>
        <p:spPr>
          <a:xfrm>
            <a:off x="3490967" y="2195342"/>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Freedom</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93" name="Google Shape;293;p39"/>
          <p:cNvSpPr txBox="1"/>
          <p:nvPr/>
        </p:nvSpPr>
        <p:spPr>
          <a:xfrm>
            <a:off x="3490967" y="2810211"/>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Responsibility</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94" name="Google Shape;294;p39"/>
          <p:cNvSpPr txBox="1"/>
          <p:nvPr/>
        </p:nvSpPr>
        <p:spPr>
          <a:xfrm>
            <a:off x="3490967" y="3425081"/>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Financial Risk</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95" name="Google Shape;295;p39"/>
          <p:cNvSpPr txBox="1"/>
          <p:nvPr/>
        </p:nvSpPr>
        <p:spPr>
          <a:xfrm rot="-5400000">
            <a:off x="2659939" y="251037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Low</a:t>
            </a:r>
            <a:endParaRPr b="1"/>
          </a:p>
        </p:txBody>
      </p:sp>
      <p:sp>
        <p:nvSpPr>
          <p:cNvPr id="296" name="Google Shape;296;p39"/>
          <p:cNvSpPr txBox="1"/>
          <p:nvPr/>
        </p:nvSpPr>
        <p:spPr>
          <a:xfrm rot="5400000">
            <a:off x="4296717" y="251037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High</a:t>
            </a:r>
            <a:endParaRPr b="1"/>
          </a:p>
        </p:txBody>
      </p:sp>
      <p:sp>
        <p:nvSpPr>
          <p:cNvPr id="297" name="Google Shape;297;p39"/>
          <p:cNvSpPr txBox="1"/>
          <p:nvPr/>
        </p:nvSpPr>
        <p:spPr>
          <a:xfrm>
            <a:off x="5753625" y="1551350"/>
            <a:ext cx="3000000" cy="21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Barlow"/>
                <a:ea typeface="Barlow"/>
                <a:cs typeface="Barlow"/>
                <a:sym typeface="Barlow"/>
              </a:rPr>
              <a:t>DECENTRALIZED ASSESSMENT</a:t>
            </a:r>
            <a:endParaRPr b="1" sz="15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A quest reward can have a “sliding scale” for what that contribution could receive. Members vote “no” or “yes” for the contribution and if “yes” they also determine where on the scale this contribution is worth. In this way we reduce the need for a proposer to determine the exact value of a contribution.</a:t>
            </a:r>
            <a:r>
              <a:rPr b="1" lang="en" sz="1500">
                <a:solidFill>
                  <a:schemeClr val="dk2"/>
                </a:solidFill>
                <a:latin typeface="Barlow"/>
                <a:ea typeface="Barlow"/>
                <a:cs typeface="Barlow"/>
                <a:sym typeface="Barlow"/>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VALUE </a:t>
            </a:r>
            <a:endParaRPr b="1" sz="3000">
              <a:solidFill>
                <a:srgbClr val="595959"/>
              </a:solidFill>
              <a:latin typeface="Barlow"/>
              <a:ea typeface="Barlow"/>
              <a:cs typeface="Barlow"/>
              <a:sym typeface="Barlow"/>
            </a:endParaRPr>
          </a:p>
          <a:p>
            <a:pPr indent="0" lvl="0" marL="0" rtl="0" algn="l">
              <a:spcBef>
                <a:spcPts val="0"/>
              </a:spcBef>
              <a:spcAft>
                <a:spcPts val="0"/>
              </a:spcAft>
              <a:buNone/>
            </a:pPr>
            <a:r>
              <a:rPr b="1" lang="en" sz="3000">
                <a:solidFill>
                  <a:srgbClr val="595959"/>
                </a:solidFill>
                <a:latin typeface="Barlow"/>
                <a:ea typeface="Barlow"/>
                <a:cs typeface="Barlow"/>
                <a:sym typeface="Barlow"/>
              </a:rPr>
              <a:t>CREATION</a:t>
            </a:r>
            <a:endParaRPr b="1" sz="3000">
              <a:solidFill>
                <a:srgbClr val="595959"/>
              </a:solidFill>
              <a:latin typeface="Barlow"/>
              <a:ea typeface="Barlow"/>
              <a:cs typeface="Barlow"/>
              <a:sym typeface="Barlow"/>
            </a:endParaRPr>
          </a:p>
          <a:p>
            <a:pPr indent="0" lvl="0" marL="0" rtl="0" algn="l">
              <a:spcBef>
                <a:spcPts val="0"/>
              </a:spcBef>
              <a:spcAft>
                <a:spcPts val="0"/>
              </a:spcAft>
              <a:buNone/>
            </a:pPr>
            <a:r>
              <a:rPr b="1" lang="en" sz="1500">
                <a:solidFill>
                  <a:srgbClr val="595959"/>
                </a:solidFill>
                <a:latin typeface="Barlow"/>
                <a:ea typeface="Barlow"/>
                <a:cs typeface="Barlow"/>
                <a:sym typeface="Barlow"/>
              </a:rPr>
              <a:t>ROLE ASSIGNMENT</a:t>
            </a:r>
            <a:endParaRPr b="1" sz="1500">
              <a:solidFill>
                <a:srgbClr val="595959"/>
              </a:solidFill>
              <a:latin typeface="Barlow"/>
              <a:ea typeface="Barlow"/>
              <a:cs typeface="Barlow"/>
              <a:sym typeface="Barlow"/>
            </a:endParaRPr>
          </a:p>
          <a:p>
            <a:pPr indent="0" lvl="0" marL="0" rtl="0" algn="l">
              <a:spcBef>
                <a:spcPts val="0"/>
              </a:spcBef>
              <a:spcAft>
                <a:spcPts val="0"/>
              </a:spcAft>
              <a:buNone/>
            </a:pPr>
            <a:r>
              <a:t/>
            </a:r>
            <a:endParaRPr b="1" sz="15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 when you hold a specific role in Hypha. Compensation and responsibilities are clear and agreed upfront.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Evaluation is continuous as other members decide whether to suspend or continue your role.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Lower freedom (specific tasks), high responsibility and lower financial risk.</a:t>
            </a:r>
            <a:endParaRPr sz="1200">
              <a:solidFill>
                <a:schemeClr val="dk2"/>
              </a:solidFill>
              <a:latin typeface="Barlow"/>
              <a:ea typeface="Barlow"/>
              <a:cs typeface="Barlow"/>
              <a:sym typeface="Barlow"/>
            </a:endParaRPr>
          </a:p>
          <a:p>
            <a:pPr indent="0" lvl="0" marL="0" rtl="0" algn="l">
              <a:spcBef>
                <a:spcPts val="0"/>
              </a:spcBef>
              <a:spcAft>
                <a:spcPts val="0"/>
              </a:spcAft>
              <a:buNone/>
            </a:pPr>
            <a:br>
              <a:rPr b="1" lang="en" sz="1500">
                <a:solidFill>
                  <a:srgbClr val="595959"/>
                </a:solidFill>
                <a:latin typeface="Barlow"/>
                <a:ea typeface="Barlow"/>
                <a:cs typeface="Barlow"/>
                <a:sym typeface="Barlow"/>
              </a:rPr>
            </a:br>
            <a:br>
              <a:rPr b="1" lang="en" sz="1500">
                <a:solidFill>
                  <a:srgbClr val="595959"/>
                </a:solidFill>
                <a:latin typeface="Barlow"/>
                <a:ea typeface="Barlow"/>
                <a:cs typeface="Barlow"/>
                <a:sym typeface="Barlow"/>
              </a:rPr>
            </a:br>
            <a:endParaRPr sz="1200">
              <a:solidFill>
                <a:srgbClr val="595959"/>
              </a:solidFill>
              <a:latin typeface="Barlow"/>
              <a:ea typeface="Barlow"/>
              <a:cs typeface="Barlow"/>
              <a:sym typeface="Barlow"/>
            </a:endParaRPr>
          </a:p>
        </p:txBody>
      </p:sp>
      <p:sp>
        <p:nvSpPr>
          <p:cNvPr id="303" name="Google Shape;303;p40"/>
          <p:cNvSpPr/>
          <p:nvPr/>
        </p:nvSpPr>
        <p:spPr>
          <a:xfrm>
            <a:off x="3523817" y="1219008"/>
            <a:ext cx="2097600" cy="2601000"/>
          </a:xfrm>
          <a:prstGeom prst="roundRect">
            <a:avLst>
              <a:gd fmla="val 8381" name="adj"/>
            </a:avLst>
          </a:prstGeom>
          <a:solidFill>
            <a:srgbClr val="69737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Barlow"/>
                <a:ea typeface="Barlow"/>
                <a:cs typeface="Barlow"/>
                <a:sym typeface="Barlow"/>
              </a:rPr>
              <a:t>Role/Retainer </a:t>
            </a:r>
            <a:br>
              <a:rPr lang="en" sz="1600">
                <a:solidFill>
                  <a:srgbClr val="FFFFFF"/>
                </a:solidFill>
                <a:latin typeface="Barlow"/>
                <a:ea typeface="Barlow"/>
                <a:cs typeface="Barlow"/>
                <a:sym typeface="Barlow"/>
              </a:rPr>
            </a:br>
            <a:r>
              <a:rPr lang="en" sz="1600">
                <a:solidFill>
                  <a:srgbClr val="FFFFFF"/>
                </a:solidFill>
                <a:latin typeface="Barlow"/>
                <a:ea typeface="Barlow"/>
                <a:cs typeface="Barlow"/>
                <a:sym typeface="Barlow"/>
              </a:rPr>
              <a:t>Assignment</a:t>
            </a:r>
            <a:endParaRPr sz="1600">
              <a:solidFill>
                <a:srgbClr val="FFFFFF"/>
              </a:solidFill>
              <a:latin typeface="Barlow"/>
              <a:ea typeface="Barlow"/>
              <a:cs typeface="Barlow"/>
              <a:sym typeface="Barlow"/>
            </a:endParaRPr>
          </a:p>
        </p:txBody>
      </p:sp>
      <p:cxnSp>
        <p:nvCxnSpPr>
          <p:cNvPr id="304" name="Google Shape;304;p40"/>
          <p:cNvCxnSpPr/>
          <p:nvPr/>
        </p:nvCxnSpPr>
        <p:spPr>
          <a:xfrm>
            <a:off x="3831151" y="3334492"/>
            <a:ext cx="1471800" cy="0"/>
          </a:xfrm>
          <a:prstGeom prst="straightConnector1">
            <a:avLst/>
          </a:prstGeom>
          <a:noFill/>
          <a:ln cap="flat" cmpd="sng" w="9525">
            <a:solidFill>
              <a:srgbClr val="FFFFFF"/>
            </a:solidFill>
            <a:prstDash val="dot"/>
            <a:round/>
            <a:headEnd len="med" w="med" type="none"/>
            <a:tailEnd len="med" w="med" type="none"/>
          </a:ln>
        </p:spPr>
      </p:cxnSp>
      <p:sp>
        <p:nvSpPr>
          <p:cNvPr id="305" name="Google Shape;305;p40"/>
          <p:cNvSpPr/>
          <p:nvPr/>
        </p:nvSpPr>
        <p:spPr>
          <a:xfrm>
            <a:off x="3925028" y="3186441"/>
            <a:ext cx="185400" cy="307500"/>
          </a:xfrm>
          <a:prstGeom prst="diamond">
            <a:avLst/>
          </a:prstGeom>
          <a:solidFill>
            <a:srgbClr val="0C81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40"/>
          <p:cNvCxnSpPr/>
          <p:nvPr/>
        </p:nvCxnSpPr>
        <p:spPr>
          <a:xfrm>
            <a:off x="3831151" y="2099524"/>
            <a:ext cx="1471800" cy="0"/>
          </a:xfrm>
          <a:prstGeom prst="straightConnector1">
            <a:avLst/>
          </a:prstGeom>
          <a:noFill/>
          <a:ln cap="flat" cmpd="sng" w="9525">
            <a:solidFill>
              <a:srgbClr val="FFFFFF"/>
            </a:solidFill>
            <a:prstDash val="dot"/>
            <a:round/>
            <a:headEnd len="med" w="med" type="none"/>
            <a:tailEnd len="med" w="med" type="none"/>
          </a:ln>
        </p:spPr>
      </p:cxnSp>
      <p:sp>
        <p:nvSpPr>
          <p:cNvPr id="307" name="Google Shape;307;p40"/>
          <p:cNvSpPr/>
          <p:nvPr/>
        </p:nvSpPr>
        <p:spPr>
          <a:xfrm>
            <a:off x="4427724" y="1945774"/>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40"/>
          <p:cNvCxnSpPr/>
          <p:nvPr/>
        </p:nvCxnSpPr>
        <p:spPr>
          <a:xfrm>
            <a:off x="3831151" y="2717008"/>
            <a:ext cx="1471800" cy="0"/>
          </a:xfrm>
          <a:prstGeom prst="straightConnector1">
            <a:avLst/>
          </a:prstGeom>
          <a:noFill/>
          <a:ln cap="flat" cmpd="sng" w="9525">
            <a:solidFill>
              <a:srgbClr val="FFFFFF"/>
            </a:solidFill>
            <a:prstDash val="dot"/>
            <a:round/>
            <a:headEnd len="med" w="med" type="none"/>
            <a:tailEnd len="med" w="med" type="none"/>
          </a:ln>
        </p:spPr>
      </p:cxnSp>
      <p:sp>
        <p:nvSpPr>
          <p:cNvPr id="309" name="Google Shape;309;p40"/>
          <p:cNvSpPr/>
          <p:nvPr/>
        </p:nvSpPr>
        <p:spPr>
          <a:xfrm>
            <a:off x="4960959" y="2526583"/>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
          <p:cNvSpPr txBox="1"/>
          <p:nvPr/>
        </p:nvSpPr>
        <p:spPr>
          <a:xfrm>
            <a:off x="3529417" y="2170821"/>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Freedom</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311" name="Google Shape;311;p40"/>
          <p:cNvSpPr txBox="1"/>
          <p:nvPr/>
        </p:nvSpPr>
        <p:spPr>
          <a:xfrm>
            <a:off x="3529417" y="2785690"/>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Responsibility</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312" name="Google Shape;312;p40"/>
          <p:cNvSpPr txBox="1"/>
          <p:nvPr/>
        </p:nvSpPr>
        <p:spPr>
          <a:xfrm>
            <a:off x="3529417" y="3408384"/>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Financial Risk</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313" name="Google Shape;313;p40"/>
          <p:cNvSpPr txBox="1"/>
          <p:nvPr/>
        </p:nvSpPr>
        <p:spPr>
          <a:xfrm rot="-5400000">
            <a:off x="2698389" y="2485857"/>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Low</a:t>
            </a:r>
            <a:endParaRPr b="1"/>
          </a:p>
        </p:txBody>
      </p:sp>
      <p:sp>
        <p:nvSpPr>
          <p:cNvPr id="314" name="Google Shape;314;p40"/>
          <p:cNvSpPr txBox="1"/>
          <p:nvPr/>
        </p:nvSpPr>
        <p:spPr>
          <a:xfrm rot="5400000">
            <a:off x="4335167" y="2485857"/>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High</a:t>
            </a:r>
            <a:endParaRPr b="1"/>
          </a:p>
        </p:txBody>
      </p:sp>
      <p:sp>
        <p:nvSpPr>
          <p:cNvPr id="315" name="Google Shape;315;p40"/>
          <p:cNvSpPr txBox="1"/>
          <p:nvPr/>
        </p:nvSpPr>
        <p:spPr>
          <a:xfrm>
            <a:off x="5783025" y="1674514"/>
            <a:ext cx="3000000" cy="15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Barlow"/>
                <a:ea typeface="Barlow"/>
                <a:cs typeface="Barlow"/>
                <a:sym typeface="Barlow"/>
              </a:rPr>
              <a:t>DECENTRALIZED ASSESSMENT</a:t>
            </a:r>
            <a:endParaRPr b="1" sz="15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Roles have a recurring contribution associated with them. However, roles and members also have the ability to earn “Gratitude” from other members which can increase their compensation.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Roles and Assignments</a:t>
            </a:r>
            <a:endParaRPr b="1">
              <a:latin typeface="Barlow"/>
              <a:ea typeface="Barlow"/>
              <a:cs typeface="Barlow"/>
              <a:sym typeface="Barlow"/>
            </a:endParaRPr>
          </a:p>
        </p:txBody>
      </p:sp>
      <p:sp>
        <p:nvSpPr>
          <p:cNvPr id="321" name="Google Shape;321;p41"/>
          <p:cNvSpPr txBox="1"/>
          <p:nvPr>
            <p:ph idx="1" type="body"/>
          </p:nvPr>
        </p:nvSpPr>
        <p:spPr>
          <a:xfrm>
            <a:off x="311700" y="1152475"/>
            <a:ext cx="3999900" cy="35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Barlow"/>
                <a:ea typeface="Barlow"/>
                <a:cs typeface="Barlow"/>
                <a:sym typeface="Barlow"/>
              </a:rPr>
              <a:t>Roles </a:t>
            </a:r>
            <a:br>
              <a:rPr lang="en">
                <a:latin typeface="Barlow"/>
                <a:ea typeface="Barlow"/>
                <a:cs typeface="Barlow"/>
                <a:sym typeface="Barlow"/>
              </a:rPr>
            </a:br>
            <a:r>
              <a:rPr lang="en">
                <a:latin typeface="Barlow"/>
                <a:ea typeface="Barlow"/>
                <a:cs typeface="Barlow"/>
                <a:sym typeface="Barlow"/>
              </a:rPr>
              <a:t>Created by Hypha Members</a:t>
            </a:r>
            <a:r>
              <a:rPr lang="en">
                <a:latin typeface="Barlow"/>
                <a:ea typeface="Barlow"/>
                <a:cs typeface="Barlow"/>
                <a:sym typeface="Barlow"/>
              </a:rPr>
              <a:t> - a signal for what we need. </a:t>
            </a:r>
            <a:r>
              <a:rPr lang="en">
                <a:latin typeface="Barlow"/>
                <a:ea typeface="Barlow"/>
                <a:cs typeface="Barlow"/>
                <a:sym typeface="Barlow"/>
              </a:rPr>
              <a:t>By voting this in we're signalling that this role can be filled and a contribution paid. </a:t>
            </a:r>
            <a:endParaRPr>
              <a:latin typeface="Barlow"/>
              <a:ea typeface="Barlow"/>
              <a:cs typeface="Barlow"/>
              <a:sym typeface="Barlow"/>
            </a:endParaRPr>
          </a:p>
          <a:p>
            <a:pPr indent="0" lvl="0" marL="0" rtl="0" algn="l">
              <a:spcBef>
                <a:spcPts val="1600"/>
              </a:spcBef>
              <a:spcAft>
                <a:spcPts val="0"/>
              </a:spcAft>
              <a:buNone/>
            </a:pPr>
            <a:r>
              <a:rPr lang="en" sz="1800">
                <a:latin typeface="Barlow"/>
                <a:ea typeface="Barlow"/>
                <a:cs typeface="Barlow"/>
                <a:sym typeface="Barlow"/>
              </a:rPr>
              <a:t>Requirements:</a:t>
            </a:r>
            <a:endParaRPr>
              <a:latin typeface="Barlow"/>
              <a:ea typeface="Barlow"/>
              <a:cs typeface="Barlow"/>
              <a:sym typeface="Barlow"/>
            </a:endParaRPr>
          </a:p>
          <a:p>
            <a:pPr indent="-317500" lvl="0" marL="457200" rtl="0" algn="l">
              <a:spcBef>
                <a:spcPts val="1600"/>
              </a:spcBef>
              <a:spcAft>
                <a:spcPts val="0"/>
              </a:spcAft>
              <a:buSzPts val="1400"/>
              <a:buFont typeface="Barlow"/>
              <a:buChar char="●"/>
            </a:pPr>
            <a:r>
              <a:rPr lang="en">
                <a:latin typeface="Barlow"/>
                <a:ea typeface="Barlow"/>
                <a:cs typeface="Barlow"/>
                <a:sym typeface="Barlow"/>
              </a:rPr>
              <a:t>Purpose - Why does it exist?</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Circle </a:t>
            </a:r>
            <a:r>
              <a:rPr lang="en">
                <a:latin typeface="Barlow"/>
                <a:ea typeface="Barlow"/>
                <a:cs typeface="Barlow"/>
                <a:sym typeface="Barlow"/>
              </a:rPr>
              <a:t>-Where does it exist?</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Accountability - What does it do?</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Domain - What does this role control?</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Compensation (fair market value + bands)</a:t>
            </a:r>
            <a:endParaRPr>
              <a:latin typeface="Barlow"/>
              <a:ea typeface="Barlow"/>
              <a:cs typeface="Barlow"/>
              <a:sym typeface="Barlow"/>
            </a:endParaRPr>
          </a:p>
        </p:txBody>
      </p:sp>
      <p:sp>
        <p:nvSpPr>
          <p:cNvPr id="322" name="Google Shape;322;p4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Barlow"/>
                <a:ea typeface="Barlow"/>
                <a:cs typeface="Barlow"/>
                <a:sym typeface="Barlow"/>
              </a:rPr>
              <a:t>Assignments</a:t>
            </a:r>
            <a:br>
              <a:rPr lang="en" sz="2400">
                <a:latin typeface="Barlow"/>
                <a:ea typeface="Barlow"/>
                <a:cs typeface="Barlow"/>
                <a:sym typeface="Barlow"/>
              </a:rPr>
            </a:br>
            <a:r>
              <a:rPr lang="en">
                <a:latin typeface="Barlow"/>
                <a:ea typeface="Barlow"/>
                <a:cs typeface="Barlow"/>
                <a:sym typeface="Barlow"/>
              </a:rPr>
              <a:t>People can choose what percentage of a role to fill this is where members determine if the “soul” is right for the “role”. Members update regularly (with each evaluation period) to best reflect their contributions. </a:t>
            </a:r>
            <a:endParaRPr>
              <a:latin typeface="Barlow"/>
              <a:ea typeface="Barlow"/>
              <a:cs typeface="Barlow"/>
              <a:sym typeface="Barlow"/>
            </a:endParaRPr>
          </a:p>
          <a:p>
            <a:pPr indent="0" lvl="0" marL="0" rtl="0" algn="l">
              <a:spcBef>
                <a:spcPts val="1600"/>
              </a:spcBef>
              <a:spcAft>
                <a:spcPts val="0"/>
              </a:spcAft>
              <a:buClr>
                <a:schemeClr val="dk1"/>
              </a:buClr>
              <a:buSzPts val="1100"/>
              <a:buFont typeface="Arial"/>
              <a:buNone/>
            </a:pPr>
            <a:r>
              <a:rPr lang="en" sz="1800">
                <a:latin typeface="Barlow"/>
                <a:ea typeface="Barlow"/>
                <a:cs typeface="Barlow"/>
                <a:sym typeface="Barlow"/>
              </a:rPr>
              <a:t>Requirements:</a:t>
            </a:r>
            <a:endParaRPr sz="1800">
              <a:latin typeface="Barlow"/>
              <a:ea typeface="Barlow"/>
              <a:cs typeface="Barlow"/>
              <a:sym typeface="Barlow"/>
            </a:endParaRPr>
          </a:p>
          <a:p>
            <a:pPr indent="-317500" lvl="0" marL="457200" rtl="0" algn="l">
              <a:spcBef>
                <a:spcPts val="1600"/>
              </a:spcBef>
              <a:spcAft>
                <a:spcPts val="0"/>
              </a:spcAft>
              <a:buSzPts val="1400"/>
              <a:buFont typeface="Barlow"/>
              <a:buChar char="●"/>
            </a:pPr>
            <a:r>
              <a:rPr lang="en">
                <a:latin typeface="Barlow"/>
                <a:ea typeface="Barlow"/>
                <a:cs typeface="Barlow"/>
                <a:sym typeface="Barlow"/>
              </a:rPr>
              <a:t>Start Date</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Evaluation Date (revote required)</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Percentage filled</a:t>
            </a:r>
            <a:br>
              <a:rPr lang="en">
                <a:latin typeface="Barlow"/>
                <a:ea typeface="Barlow"/>
                <a:cs typeface="Barlow"/>
                <a:sym typeface="Barlow"/>
              </a:rPr>
            </a:br>
            <a:br>
              <a:rPr lang="en">
                <a:latin typeface="Barlow"/>
                <a:ea typeface="Barlow"/>
                <a:cs typeface="Barlow"/>
                <a:sym typeface="Barlow"/>
              </a:rPr>
            </a:br>
            <a:endParaRPr>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latin typeface="Barlow"/>
                <a:ea typeface="Barlow"/>
                <a:cs typeface="Barlow"/>
                <a:sym typeface="Barlow"/>
              </a:rPr>
              <a:t>Orientation </a:t>
            </a:r>
            <a:endParaRPr>
              <a:solidFill>
                <a:srgbClr val="595959"/>
              </a:solidFill>
              <a:latin typeface="Barlow"/>
              <a:ea typeface="Barlow"/>
              <a:cs typeface="Barlow"/>
              <a:sym typeface="Barlow"/>
            </a:endParaRPr>
          </a:p>
        </p:txBody>
      </p:sp>
      <p:sp>
        <p:nvSpPr>
          <p:cNvPr id="328" name="Google Shape;328;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1600"/>
              </a:spcAft>
              <a:buNone/>
            </a:pPr>
            <a:r>
              <a:rPr lang="en" sz="1200" strike="sngStrike">
                <a:solidFill>
                  <a:srgbClr val="595959"/>
                </a:solidFill>
                <a:latin typeface="Barlow"/>
                <a:ea typeface="Barlow"/>
                <a:cs typeface="Barlow"/>
                <a:sym typeface="Barlow"/>
              </a:rPr>
              <a:t>1 You apply for membership in the org (questionnaire/relationship) </a:t>
            </a:r>
            <a:br>
              <a:rPr lang="en" sz="1200" strike="sngStrike">
                <a:solidFill>
                  <a:srgbClr val="595959"/>
                </a:solidFill>
                <a:latin typeface="Barlow"/>
                <a:ea typeface="Barlow"/>
                <a:cs typeface="Barlow"/>
                <a:sym typeface="Barlow"/>
              </a:rPr>
            </a:br>
            <a:r>
              <a:rPr lang="en" sz="1200" strike="sngStrike">
                <a:solidFill>
                  <a:srgbClr val="595959"/>
                </a:solidFill>
                <a:latin typeface="Barlow"/>
                <a:ea typeface="Barlow"/>
                <a:cs typeface="Barlow"/>
                <a:sym typeface="Barlow"/>
              </a:rPr>
              <a:t>2 Level up gets to know you (personality/experience) </a:t>
            </a:r>
            <a:br>
              <a:rPr lang="en" sz="1200" strike="sngStrike">
                <a:solidFill>
                  <a:srgbClr val="595959"/>
                </a:solidFill>
                <a:latin typeface="Barlow"/>
                <a:ea typeface="Barlow"/>
                <a:cs typeface="Barlow"/>
                <a:sym typeface="Barlow"/>
              </a:rPr>
            </a:br>
            <a:r>
              <a:rPr lang="en" sz="1200" strike="sngStrike">
                <a:solidFill>
                  <a:srgbClr val="595959"/>
                </a:solidFill>
                <a:latin typeface="Barlow"/>
                <a:ea typeface="Barlow"/>
                <a:cs typeface="Barlow"/>
                <a:sym typeface="Barlow"/>
              </a:rPr>
              <a:t>3 You get to know the org (reading/learning/playing) </a:t>
            </a:r>
            <a:br>
              <a:rPr lang="en" sz="1200" strike="sngStrike">
                <a:solidFill>
                  <a:srgbClr val="595959"/>
                </a:solidFill>
                <a:latin typeface="Barlow"/>
                <a:ea typeface="Barlow"/>
                <a:cs typeface="Barlow"/>
                <a:sym typeface="Barlow"/>
              </a:rPr>
            </a:br>
            <a:r>
              <a:rPr lang="en" sz="1200" strike="sngStrike">
                <a:solidFill>
                  <a:srgbClr val="595959"/>
                </a:solidFill>
                <a:latin typeface="Barlow"/>
                <a:ea typeface="Barlow"/>
                <a:cs typeface="Barlow"/>
                <a:sym typeface="Barlow"/>
              </a:rPr>
              <a:t>4 Level up sets a complexity level B1-7, with modifier for more HUSD/SEEDS/HYPHA/HVOICE (see matrix) </a:t>
            </a:r>
            <a:br>
              <a:rPr lang="en" sz="1200" strike="sngStrike">
                <a:solidFill>
                  <a:srgbClr val="595959"/>
                </a:solidFill>
                <a:latin typeface="Barlow"/>
                <a:ea typeface="Barlow"/>
                <a:cs typeface="Barlow"/>
                <a:sym typeface="Barlow"/>
              </a:rPr>
            </a:br>
            <a:r>
              <a:rPr lang="en" sz="1200" strike="sngStrike">
                <a:solidFill>
                  <a:srgbClr val="595959"/>
                </a:solidFill>
                <a:latin typeface="Barlow"/>
                <a:ea typeface="Barlow"/>
                <a:cs typeface="Barlow"/>
                <a:sym typeface="Barlow"/>
              </a:rPr>
              <a:t>5 You begin in an assignment for set level with above growth function </a:t>
            </a:r>
            <a:br>
              <a:rPr lang="en" sz="1200" strike="sngStrike">
                <a:solidFill>
                  <a:srgbClr val="595959"/>
                </a:solidFill>
                <a:latin typeface="Barlow"/>
                <a:ea typeface="Barlow"/>
                <a:cs typeface="Barlow"/>
                <a:sym typeface="Barlow"/>
              </a:rPr>
            </a:br>
            <a:r>
              <a:rPr lang="en" sz="1200" strike="sngStrike">
                <a:solidFill>
                  <a:srgbClr val="595959"/>
                </a:solidFill>
                <a:latin typeface="Barlow"/>
                <a:ea typeface="Barlow"/>
                <a:cs typeface="Barlow"/>
                <a:sym typeface="Barlow"/>
              </a:rPr>
              <a:t>6 You earn additional badges/multipliers on the way</a:t>
            </a:r>
            <a:endParaRPr strike="sngStrike">
              <a:solidFill>
                <a:srgbClr val="595959"/>
              </a:solidFill>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3"/>
          <p:cNvPicPr preferRelativeResize="0"/>
          <p:nvPr/>
        </p:nvPicPr>
        <p:blipFill>
          <a:blip r:embed="rId3">
            <a:alphaModFix amt="38000"/>
          </a:blip>
          <a:stretch>
            <a:fillRect/>
          </a:stretch>
        </p:blipFill>
        <p:spPr>
          <a:xfrm>
            <a:off x="0" y="862456"/>
            <a:ext cx="9144000" cy="4300538"/>
          </a:xfrm>
          <a:prstGeom prst="rect">
            <a:avLst/>
          </a:prstGeom>
          <a:noFill/>
          <a:ln>
            <a:noFill/>
          </a:ln>
        </p:spPr>
      </p:pic>
      <p:sp>
        <p:nvSpPr>
          <p:cNvPr id="334" name="Google Shape;334;p43"/>
          <p:cNvSpPr/>
          <p:nvPr/>
        </p:nvSpPr>
        <p:spPr>
          <a:xfrm>
            <a:off x="348630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rgbClr val="FFFFFF"/>
                </a:solidFill>
                <a:latin typeface="Barlow"/>
                <a:ea typeface="Barlow"/>
                <a:cs typeface="Barlow"/>
                <a:sym typeface="Barlow"/>
              </a:rPr>
              <a:t>PURPOSE</a:t>
            </a:r>
            <a:endParaRPr b="1" sz="3300">
              <a:solidFill>
                <a:srgbClr val="FFFFFF"/>
              </a:solidFill>
              <a:latin typeface="Barlow"/>
              <a:ea typeface="Barlow"/>
              <a:cs typeface="Barlow"/>
              <a:sym typeface="Barlow"/>
            </a:endParaRPr>
          </a:p>
        </p:txBody>
      </p:sp>
      <p:pic>
        <p:nvPicPr>
          <p:cNvPr id="335" name="Google Shape;335;p43"/>
          <p:cNvPicPr preferRelativeResize="0"/>
          <p:nvPr/>
        </p:nvPicPr>
        <p:blipFill>
          <a:blip r:embed="rId4">
            <a:alphaModFix/>
          </a:blip>
          <a:stretch>
            <a:fillRect/>
          </a:stretch>
        </p:blipFill>
        <p:spPr>
          <a:xfrm>
            <a:off x="3407622" y="381822"/>
            <a:ext cx="480625" cy="480625"/>
          </a:xfrm>
          <a:prstGeom prst="rect">
            <a:avLst/>
          </a:prstGeom>
          <a:noFill/>
          <a:ln>
            <a:noFill/>
          </a:ln>
        </p:spPr>
      </p:pic>
      <p:pic>
        <p:nvPicPr>
          <p:cNvPr id="336" name="Google Shape;336;p43"/>
          <p:cNvPicPr preferRelativeResize="0"/>
          <p:nvPr/>
        </p:nvPicPr>
        <p:blipFill>
          <a:blip r:embed="rId5">
            <a:alphaModFix/>
          </a:blip>
          <a:stretch>
            <a:fillRect/>
          </a:stretch>
        </p:blipFill>
        <p:spPr>
          <a:xfrm>
            <a:off x="8238634" y="2177495"/>
            <a:ext cx="480627" cy="491757"/>
          </a:xfrm>
          <a:prstGeom prst="rect">
            <a:avLst/>
          </a:prstGeom>
          <a:noFill/>
          <a:ln>
            <a:noFill/>
          </a:ln>
        </p:spPr>
      </p:pic>
      <p:pic>
        <p:nvPicPr>
          <p:cNvPr id="337" name="Google Shape;337;p43"/>
          <p:cNvPicPr preferRelativeResize="0"/>
          <p:nvPr/>
        </p:nvPicPr>
        <p:blipFill>
          <a:blip r:embed="rId6">
            <a:alphaModFix/>
          </a:blip>
          <a:stretch>
            <a:fillRect/>
          </a:stretch>
        </p:blipFill>
        <p:spPr>
          <a:xfrm>
            <a:off x="3312951" y="4374782"/>
            <a:ext cx="480627" cy="489235"/>
          </a:xfrm>
          <a:prstGeom prst="rect">
            <a:avLst/>
          </a:prstGeom>
          <a:noFill/>
          <a:ln>
            <a:noFill/>
          </a:ln>
        </p:spPr>
      </p:pic>
      <p:sp>
        <p:nvSpPr>
          <p:cNvPr id="338" name="Google Shape;338;p43"/>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Barlow"/>
                <a:ea typeface="Barlow"/>
                <a:cs typeface="Barlow"/>
                <a:sym typeface="Barlow"/>
              </a:rPr>
              <a:t>PURPOSE</a:t>
            </a:r>
            <a:endParaRPr b="1" sz="30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chemeClr val="dk2"/>
                </a:solidFill>
                <a:latin typeface="Barlow"/>
                <a:ea typeface="Barlow"/>
                <a:cs typeface="Barlow"/>
                <a:sym typeface="Barlow"/>
              </a:rPr>
              <a:t>In the beginning, there is a shared purpose that is attracting people.</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rPr b="1" lang="en" sz="2000">
                <a:solidFill>
                  <a:schemeClr val="dk2"/>
                </a:solidFill>
                <a:latin typeface="Barlow"/>
                <a:ea typeface="Barlow"/>
                <a:cs typeface="Barlow"/>
                <a:sym typeface="Barlow"/>
              </a:rPr>
              <a:t>Hypha’s PURPOSE</a:t>
            </a:r>
            <a:br>
              <a:rPr lang="en" sz="1200">
                <a:solidFill>
                  <a:schemeClr val="dk2"/>
                </a:solidFill>
                <a:latin typeface="Barlow"/>
                <a:ea typeface="Barlow"/>
                <a:cs typeface="Barlow"/>
                <a:sym typeface="Barlow"/>
              </a:rPr>
            </a:br>
            <a:br>
              <a:rPr lang="en" sz="1200">
                <a:solidFill>
                  <a:schemeClr val="dk2"/>
                </a:solidFill>
                <a:latin typeface="Barlow"/>
                <a:ea typeface="Barlow"/>
                <a:cs typeface="Barlow"/>
                <a:sym typeface="Barlow"/>
              </a:rPr>
            </a:br>
            <a:r>
              <a:rPr lang="en" sz="1200">
                <a:solidFill>
                  <a:schemeClr val="dk2"/>
                </a:solidFill>
                <a:latin typeface="Barlow Medium"/>
                <a:ea typeface="Barlow Medium"/>
                <a:cs typeface="Barlow Medium"/>
                <a:sym typeface="Barlow Medium"/>
              </a:rPr>
              <a:t>Build tools to facilitate humanity’s transition to a globally regenerative and thriving civilization.</a:t>
            </a:r>
            <a:endParaRPr sz="300">
              <a:solidFill>
                <a:schemeClr val="dk2"/>
              </a:solidFill>
              <a:latin typeface="Barlow"/>
              <a:ea typeface="Barlow"/>
              <a:cs typeface="Barlow"/>
              <a:sym typeface="Barlow"/>
            </a:endParaRPr>
          </a:p>
        </p:txBody>
      </p:sp>
      <p:pic>
        <p:nvPicPr>
          <p:cNvPr id="339" name="Google Shape;339;p43"/>
          <p:cNvPicPr preferRelativeResize="0"/>
          <p:nvPr/>
        </p:nvPicPr>
        <p:blipFill>
          <a:blip r:embed="rId4">
            <a:alphaModFix/>
          </a:blip>
          <a:stretch>
            <a:fillRect/>
          </a:stretch>
        </p:blipFill>
        <p:spPr>
          <a:xfrm>
            <a:off x="162972" y="1088972"/>
            <a:ext cx="480625" cy="480625"/>
          </a:xfrm>
          <a:prstGeom prst="rect">
            <a:avLst/>
          </a:prstGeom>
          <a:noFill/>
          <a:ln>
            <a:noFill/>
          </a:ln>
        </p:spPr>
      </p:pic>
      <p:pic>
        <p:nvPicPr>
          <p:cNvPr id="340" name="Google Shape;340;p43"/>
          <p:cNvPicPr preferRelativeResize="0"/>
          <p:nvPr/>
        </p:nvPicPr>
        <p:blipFill>
          <a:blip r:embed="rId5">
            <a:alphaModFix/>
          </a:blip>
          <a:stretch>
            <a:fillRect/>
          </a:stretch>
        </p:blipFill>
        <p:spPr>
          <a:xfrm>
            <a:off x="1315984" y="1083407"/>
            <a:ext cx="480627" cy="491757"/>
          </a:xfrm>
          <a:prstGeom prst="rect">
            <a:avLst/>
          </a:prstGeom>
          <a:noFill/>
          <a:ln>
            <a:noFill/>
          </a:ln>
        </p:spPr>
      </p:pic>
      <p:pic>
        <p:nvPicPr>
          <p:cNvPr id="341" name="Google Shape;341;p43"/>
          <p:cNvPicPr preferRelativeResize="0"/>
          <p:nvPr/>
        </p:nvPicPr>
        <p:blipFill>
          <a:blip r:embed="rId6">
            <a:alphaModFix/>
          </a:blip>
          <a:stretch>
            <a:fillRect/>
          </a:stretch>
        </p:blipFill>
        <p:spPr>
          <a:xfrm>
            <a:off x="739476" y="1084670"/>
            <a:ext cx="480627" cy="4892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p:nvPr/>
        </p:nvSpPr>
        <p:spPr>
          <a:xfrm>
            <a:off x="348630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347" name="Google Shape;347;p44"/>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THE SOURCE</a:t>
            </a:r>
            <a:endParaRPr b="1" sz="3000">
              <a:solidFill>
                <a:srgbClr val="595959"/>
              </a:solidFill>
              <a:latin typeface="Barlow"/>
              <a:ea typeface="Barlow"/>
              <a:cs typeface="Barlow"/>
              <a:sym typeface="Barlow"/>
            </a:endParaRPr>
          </a:p>
          <a:p>
            <a:pPr indent="0" lvl="0" marL="0" rtl="0" algn="l">
              <a:lnSpc>
                <a:spcPct val="115000"/>
              </a:lnSpc>
              <a:spcBef>
                <a:spcPts val="1000"/>
              </a:spcBef>
              <a:spcAft>
                <a:spcPts val="0"/>
              </a:spcAft>
              <a:buNone/>
            </a:pPr>
            <a:r>
              <a:rPr lang="en" sz="1100">
                <a:solidFill>
                  <a:schemeClr val="dk1"/>
                </a:solidFill>
                <a:latin typeface="Roboto"/>
                <a:ea typeface="Roboto"/>
                <a:cs typeface="Roboto"/>
                <a:sym typeface="Roboto"/>
              </a:rPr>
              <a:t>The first person to embrace the purpose and to step into a circle is the Source.  The task is to recognize you cannot do this alone and to shine some light on the first circles of the organization defining an early structure and purpose that will be filled in by other people that feel attracted to it.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Roboto"/>
                <a:ea typeface="Roboto"/>
                <a:cs typeface="Roboto"/>
                <a:sym typeface="Roboto"/>
              </a:rPr>
              <a:t>We call this role a Lamp Lighter.</a:t>
            </a:r>
            <a:endParaRPr b="1" sz="1100">
              <a:solidFill>
                <a:schemeClr val="dk1"/>
              </a:solidFill>
              <a:latin typeface="Roboto"/>
              <a:ea typeface="Roboto"/>
              <a:cs typeface="Roboto"/>
              <a:sym typeface="Roboto"/>
            </a:endParaRPr>
          </a:p>
        </p:txBody>
      </p:sp>
      <p:sp>
        <p:nvSpPr>
          <p:cNvPr id="348" name="Google Shape;348;p44"/>
          <p:cNvSpPr/>
          <p:nvPr/>
        </p:nvSpPr>
        <p:spPr>
          <a:xfrm>
            <a:off x="3938075" y="479800"/>
            <a:ext cx="2465700" cy="2465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latin typeface="Barlow"/>
                <a:ea typeface="Barlow"/>
                <a:cs typeface="Barlow"/>
                <a:sym typeface="Barlow"/>
              </a:rPr>
              <a:t>CIRCLE</a:t>
            </a:r>
            <a:endParaRPr b="1" sz="3300">
              <a:solidFill>
                <a:srgbClr val="FFFFFF"/>
              </a:solidFill>
              <a:latin typeface="Barlow"/>
              <a:ea typeface="Barlow"/>
              <a:cs typeface="Barlow"/>
              <a:sym typeface="Barlow"/>
            </a:endParaRPr>
          </a:p>
        </p:txBody>
      </p:sp>
      <p:pic>
        <p:nvPicPr>
          <p:cNvPr id="349" name="Google Shape;349;p44"/>
          <p:cNvPicPr preferRelativeResize="0"/>
          <p:nvPr/>
        </p:nvPicPr>
        <p:blipFill>
          <a:blip r:embed="rId3">
            <a:alphaModFix/>
          </a:blip>
          <a:stretch>
            <a:fillRect/>
          </a:stretch>
        </p:blipFill>
        <p:spPr>
          <a:xfrm>
            <a:off x="4348480" y="3781897"/>
            <a:ext cx="447050" cy="447092"/>
          </a:xfrm>
          <a:prstGeom prst="rect">
            <a:avLst/>
          </a:prstGeom>
          <a:noFill/>
          <a:ln>
            <a:noFill/>
          </a:ln>
        </p:spPr>
      </p:pic>
      <p:sp>
        <p:nvSpPr>
          <p:cNvPr id="350" name="Google Shape;350;p44"/>
          <p:cNvSpPr/>
          <p:nvPr/>
        </p:nvSpPr>
        <p:spPr>
          <a:xfrm>
            <a:off x="5798650" y="2250825"/>
            <a:ext cx="1926900" cy="192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latin typeface="Barlow"/>
                <a:ea typeface="Barlow"/>
                <a:cs typeface="Barlow"/>
                <a:sym typeface="Barlow"/>
              </a:rPr>
              <a:t>CIRCLE</a:t>
            </a:r>
            <a:endParaRPr b="1" sz="2400">
              <a:solidFill>
                <a:srgbClr val="FFFFFF"/>
              </a:solidFill>
              <a:latin typeface="Barlow"/>
              <a:ea typeface="Barlow"/>
              <a:cs typeface="Barlow"/>
              <a:sym typeface="Barlow"/>
            </a:endParaRPr>
          </a:p>
        </p:txBody>
      </p:sp>
      <p:sp>
        <p:nvSpPr>
          <p:cNvPr id="351" name="Google Shape;351;p44"/>
          <p:cNvSpPr/>
          <p:nvPr/>
        </p:nvSpPr>
        <p:spPr>
          <a:xfrm rot="-8720191">
            <a:off x="3608028" y="2515363"/>
            <a:ext cx="3296144" cy="1758878"/>
          </a:xfrm>
          <a:prstGeom prst="triangle">
            <a:avLst>
              <a:gd fmla="val 50000" name="adj"/>
            </a:avLst>
          </a:prstGeom>
          <a:gradFill>
            <a:gsLst>
              <a:gs pos="0">
                <a:srgbClr val="FFE278"/>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44"/>
          <p:cNvPicPr preferRelativeResize="0"/>
          <p:nvPr/>
        </p:nvPicPr>
        <p:blipFill>
          <a:blip r:embed="rId4">
            <a:alphaModFix/>
          </a:blip>
          <a:stretch>
            <a:fillRect/>
          </a:stretch>
        </p:blipFill>
        <p:spPr>
          <a:xfrm>
            <a:off x="4632382" y="3969896"/>
            <a:ext cx="259100" cy="259100"/>
          </a:xfrm>
          <a:prstGeom prst="rect">
            <a:avLst/>
          </a:prstGeom>
          <a:noFill/>
          <a:ln>
            <a:noFill/>
          </a:ln>
        </p:spPr>
      </p:pic>
      <p:pic>
        <p:nvPicPr>
          <p:cNvPr id="353" name="Google Shape;353;p44"/>
          <p:cNvPicPr preferRelativeResize="0"/>
          <p:nvPr/>
        </p:nvPicPr>
        <p:blipFill>
          <a:blip r:embed="rId5">
            <a:alphaModFix/>
          </a:blip>
          <a:stretch>
            <a:fillRect/>
          </a:stretch>
        </p:blipFill>
        <p:spPr>
          <a:xfrm>
            <a:off x="4845000" y="2403825"/>
            <a:ext cx="341963" cy="327536"/>
          </a:xfrm>
          <a:prstGeom prst="rect">
            <a:avLst/>
          </a:prstGeom>
          <a:noFill/>
          <a:ln>
            <a:noFill/>
          </a:ln>
        </p:spPr>
      </p:pic>
      <p:pic>
        <p:nvPicPr>
          <p:cNvPr id="354" name="Google Shape;354;p44"/>
          <p:cNvPicPr preferRelativeResize="0"/>
          <p:nvPr/>
        </p:nvPicPr>
        <p:blipFill>
          <a:blip r:embed="rId5">
            <a:alphaModFix/>
          </a:blip>
          <a:stretch>
            <a:fillRect/>
          </a:stretch>
        </p:blipFill>
        <p:spPr>
          <a:xfrm>
            <a:off x="6541012" y="3683264"/>
            <a:ext cx="341963" cy="3275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7"/>
          <p:cNvSpPr/>
          <p:nvPr/>
        </p:nvSpPr>
        <p:spPr>
          <a:xfrm>
            <a:off x="0" y="0"/>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Roboto"/>
                <a:ea typeface="Roboto"/>
                <a:cs typeface="Roboto"/>
                <a:sym typeface="Roboto"/>
              </a:rPr>
              <a:t>GAME OF HYPHA</a:t>
            </a:r>
            <a:endParaRPr b="1" sz="3000">
              <a:solidFill>
                <a:srgbClr val="666666"/>
              </a:solidFill>
              <a:latin typeface="Roboto"/>
              <a:ea typeface="Roboto"/>
              <a:cs typeface="Roboto"/>
              <a:sym typeface="Roboto"/>
            </a:endParaRPr>
          </a:p>
          <a:p>
            <a:pPr indent="0" lvl="0" marL="0" rtl="0" algn="l">
              <a:spcBef>
                <a:spcPts val="1000"/>
              </a:spcBef>
              <a:spcAft>
                <a:spcPts val="0"/>
              </a:spcAft>
              <a:buNone/>
            </a:pPr>
            <a:r>
              <a:rPr lang="en" sz="1200">
                <a:solidFill>
                  <a:schemeClr val="dk2"/>
                </a:solidFill>
                <a:latin typeface="Barlow"/>
                <a:ea typeface="Barlow"/>
                <a:cs typeface="Barlow"/>
                <a:sym typeface="Barlow"/>
              </a:rPr>
              <a:t>Where do we start? Right here with this deck. It is the beginning of a journey (version 1) that will evolve over time. Each iteration will bring more clarity into the myriad ways we will create value, communicate &amp; collaborate, build &amp; fund, govern &amp; decentralize the organization while being alive &amp; present at the intersection of work, play &amp; learn with radical honesty, transparency, responsibility and focus.  This evolution is highly participative - each iteration will involve members of the organization in various roles and contexts. </a:t>
            </a:r>
            <a:endParaRPr b="1" sz="3000">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t/>
            </a:r>
            <a:endParaRPr sz="1100">
              <a:latin typeface="Roboto"/>
              <a:ea typeface="Roboto"/>
              <a:cs typeface="Roboto"/>
              <a:sym typeface="Roboto"/>
            </a:endParaRPr>
          </a:p>
        </p:txBody>
      </p:sp>
      <p:sp>
        <p:nvSpPr>
          <p:cNvPr id="109" name="Google Shape;109;p27"/>
          <p:cNvSpPr/>
          <p:nvPr/>
        </p:nvSpPr>
        <p:spPr>
          <a:xfrm>
            <a:off x="3736475" y="372025"/>
            <a:ext cx="743400" cy="1015500"/>
          </a:xfrm>
          <a:prstGeom prst="roundRect">
            <a:avLst>
              <a:gd fmla="val 16667" name="adj"/>
            </a:avLst>
          </a:prstGeom>
          <a:solidFill>
            <a:srgbClr val="9ED7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Barlow"/>
                <a:ea typeface="Barlow"/>
                <a:cs typeface="Barlow"/>
                <a:sym typeface="Barlow"/>
              </a:rPr>
              <a:t>GAME OF HYPHA </a:t>
            </a:r>
            <a:endParaRPr b="1" sz="1000">
              <a:solidFill>
                <a:srgbClr val="FFFFFF"/>
              </a:solidFill>
              <a:latin typeface="Barlow"/>
              <a:ea typeface="Barlow"/>
              <a:cs typeface="Barlow"/>
              <a:sym typeface="Barlow"/>
            </a:endParaRPr>
          </a:p>
          <a:p>
            <a:pPr indent="0" lvl="0" marL="0" rtl="0" algn="ctr">
              <a:spcBef>
                <a:spcPts val="0"/>
              </a:spcBef>
              <a:spcAft>
                <a:spcPts val="0"/>
              </a:spcAft>
              <a:buNone/>
            </a:pPr>
            <a:r>
              <a:rPr lang="en" sz="600">
                <a:solidFill>
                  <a:srgbClr val="FFFFFF"/>
                </a:solidFill>
                <a:latin typeface="Barlow"/>
                <a:ea typeface="Barlow"/>
                <a:cs typeface="Barlow"/>
                <a:sym typeface="Barlow"/>
              </a:rPr>
              <a:t>START</a:t>
            </a:r>
            <a:endParaRPr sz="600">
              <a:solidFill>
                <a:srgbClr val="FFFFFF"/>
              </a:solidFill>
              <a:latin typeface="Barlow"/>
              <a:ea typeface="Barlow"/>
              <a:cs typeface="Barlow"/>
              <a:sym typeface="Barlow"/>
            </a:endParaRPr>
          </a:p>
          <a:p>
            <a:pPr indent="0" lvl="0" marL="0" rtl="0" algn="ctr">
              <a:spcBef>
                <a:spcPts val="0"/>
              </a:spcBef>
              <a:spcAft>
                <a:spcPts val="0"/>
              </a:spcAft>
              <a:buNone/>
            </a:pPr>
            <a:br>
              <a:rPr lang="en" sz="1000">
                <a:solidFill>
                  <a:srgbClr val="FFFFFF"/>
                </a:solidFill>
                <a:latin typeface="Barlow"/>
                <a:ea typeface="Barlow"/>
                <a:cs typeface="Barlow"/>
                <a:sym typeface="Barlow"/>
              </a:rPr>
            </a:br>
            <a:r>
              <a:rPr lang="en" sz="1000">
                <a:solidFill>
                  <a:srgbClr val="FFFFFF"/>
                </a:solidFill>
                <a:latin typeface="Barlow"/>
                <a:ea typeface="Barlow"/>
                <a:cs typeface="Barlow"/>
                <a:sym typeface="Barlow"/>
              </a:rPr>
              <a:t>v1</a:t>
            </a:r>
            <a:endParaRPr sz="1000">
              <a:solidFill>
                <a:srgbClr val="FFFFFF"/>
              </a:solidFill>
              <a:latin typeface="Barlow"/>
              <a:ea typeface="Barlow"/>
              <a:cs typeface="Barlow"/>
              <a:sym typeface="Barlow"/>
            </a:endParaRPr>
          </a:p>
        </p:txBody>
      </p:sp>
      <p:sp>
        <p:nvSpPr>
          <p:cNvPr id="110" name="Google Shape;110;p27"/>
          <p:cNvSpPr/>
          <p:nvPr/>
        </p:nvSpPr>
        <p:spPr>
          <a:xfrm>
            <a:off x="5149850" y="372025"/>
            <a:ext cx="743400" cy="1015500"/>
          </a:xfrm>
          <a:prstGeom prst="roundRect">
            <a:avLst>
              <a:gd fmla="val 16667" name="adj"/>
            </a:avLst>
          </a:prstGeom>
          <a:solidFill>
            <a:srgbClr val="9ED74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FFFFFF"/>
                </a:solidFill>
                <a:latin typeface="Barlow"/>
                <a:ea typeface="Barlow"/>
                <a:cs typeface="Barlow"/>
                <a:sym typeface="Barlow"/>
              </a:rPr>
              <a:t>GAME OF HYPHA</a:t>
            </a:r>
            <a:endParaRPr b="1" sz="1000">
              <a:solidFill>
                <a:srgbClr val="FFFFFF"/>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lang="en" sz="600">
                <a:solidFill>
                  <a:srgbClr val="FFFFFF"/>
                </a:solidFill>
                <a:latin typeface="Barlow"/>
                <a:ea typeface="Barlow"/>
                <a:cs typeface="Barlow"/>
                <a:sym typeface="Barlow"/>
              </a:rPr>
              <a:t>AMENDMENT</a:t>
            </a:r>
            <a:endParaRPr b="1" sz="1000">
              <a:solidFill>
                <a:srgbClr val="FFFFFF"/>
              </a:solidFill>
              <a:latin typeface="Barlow"/>
              <a:ea typeface="Barlow"/>
              <a:cs typeface="Barlow"/>
              <a:sym typeface="Barlow"/>
            </a:endParaRPr>
          </a:p>
          <a:p>
            <a:pPr indent="0" lvl="0" marL="0" rtl="0" algn="ctr">
              <a:spcBef>
                <a:spcPts val="0"/>
              </a:spcBef>
              <a:spcAft>
                <a:spcPts val="0"/>
              </a:spcAft>
              <a:buNone/>
            </a:pPr>
            <a:br>
              <a:rPr lang="en" sz="1000">
                <a:solidFill>
                  <a:srgbClr val="FFFFFF"/>
                </a:solidFill>
                <a:latin typeface="Barlow"/>
                <a:ea typeface="Barlow"/>
                <a:cs typeface="Barlow"/>
                <a:sym typeface="Barlow"/>
              </a:rPr>
            </a:br>
            <a:r>
              <a:rPr lang="en" sz="1000">
                <a:solidFill>
                  <a:srgbClr val="FFFFFF"/>
                </a:solidFill>
                <a:latin typeface="Barlow"/>
                <a:ea typeface="Barlow"/>
                <a:cs typeface="Barlow"/>
                <a:sym typeface="Barlow"/>
              </a:rPr>
              <a:t>v2</a:t>
            </a:r>
            <a:endParaRPr sz="1000">
              <a:solidFill>
                <a:srgbClr val="FFFFFF"/>
              </a:solidFill>
              <a:latin typeface="Barlow"/>
              <a:ea typeface="Barlow"/>
              <a:cs typeface="Barlow"/>
              <a:sym typeface="Barlow"/>
            </a:endParaRPr>
          </a:p>
        </p:txBody>
      </p:sp>
      <p:sp>
        <p:nvSpPr>
          <p:cNvPr id="111" name="Google Shape;111;p27"/>
          <p:cNvSpPr/>
          <p:nvPr/>
        </p:nvSpPr>
        <p:spPr>
          <a:xfrm>
            <a:off x="3570875" y="3554498"/>
            <a:ext cx="834600" cy="550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CIRCLES</a:t>
            </a:r>
            <a:endParaRPr sz="800">
              <a:solidFill>
                <a:srgbClr val="FFFFFF"/>
              </a:solidFill>
              <a:latin typeface="Barlow"/>
              <a:ea typeface="Barlow"/>
              <a:cs typeface="Barlow"/>
              <a:sym typeface="Barlow"/>
            </a:endParaRPr>
          </a:p>
        </p:txBody>
      </p:sp>
      <p:sp>
        <p:nvSpPr>
          <p:cNvPr id="112" name="Google Shape;112;p27"/>
          <p:cNvSpPr/>
          <p:nvPr/>
        </p:nvSpPr>
        <p:spPr>
          <a:xfrm>
            <a:off x="6563225" y="372025"/>
            <a:ext cx="743400" cy="1015500"/>
          </a:xfrm>
          <a:prstGeom prst="roundRect">
            <a:avLst>
              <a:gd fmla="val 16667" name="adj"/>
            </a:avLst>
          </a:prstGeom>
          <a:solidFill>
            <a:srgbClr val="9ED74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rgbClr val="FFFFFF"/>
                </a:solidFill>
                <a:latin typeface="Barlow"/>
                <a:ea typeface="Barlow"/>
                <a:cs typeface="Barlow"/>
                <a:sym typeface="Barlow"/>
              </a:rPr>
              <a:t>GAME OF HYPHA</a:t>
            </a:r>
            <a:endParaRPr b="1" sz="1000">
              <a:solidFill>
                <a:srgbClr val="FFFFFF"/>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lang="en" sz="600">
                <a:solidFill>
                  <a:srgbClr val="FFFFFF"/>
                </a:solidFill>
                <a:latin typeface="Barlow"/>
                <a:ea typeface="Barlow"/>
                <a:cs typeface="Barlow"/>
                <a:sym typeface="Barlow"/>
              </a:rPr>
              <a:t>AMENDMENT</a:t>
            </a:r>
            <a:endParaRPr b="1" sz="1000">
              <a:solidFill>
                <a:srgbClr val="FFFFFF"/>
              </a:solidFill>
              <a:latin typeface="Barlow"/>
              <a:ea typeface="Barlow"/>
              <a:cs typeface="Barlow"/>
              <a:sym typeface="Barlow"/>
            </a:endParaRPr>
          </a:p>
          <a:p>
            <a:pPr indent="0" lvl="0" marL="0" rtl="0" algn="ctr">
              <a:spcBef>
                <a:spcPts val="0"/>
              </a:spcBef>
              <a:spcAft>
                <a:spcPts val="0"/>
              </a:spcAft>
              <a:buNone/>
            </a:pPr>
            <a:br>
              <a:rPr lang="en" sz="1000">
                <a:solidFill>
                  <a:srgbClr val="FFFFFF"/>
                </a:solidFill>
                <a:latin typeface="Barlow"/>
                <a:ea typeface="Barlow"/>
                <a:cs typeface="Barlow"/>
                <a:sym typeface="Barlow"/>
              </a:rPr>
            </a:br>
            <a:r>
              <a:rPr lang="en" sz="1000">
                <a:solidFill>
                  <a:srgbClr val="FFFFFF"/>
                </a:solidFill>
                <a:latin typeface="Barlow"/>
                <a:ea typeface="Barlow"/>
                <a:cs typeface="Barlow"/>
                <a:sym typeface="Barlow"/>
              </a:rPr>
              <a:t>v3</a:t>
            </a:r>
            <a:endParaRPr sz="1000">
              <a:solidFill>
                <a:srgbClr val="FFFFFF"/>
              </a:solidFill>
              <a:latin typeface="Barlow"/>
              <a:ea typeface="Barlow"/>
              <a:cs typeface="Barlow"/>
              <a:sym typeface="Barlow"/>
            </a:endParaRPr>
          </a:p>
        </p:txBody>
      </p:sp>
      <p:cxnSp>
        <p:nvCxnSpPr>
          <p:cNvPr id="113" name="Google Shape;113;p27"/>
          <p:cNvCxnSpPr>
            <a:stCxn id="109" idx="3"/>
            <a:endCxn id="110" idx="1"/>
          </p:cNvCxnSpPr>
          <p:nvPr/>
        </p:nvCxnSpPr>
        <p:spPr>
          <a:xfrm>
            <a:off x="4479875" y="879775"/>
            <a:ext cx="669900" cy="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27"/>
          <p:cNvCxnSpPr>
            <a:stCxn id="110" idx="3"/>
            <a:endCxn id="112" idx="1"/>
          </p:cNvCxnSpPr>
          <p:nvPr/>
        </p:nvCxnSpPr>
        <p:spPr>
          <a:xfrm>
            <a:off x="5893250" y="879775"/>
            <a:ext cx="669900" cy="0"/>
          </a:xfrm>
          <a:prstGeom prst="straightConnector1">
            <a:avLst/>
          </a:prstGeom>
          <a:noFill/>
          <a:ln cap="flat" cmpd="sng" w="9525">
            <a:solidFill>
              <a:schemeClr val="dk2"/>
            </a:solidFill>
            <a:prstDash val="solid"/>
            <a:round/>
            <a:headEnd len="med" w="med" type="none"/>
            <a:tailEnd len="med" w="med" type="triangle"/>
          </a:ln>
        </p:spPr>
      </p:cxnSp>
      <p:sp>
        <p:nvSpPr>
          <p:cNvPr id="115" name="Google Shape;115;p27"/>
          <p:cNvSpPr txBox="1"/>
          <p:nvPr/>
        </p:nvSpPr>
        <p:spPr>
          <a:xfrm>
            <a:off x="3331650" y="1662625"/>
            <a:ext cx="4924500" cy="1596300"/>
          </a:xfrm>
          <a:prstGeom prst="rect">
            <a:avLst/>
          </a:prstGeom>
          <a:solidFill>
            <a:srgbClr val="EFEFEF"/>
          </a:solid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Barlow"/>
              <a:buChar char="❖"/>
            </a:pPr>
            <a:r>
              <a:rPr lang="en" sz="1500">
                <a:latin typeface="Barlow"/>
                <a:ea typeface="Barlow"/>
                <a:cs typeface="Barlow"/>
                <a:sym typeface="Barlow"/>
              </a:rPr>
              <a:t>How we create value for the organization</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How we communicate &amp; collaborate across the org</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How we define, co-create &amp; fund the organization</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How we work-play-learn within the organization</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How we govern &amp; decentralize the organization</a:t>
            </a:r>
            <a:endParaRPr sz="15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500">
                <a:latin typeface="Barlow"/>
                <a:ea typeface="Barlow"/>
                <a:cs typeface="Barlow"/>
                <a:sym typeface="Barlow"/>
              </a:rPr>
              <a:t>How we extend, replicate &amp; fork the organization</a:t>
            </a:r>
            <a:endParaRPr sz="1500">
              <a:latin typeface="Barlow"/>
              <a:ea typeface="Barlow"/>
              <a:cs typeface="Barlow"/>
              <a:sym typeface="Barlow"/>
            </a:endParaRPr>
          </a:p>
        </p:txBody>
      </p:sp>
      <p:sp>
        <p:nvSpPr>
          <p:cNvPr id="116" name="Google Shape;116;p27"/>
          <p:cNvSpPr/>
          <p:nvPr/>
        </p:nvSpPr>
        <p:spPr>
          <a:xfrm>
            <a:off x="4455307" y="3554505"/>
            <a:ext cx="834600" cy="550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ROLES</a:t>
            </a:r>
            <a:endParaRPr sz="800">
              <a:solidFill>
                <a:srgbClr val="FFFFFF"/>
              </a:solidFill>
              <a:latin typeface="Barlow"/>
              <a:ea typeface="Barlow"/>
              <a:cs typeface="Barlow"/>
              <a:sym typeface="Barlow"/>
            </a:endParaRPr>
          </a:p>
        </p:txBody>
      </p:sp>
      <p:sp>
        <p:nvSpPr>
          <p:cNvPr id="117" name="Google Shape;117;p27"/>
          <p:cNvSpPr/>
          <p:nvPr/>
        </p:nvSpPr>
        <p:spPr>
          <a:xfrm>
            <a:off x="5339721" y="3554498"/>
            <a:ext cx="834600" cy="550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POLICIES</a:t>
            </a:r>
            <a:endParaRPr sz="800">
              <a:solidFill>
                <a:srgbClr val="FFFFFF"/>
              </a:solidFill>
              <a:latin typeface="Barlow"/>
              <a:ea typeface="Barlow"/>
              <a:cs typeface="Barlow"/>
              <a:sym typeface="Barlow"/>
            </a:endParaRPr>
          </a:p>
        </p:txBody>
      </p:sp>
      <p:sp>
        <p:nvSpPr>
          <p:cNvPr id="118" name="Google Shape;118;p27"/>
          <p:cNvSpPr/>
          <p:nvPr/>
        </p:nvSpPr>
        <p:spPr>
          <a:xfrm>
            <a:off x="6224154" y="3554505"/>
            <a:ext cx="834600" cy="550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PROTOCOLS</a:t>
            </a:r>
            <a:endParaRPr sz="800">
              <a:solidFill>
                <a:srgbClr val="FFFFFF"/>
              </a:solidFill>
              <a:latin typeface="Barlow"/>
              <a:ea typeface="Barlow"/>
              <a:cs typeface="Barlow"/>
              <a:sym typeface="Barlow"/>
            </a:endParaRPr>
          </a:p>
        </p:txBody>
      </p:sp>
      <p:sp>
        <p:nvSpPr>
          <p:cNvPr id="119" name="Google Shape;119;p27"/>
          <p:cNvSpPr/>
          <p:nvPr/>
        </p:nvSpPr>
        <p:spPr>
          <a:xfrm>
            <a:off x="3570875" y="4147305"/>
            <a:ext cx="834600" cy="550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ROADMAPS</a:t>
            </a:r>
            <a:endParaRPr sz="800">
              <a:solidFill>
                <a:srgbClr val="FFFFFF"/>
              </a:solidFill>
              <a:latin typeface="Barlow"/>
              <a:ea typeface="Barlow"/>
              <a:cs typeface="Barlow"/>
              <a:sym typeface="Barlow"/>
            </a:endParaRPr>
          </a:p>
        </p:txBody>
      </p:sp>
      <p:sp>
        <p:nvSpPr>
          <p:cNvPr id="120" name="Google Shape;120;p27"/>
          <p:cNvSpPr/>
          <p:nvPr/>
        </p:nvSpPr>
        <p:spPr>
          <a:xfrm>
            <a:off x="4455307" y="4147311"/>
            <a:ext cx="834600" cy="550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DECISIONS</a:t>
            </a:r>
            <a:endParaRPr sz="800">
              <a:solidFill>
                <a:srgbClr val="FFFFFF"/>
              </a:solidFill>
              <a:latin typeface="Barlow"/>
              <a:ea typeface="Barlow"/>
              <a:cs typeface="Barlow"/>
              <a:sym typeface="Barlow"/>
            </a:endParaRPr>
          </a:p>
        </p:txBody>
      </p:sp>
      <p:sp>
        <p:nvSpPr>
          <p:cNvPr id="121" name="Google Shape;121;p27"/>
          <p:cNvSpPr/>
          <p:nvPr/>
        </p:nvSpPr>
        <p:spPr>
          <a:xfrm>
            <a:off x="5339709" y="4147305"/>
            <a:ext cx="834600" cy="550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BUDGETS</a:t>
            </a:r>
            <a:endParaRPr sz="800">
              <a:solidFill>
                <a:srgbClr val="FFFFFF"/>
              </a:solidFill>
              <a:latin typeface="Barlow"/>
              <a:ea typeface="Barlow"/>
              <a:cs typeface="Barlow"/>
              <a:sym typeface="Barlow"/>
            </a:endParaRPr>
          </a:p>
        </p:txBody>
      </p:sp>
      <p:sp>
        <p:nvSpPr>
          <p:cNvPr id="122" name="Google Shape;122;p27"/>
          <p:cNvSpPr/>
          <p:nvPr/>
        </p:nvSpPr>
        <p:spPr>
          <a:xfrm>
            <a:off x="6224141" y="4147311"/>
            <a:ext cx="834600" cy="550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TENSIONS</a:t>
            </a:r>
            <a:endParaRPr sz="800">
              <a:solidFill>
                <a:srgbClr val="FFFFFF"/>
              </a:solidFill>
              <a:latin typeface="Barlow"/>
              <a:ea typeface="Barlow"/>
              <a:cs typeface="Barlow"/>
              <a:sym typeface="Barlow"/>
            </a:endParaRPr>
          </a:p>
        </p:txBody>
      </p:sp>
      <p:sp>
        <p:nvSpPr>
          <p:cNvPr id="123" name="Google Shape;123;p27"/>
          <p:cNvSpPr/>
          <p:nvPr/>
        </p:nvSpPr>
        <p:spPr>
          <a:xfrm>
            <a:off x="7108577" y="3554505"/>
            <a:ext cx="834600" cy="550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AGREE</a:t>
            </a:r>
            <a:br>
              <a:rPr lang="en" sz="800">
                <a:solidFill>
                  <a:srgbClr val="FFFFFF"/>
                </a:solidFill>
                <a:latin typeface="Barlow"/>
                <a:ea typeface="Barlow"/>
                <a:cs typeface="Barlow"/>
                <a:sym typeface="Barlow"/>
              </a:rPr>
            </a:br>
            <a:r>
              <a:rPr lang="en" sz="800">
                <a:solidFill>
                  <a:srgbClr val="FFFFFF"/>
                </a:solidFill>
                <a:latin typeface="Barlow"/>
                <a:ea typeface="Barlow"/>
                <a:cs typeface="Barlow"/>
                <a:sym typeface="Barlow"/>
              </a:rPr>
              <a:t>MENTS</a:t>
            </a:r>
            <a:endParaRPr sz="800">
              <a:solidFill>
                <a:srgbClr val="FFFFFF"/>
              </a:solidFill>
              <a:latin typeface="Barlow"/>
              <a:ea typeface="Barlow"/>
              <a:cs typeface="Barlow"/>
              <a:sym typeface="Barlow"/>
            </a:endParaRPr>
          </a:p>
        </p:txBody>
      </p:sp>
      <p:sp>
        <p:nvSpPr>
          <p:cNvPr id="124" name="Google Shape;124;p27"/>
          <p:cNvSpPr/>
          <p:nvPr/>
        </p:nvSpPr>
        <p:spPr>
          <a:xfrm>
            <a:off x="7108564" y="4147311"/>
            <a:ext cx="834600" cy="550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META</a:t>
            </a:r>
            <a:br>
              <a:rPr lang="en" sz="800">
                <a:solidFill>
                  <a:srgbClr val="FFFFFF"/>
                </a:solidFill>
                <a:latin typeface="Barlow"/>
                <a:ea typeface="Barlow"/>
                <a:cs typeface="Barlow"/>
                <a:sym typeface="Barlow"/>
              </a:rPr>
            </a:br>
            <a:r>
              <a:rPr lang="en" sz="800">
                <a:solidFill>
                  <a:srgbClr val="FFFFFF"/>
                </a:solidFill>
                <a:latin typeface="Barlow"/>
                <a:ea typeface="Barlow"/>
                <a:cs typeface="Barlow"/>
                <a:sym typeface="Barlow"/>
              </a:rPr>
              <a:t>GAME</a:t>
            </a:r>
            <a:endParaRPr sz="800">
              <a:solidFill>
                <a:srgbClr val="FFFFFF"/>
              </a:solidFill>
              <a:latin typeface="Barlow"/>
              <a:ea typeface="Barlow"/>
              <a:cs typeface="Barlow"/>
              <a:sym typeface="Barlow"/>
            </a:endParaRPr>
          </a:p>
        </p:txBody>
      </p:sp>
      <p:cxnSp>
        <p:nvCxnSpPr>
          <p:cNvPr id="125" name="Google Shape;125;p27"/>
          <p:cNvCxnSpPr>
            <a:stCxn id="109" idx="2"/>
          </p:cNvCxnSpPr>
          <p:nvPr/>
        </p:nvCxnSpPr>
        <p:spPr>
          <a:xfrm>
            <a:off x="4108175" y="1387525"/>
            <a:ext cx="0" cy="2799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27"/>
          <p:cNvCxnSpPr/>
          <p:nvPr/>
        </p:nvCxnSpPr>
        <p:spPr>
          <a:xfrm>
            <a:off x="5521550" y="1387525"/>
            <a:ext cx="0" cy="2799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27"/>
          <p:cNvCxnSpPr/>
          <p:nvPr/>
        </p:nvCxnSpPr>
        <p:spPr>
          <a:xfrm>
            <a:off x="6934925" y="1387525"/>
            <a:ext cx="0" cy="279900"/>
          </a:xfrm>
          <a:prstGeom prst="straightConnector1">
            <a:avLst/>
          </a:prstGeom>
          <a:noFill/>
          <a:ln cap="flat" cmpd="sng" w="9525">
            <a:solidFill>
              <a:schemeClr val="dk2"/>
            </a:solidFill>
            <a:prstDash val="solid"/>
            <a:round/>
            <a:headEnd len="med" w="med" type="none"/>
            <a:tailEnd len="med" w="med" type="triangle"/>
          </a:ln>
        </p:spPr>
      </p:cxnSp>
      <p:sp>
        <p:nvSpPr>
          <p:cNvPr id="128" name="Google Shape;128;p27"/>
          <p:cNvSpPr/>
          <p:nvPr/>
        </p:nvSpPr>
        <p:spPr>
          <a:xfrm>
            <a:off x="0" y="4863600"/>
            <a:ext cx="2493000" cy="279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1 BEGINNINGS</a:t>
            </a:r>
            <a:endParaRPr sz="1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5"/>
          <p:cNvPicPr preferRelativeResize="0"/>
          <p:nvPr/>
        </p:nvPicPr>
        <p:blipFill>
          <a:blip r:embed="rId3">
            <a:alphaModFix/>
          </a:blip>
          <a:stretch>
            <a:fillRect/>
          </a:stretch>
        </p:blipFill>
        <p:spPr>
          <a:xfrm rot="305126">
            <a:off x="2747233" y="656101"/>
            <a:ext cx="3504435" cy="2447647"/>
          </a:xfrm>
          <a:prstGeom prst="rect">
            <a:avLst/>
          </a:prstGeom>
          <a:noFill/>
          <a:ln>
            <a:noFill/>
          </a:ln>
        </p:spPr>
      </p:pic>
      <p:pic>
        <p:nvPicPr>
          <p:cNvPr id="360" name="Google Shape;360;p45"/>
          <p:cNvPicPr preferRelativeResize="0"/>
          <p:nvPr/>
        </p:nvPicPr>
        <p:blipFill>
          <a:blip r:embed="rId4">
            <a:alphaModFix/>
          </a:blip>
          <a:stretch>
            <a:fillRect/>
          </a:stretch>
        </p:blipFill>
        <p:spPr>
          <a:xfrm rot="-292283">
            <a:off x="5283001" y="415000"/>
            <a:ext cx="3789424" cy="2576808"/>
          </a:xfrm>
          <a:prstGeom prst="rect">
            <a:avLst/>
          </a:prstGeom>
          <a:noFill/>
          <a:ln>
            <a:noFill/>
          </a:ln>
        </p:spPr>
      </p:pic>
      <p:pic>
        <p:nvPicPr>
          <p:cNvPr id="361" name="Google Shape;361;p45"/>
          <p:cNvPicPr preferRelativeResize="0"/>
          <p:nvPr/>
        </p:nvPicPr>
        <p:blipFill>
          <a:blip r:embed="rId5">
            <a:alphaModFix/>
          </a:blip>
          <a:stretch>
            <a:fillRect/>
          </a:stretch>
        </p:blipFill>
        <p:spPr>
          <a:xfrm rot="-154152">
            <a:off x="4627975" y="2795851"/>
            <a:ext cx="3994575" cy="2130427"/>
          </a:xfrm>
          <a:prstGeom prst="rect">
            <a:avLst/>
          </a:prstGeom>
          <a:noFill/>
          <a:ln>
            <a:noFill/>
          </a:ln>
        </p:spPr>
      </p:pic>
      <p:sp>
        <p:nvSpPr>
          <p:cNvPr id="362" name="Google Shape;362;p45"/>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Roboto"/>
                <a:ea typeface="Roboto"/>
                <a:cs typeface="Roboto"/>
                <a:sym typeface="Roboto"/>
              </a:rPr>
              <a:t>LAMP LIGHTERS</a:t>
            </a:r>
            <a:endParaRPr b="1" sz="3000">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rPr lang="en" sz="1100">
                <a:latin typeface="Roboto"/>
                <a:ea typeface="Roboto"/>
                <a:cs typeface="Roboto"/>
                <a:sym typeface="Roboto"/>
              </a:rPr>
              <a:t>“</a:t>
            </a:r>
            <a:r>
              <a:rPr lang="en" sz="1100">
                <a:solidFill>
                  <a:schemeClr val="dk1"/>
                </a:solidFill>
                <a:latin typeface="Roboto"/>
                <a:ea typeface="Roboto"/>
                <a:cs typeface="Roboto"/>
                <a:sym typeface="Roboto"/>
              </a:rPr>
              <a:t>Lamplighters have been an important part of Burning Man almost as long as Burning Man has been held in the desert. More than a public utility, the Lamplighters are a symbol of community, of participation, and clear sign that the day has passed, and that evening magic will soon be upon us.”</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For us, lamplighters are holding an important link lead function of the circle to illuminate, to navigate and to celebrate our work. </a:t>
            </a:r>
            <a:r>
              <a:rPr lang="en" sz="1100">
                <a:solidFill>
                  <a:schemeClr val="dk1"/>
                </a:solidFill>
                <a:latin typeface="Roboto"/>
                <a:ea typeface="Roboto"/>
                <a:cs typeface="Roboto"/>
                <a:sym typeface="Roboto"/>
              </a:rPr>
              <a:t>Picture each lantern carried further into the circles of the organization.</a:t>
            </a:r>
            <a:r>
              <a:rPr lang="en" sz="1100">
                <a:latin typeface="Roboto"/>
                <a:ea typeface="Roboto"/>
                <a:cs typeface="Roboto"/>
                <a:sym typeface="Roboto"/>
              </a:rPr>
              <a:t> </a:t>
            </a:r>
            <a:r>
              <a:rPr lang="en" sz="1100">
                <a:solidFill>
                  <a:srgbClr val="999999"/>
                </a:solidFill>
                <a:latin typeface="Roboto"/>
                <a:ea typeface="Roboto"/>
                <a:cs typeface="Roboto"/>
                <a:sym typeface="Roboto"/>
              </a:rPr>
              <a:t>h/t Nikolaus Heger</a:t>
            </a:r>
            <a:endParaRPr sz="1100">
              <a:solidFill>
                <a:srgbClr val="999999"/>
              </a:solidFill>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pic>
        <p:nvPicPr>
          <p:cNvPr id="363" name="Google Shape;363;p45"/>
          <p:cNvPicPr preferRelativeResize="0"/>
          <p:nvPr/>
        </p:nvPicPr>
        <p:blipFill>
          <a:blip r:embed="rId6">
            <a:alphaModFix/>
          </a:blip>
          <a:stretch>
            <a:fillRect/>
          </a:stretch>
        </p:blipFill>
        <p:spPr>
          <a:xfrm rot="463703">
            <a:off x="2770750" y="2538450"/>
            <a:ext cx="3152101" cy="2073375"/>
          </a:xfrm>
          <a:prstGeom prst="rect">
            <a:avLst/>
          </a:prstGeom>
          <a:noFill/>
          <a:ln>
            <a:noFill/>
          </a:ln>
        </p:spPr>
      </p:pic>
      <p:sp>
        <p:nvSpPr>
          <p:cNvPr id="364" name="Google Shape;364;p45"/>
          <p:cNvSpPr/>
          <p:nvPr/>
        </p:nvSpPr>
        <p:spPr>
          <a:xfrm>
            <a:off x="71700" y="4596800"/>
            <a:ext cx="413400" cy="413400"/>
          </a:xfrm>
          <a:prstGeom prst="ellipse">
            <a:avLst/>
          </a:prstGeom>
          <a:solidFill>
            <a:srgbClr val="C86987">
              <a:alpha val="471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latin typeface="Barlow"/>
              <a:ea typeface="Barlow"/>
              <a:cs typeface="Barlow"/>
              <a:sym typeface="Barlow"/>
            </a:endParaRPr>
          </a:p>
        </p:txBody>
      </p:sp>
      <p:pic>
        <p:nvPicPr>
          <p:cNvPr id="365" name="Google Shape;365;p45"/>
          <p:cNvPicPr preferRelativeResize="0"/>
          <p:nvPr/>
        </p:nvPicPr>
        <p:blipFill>
          <a:blip r:embed="rId7">
            <a:alphaModFix/>
          </a:blip>
          <a:stretch>
            <a:fillRect/>
          </a:stretch>
        </p:blipFill>
        <p:spPr>
          <a:xfrm>
            <a:off x="155582" y="4667218"/>
            <a:ext cx="259100" cy="259100"/>
          </a:xfrm>
          <a:prstGeom prst="rect">
            <a:avLst/>
          </a:prstGeom>
          <a:noFill/>
          <a:ln>
            <a:noFill/>
          </a:ln>
        </p:spPr>
      </p:pic>
      <p:sp>
        <p:nvSpPr>
          <p:cNvPr id="366" name="Google Shape;366;p45"/>
          <p:cNvSpPr/>
          <p:nvPr/>
        </p:nvSpPr>
        <p:spPr>
          <a:xfrm>
            <a:off x="605100" y="4596800"/>
            <a:ext cx="413400" cy="413400"/>
          </a:xfrm>
          <a:prstGeom prst="ellipse">
            <a:avLst/>
          </a:prstGeom>
          <a:solidFill>
            <a:srgbClr val="C86987">
              <a:alpha val="471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latin typeface="Barlow"/>
              <a:ea typeface="Barlow"/>
              <a:cs typeface="Barlow"/>
              <a:sym typeface="Barlow"/>
            </a:endParaRPr>
          </a:p>
        </p:txBody>
      </p:sp>
      <p:pic>
        <p:nvPicPr>
          <p:cNvPr id="367" name="Google Shape;367;p45"/>
          <p:cNvPicPr preferRelativeResize="0"/>
          <p:nvPr/>
        </p:nvPicPr>
        <p:blipFill>
          <a:blip r:embed="rId7">
            <a:alphaModFix/>
          </a:blip>
          <a:stretch>
            <a:fillRect/>
          </a:stretch>
        </p:blipFill>
        <p:spPr>
          <a:xfrm>
            <a:off x="688982" y="4667218"/>
            <a:ext cx="259100" cy="259100"/>
          </a:xfrm>
          <a:prstGeom prst="rect">
            <a:avLst/>
          </a:prstGeom>
          <a:noFill/>
          <a:ln>
            <a:noFill/>
          </a:ln>
        </p:spPr>
      </p:pic>
      <p:sp>
        <p:nvSpPr>
          <p:cNvPr id="368" name="Google Shape;368;p45"/>
          <p:cNvSpPr/>
          <p:nvPr/>
        </p:nvSpPr>
        <p:spPr>
          <a:xfrm>
            <a:off x="1138500" y="4596800"/>
            <a:ext cx="413400" cy="413400"/>
          </a:xfrm>
          <a:prstGeom prst="ellipse">
            <a:avLst/>
          </a:prstGeom>
          <a:solidFill>
            <a:srgbClr val="C86987">
              <a:alpha val="471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latin typeface="Barlow"/>
              <a:ea typeface="Barlow"/>
              <a:cs typeface="Barlow"/>
              <a:sym typeface="Barlow"/>
            </a:endParaRPr>
          </a:p>
        </p:txBody>
      </p:sp>
      <p:pic>
        <p:nvPicPr>
          <p:cNvPr id="369" name="Google Shape;369;p45"/>
          <p:cNvPicPr preferRelativeResize="0"/>
          <p:nvPr/>
        </p:nvPicPr>
        <p:blipFill>
          <a:blip r:embed="rId7">
            <a:alphaModFix/>
          </a:blip>
          <a:stretch>
            <a:fillRect/>
          </a:stretch>
        </p:blipFill>
        <p:spPr>
          <a:xfrm>
            <a:off x="1222382" y="4667218"/>
            <a:ext cx="259100" cy="259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p:nvPr/>
        </p:nvSpPr>
        <p:spPr>
          <a:xfrm>
            <a:off x="348630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pic>
        <p:nvPicPr>
          <p:cNvPr id="375" name="Google Shape;375;p46"/>
          <p:cNvPicPr preferRelativeResize="0"/>
          <p:nvPr/>
        </p:nvPicPr>
        <p:blipFill>
          <a:blip r:embed="rId3">
            <a:alphaModFix/>
          </a:blip>
          <a:stretch>
            <a:fillRect/>
          </a:stretch>
        </p:blipFill>
        <p:spPr>
          <a:xfrm>
            <a:off x="-715546" y="2216573"/>
            <a:ext cx="480625" cy="497576"/>
          </a:xfrm>
          <a:prstGeom prst="rect">
            <a:avLst/>
          </a:prstGeom>
          <a:noFill/>
          <a:ln>
            <a:noFill/>
          </a:ln>
        </p:spPr>
      </p:pic>
      <p:sp>
        <p:nvSpPr>
          <p:cNvPr id="376" name="Google Shape;376;p46"/>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CIRCLES</a:t>
            </a:r>
            <a:endParaRPr b="1" sz="30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A circle is essentially a role that more than one person fills.</a:t>
            </a:r>
            <a:r>
              <a:rPr lang="en" sz="1200">
                <a:solidFill>
                  <a:srgbClr val="595959"/>
                </a:solidFill>
                <a:latin typeface="Barlow"/>
                <a:ea typeface="Barlow"/>
                <a:cs typeface="Barlow"/>
                <a:sym typeface="Barlow"/>
              </a:rPr>
              <a:t> Roles are expressing part of the circles purpose.</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b="1" lang="en" sz="1200">
                <a:solidFill>
                  <a:srgbClr val="595959"/>
                </a:solidFill>
                <a:latin typeface="Barlow"/>
                <a:ea typeface="Barlow"/>
                <a:cs typeface="Barlow"/>
                <a:sym typeface="Barlow"/>
              </a:rPr>
              <a:t>Purpose: </a:t>
            </a:r>
            <a:r>
              <a:rPr lang="en" sz="1200">
                <a:solidFill>
                  <a:srgbClr val="595959"/>
                </a:solidFill>
                <a:latin typeface="Barlow"/>
                <a:ea typeface="Barlow"/>
                <a:cs typeface="Barlow"/>
                <a:sym typeface="Barlow"/>
              </a:rPr>
              <a:t>Why does this circle exist?</a:t>
            </a:r>
            <a:endParaRPr sz="1200">
              <a:solidFill>
                <a:srgbClr val="595959"/>
              </a:solidFill>
              <a:latin typeface="Barlow"/>
              <a:ea typeface="Barlow"/>
              <a:cs typeface="Barlow"/>
              <a:sym typeface="Barlow"/>
            </a:endParaRPr>
          </a:p>
          <a:p>
            <a:pPr indent="0" lvl="0" marL="0" rtl="0" algn="l">
              <a:lnSpc>
                <a:spcPct val="115000"/>
              </a:lnSpc>
              <a:spcBef>
                <a:spcPts val="1600"/>
              </a:spcBef>
              <a:spcAft>
                <a:spcPts val="0"/>
              </a:spcAft>
              <a:buClr>
                <a:schemeClr val="dk1"/>
              </a:buClr>
              <a:buSzPts val="1100"/>
              <a:buFont typeface="Arial"/>
              <a:buNone/>
            </a:pPr>
            <a:r>
              <a:rPr b="1" lang="en" sz="1200">
                <a:solidFill>
                  <a:srgbClr val="595959"/>
                </a:solidFill>
                <a:latin typeface="Barlow"/>
                <a:ea typeface="Barlow"/>
                <a:cs typeface="Barlow"/>
                <a:sym typeface="Barlow"/>
              </a:rPr>
              <a:t>Domain: </a:t>
            </a:r>
            <a:r>
              <a:rPr lang="en" sz="1200">
                <a:solidFill>
                  <a:srgbClr val="595959"/>
                </a:solidFill>
                <a:latin typeface="Barlow"/>
                <a:ea typeface="Barlow"/>
                <a:cs typeface="Barlow"/>
                <a:sym typeface="Barlow"/>
              </a:rPr>
              <a:t>What is under explicit control of that circle?</a:t>
            </a:r>
            <a:endParaRPr sz="1200">
              <a:solidFill>
                <a:srgbClr val="595959"/>
              </a:solidFill>
              <a:latin typeface="Barlow"/>
              <a:ea typeface="Barlow"/>
              <a:cs typeface="Barlow"/>
              <a:sym typeface="Barlow"/>
            </a:endParaRPr>
          </a:p>
          <a:p>
            <a:pPr indent="0" lvl="0" marL="0" rtl="0" algn="l">
              <a:lnSpc>
                <a:spcPct val="115000"/>
              </a:lnSpc>
              <a:spcBef>
                <a:spcPts val="1600"/>
              </a:spcBef>
              <a:spcAft>
                <a:spcPts val="0"/>
              </a:spcAft>
              <a:buNone/>
            </a:pPr>
            <a:r>
              <a:rPr b="1" lang="en" sz="1200">
                <a:solidFill>
                  <a:srgbClr val="595959"/>
                </a:solidFill>
                <a:latin typeface="Barlow"/>
                <a:ea typeface="Barlow"/>
                <a:cs typeface="Barlow"/>
                <a:sym typeface="Barlow"/>
              </a:rPr>
              <a:t>Accountabilities:</a:t>
            </a:r>
            <a:r>
              <a:rPr lang="en" sz="1200">
                <a:solidFill>
                  <a:srgbClr val="595959"/>
                </a:solidFill>
                <a:latin typeface="Barlow"/>
                <a:ea typeface="Barlow"/>
                <a:cs typeface="Barlow"/>
                <a:sym typeface="Barlow"/>
              </a:rPr>
              <a:t> What is this circle expected to accomplish? </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b="1" lang="en" sz="1200">
                <a:solidFill>
                  <a:schemeClr val="dk2"/>
                </a:solidFill>
                <a:latin typeface="Barlow"/>
                <a:ea typeface="Barlow"/>
                <a:cs typeface="Barlow"/>
                <a:sym typeface="Barlow"/>
              </a:rPr>
              <a:t>Size: </a:t>
            </a:r>
            <a:r>
              <a:rPr lang="en" sz="1200">
                <a:solidFill>
                  <a:schemeClr val="dk2"/>
                </a:solidFill>
                <a:latin typeface="Barlow"/>
                <a:ea typeface="Barlow"/>
                <a:cs typeface="Barlow"/>
                <a:sym typeface="Barlow"/>
              </a:rPr>
              <a:t> As a rule of thumb, circles are between 4-12 people. Research shows that 5-7 people are ideal group sizes for effective action.</a:t>
            </a:r>
            <a:endParaRPr sz="1200">
              <a:solidFill>
                <a:srgbClr val="595959"/>
              </a:solidFill>
              <a:latin typeface="Barlow"/>
              <a:ea typeface="Barlow"/>
              <a:cs typeface="Barlow"/>
              <a:sym typeface="Barlow"/>
            </a:endParaRPr>
          </a:p>
        </p:txBody>
      </p:sp>
      <p:sp>
        <p:nvSpPr>
          <p:cNvPr id="377" name="Google Shape;377;p46"/>
          <p:cNvSpPr/>
          <p:nvPr/>
        </p:nvSpPr>
        <p:spPr>
          <a:xfrm>
            <a:off x="3938075" y="479800"/>
            <a:ext cx="2465700" cy="2465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378" name="Google Shape;378;p46"/>
          <p:cNvSpPr/>
          <p:nvPr/>
        </p:nvSpPr>
        <p:spPr>
          <a:xfrm>
            <a:off x="4327209" y="593785"/>
            <a:ext cx="932100" cy="932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46"/>
          <p:cNvSpPr/>
          <p:nvPr/>
        </p:nvSpPr>
        <p:spPr>
          <a:xfrm>
            <a:off x="4141805" y="1525931"/>
            <a:ext cx="1254900" cy="125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46"/>
          <p:cNvSpPr/>
          <p:nvPr/>
        </p:nvSpPr>
        <p:spPr>
          <a:xfrm>
            <a:off x="5184795" y="871140"/>
            <a:ext cx="1149900" cy="114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1" name="Google Shape;381;p46"/>
          <p:cNvPicPr preferRelativeResize="0"/>
          <p:nvPr/>
        </p:nvPicPr>
        <p:blipFill>
          <a:blip r:embed="rId4">
            <a:alphaModFix/>
          </a:blip>
          <a:stretch>
            <a:fillRect/>
          </a:stretch>
        </p:blipFill>
        <p:spPr>
          <a:xfrm>
            <a:off x="4660804" y="927380"/>
            <a:ext cx="264912" cy="264912"/>
          </a:xfrm>
          <a:prstGeom prst="rect">
            <a:avLst/>
          </a:prstGeom>
          <a:noFill/>
          <a:ln>
            <a:noFill/>
          </a:ln>
        </p:spPr>
      </p:pic>
      <p:pic>
        <p:nvPicPr>
          <p:cNvPr id="382" name="Google Shape;382;p46"/>
          <p:cNvPicPr preferRelativeResize="0"/>
          <p:nvPr/>
        </p:nvPicPr>
        <p:blipFill>
          <a:blip r:embed="rId5">
            <a:alphaModFix/>
          </a:blip>
          <a:stretch>
            <a:fillRect/>
          </a:stretch>
        </p:blipFill>
        <p:spPr>
          <a:xfrm>
            <a:off x="5627448" y="1310719"/>
            <a:ext cx="264914" cy="271048"/>
          </a:xfrm>
          <a:prstGeom prst="rect">
            <a:avLst/>
          </a:prstGeom>
          <a:noFill/>
          <a:ln>
            <a:noFill/>
          </a:ln>
        </p:spPr>
      </p:pic>
      <p:pic>
        <p:nvPicPr>
          <p:cNvPr id="383" name="Google Shape;383;p46"/>
          <p:cNvPicPr preferRelativeResize="0"/>
          <p:nvPr/>
        </p:nvPicPr>
        <p:blipFill>
          <a:blip r:embed="rId6">
            <a:alphaModFix/>
          </a:blip>
          <a:stretch>
            <a:fillRect/>
          </a:stretch>
        </p:blipFill>
        <p:spPr>
          <a:xfrm>
            <a:off x="4621679" y="2018541"/>
            <a:ext cx="264914" cy="269658"/>
          </a:xfrm>
          <a:prstGeom prst="rect">
            <a:avLst/>
          </a:prstGeom>
          <a:noFill/>
          <a:ln>
            <a:noFill/>
          </a:ln>
        </p:spPr>
      </p:pic>
      <p:sp>
        <p:nvSpPr>
          <p:cNvPr id="384" name="Google Shape;384;p46"/>
          <p:cNvSpPr/>
          <p:nvPr/>
        </p:nvSpPr>
        <p:spPr>
          <a:xfrm>
            <a:off x="5798650" y="2250825"/>
            <a:ext cx="1926900" cy="192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latin typeface="Barlow"/>
                <a:ea typeface="Barlow"/>
                <a:cs typeface="Barlow"/>
                <a:sym typeface="Barlow"/>
              </a:rPr>
              <a:t>CIRCLE</a:t>
            </a:r>
            <a:endParaRPr b="1" sz="2400">
              <a:solidFill>
                <a:srgbClr val="FFFFFF"/>
              </a:solidFill>
              <a:latin typeface="Barlow"/>
              <a:ea typeface="Barlow"/>
              <a:cs typeface="Barlow"/>
              <a:sym typeface="Barlow"/>
            </a:endParaRPr>
          </a:p>
        </p:txBody>
      </p:sp>
      <p:sp>
        <p:nvSpPr>
          <p:cNvPr id="385" name="Google Shape;385;p46"/>
          <p:cNvSpPr/>
          <p:nvPr/>
        </p:nvSpPr>
        <p:spPr>
          <a:xfrm>
            <a:off x="118125" y="1510600"/>
            <a:ext cx="480600" cy="4806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latin typeface="Barlow"/>
                <a:ea typeface="Barlow"/>
                <a:cs typeface="Barlow"/>
                <a:sym typeface="Barlow"/>
              </a:rPr>
              <a:t>C</a:t>
            </a:r>
            <a:endParaRPr b="1" sz="3300">
              <a:solidFill>
                <a:srgbClr val="FFFFFF"/>
              </a:solidFill>
              <a:latin typeface="Barlow"/>
              <a:ea typeface="Barlow"/>
              <a:cs typeface="Barlow"/>
              <a:sym typeface="Barlow"/>
            </a:endParaRPr>
          </a:p>
        </p:txBody>
      </p:sp>
      <p:sp>
        <p:nvSpPr>
          <p:cNvPr id="386" name="Google Shape;386;p46"/>
          <p:cNvSpPr/>
          <p:nvPr/>
        </p:nvSpPr>
        <p:spPr>
          <a:xfrm>
            <a:off x="660900" y="1510600"/>
            <a:ext cx="480600" cy="4806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latin typeface="Barlow"/>
                <a:ea typeface="Barlow"/>
                <a:cs typeface="Barlow"/>
                <a:sym typeface="Barlow"/>
              </a:rPr>
              <a:t>C</a:t>
            </a:r>
            <a:endParaRPr b="1" sz="3300">
              <a:solidFill>
                <a:srgbClr val="FFFFFF"/>
              </a:solidFill>
              <a:latin typeface="Barlow"/>
              <a:ea typeface="Barlow"/>
              <a:cs typeface="Barlow"/>
              <a:sym typeface="Barlow"/>
            </a:endParaRPr>
          </a:p>
        </p:txBody>
      </p:sp>
      <p:sp>
        <p:nvSpPr>
          <p:cNvPr id="387" name="Google Shape;387;p46"/>
          <p:cNvSpPr/>
          <p:nvPr/>
        </p:nvSpPr>
        <p:spPr>
          <a:xfrm>
            <a:off x="1231100" y="1510600"/>
            <a:ext cx="480600" cy="4806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latin typeface="Barlow"/>
                <a:ea typeface="Barlow"/>
                <a:cs typeface="Barlow"/>
                <a:sym typeface="Barlow"/>
              </a:rPr>
              <a:t>C</a:t>
            </a:r>
            <a:endParaRPr b="1" sz="3300">
              <a:solidFill>
                <a:srgbClr val="FFFFFF"/>
              </a:solidFill>
              <a:latin typeface="Barlow"/>
              <a:ea typeface="Barlow"/>
              <a:cs typeface="Barlow"/>
              <a:sym typeface="Barlow"/>
            </a:endParaRPr>
          </a:p>
        </p:txBody>
      </p:sp>
      <p:pic>
        <p:nvPicPr>
          <p:cNvPr id="388" name="Google Shape;388;p46"/>
          <p:cNvPicPr preferRelativeResize="0"/>
          <p:nvPr/>
        </p:nvPicPr>
        <p:blipFill>
          <a:blip r:embed="rId4">
            <a:alphaModFix/>
          </a:blip>
          <a:stretch>
            <a:fillRect/>
          </a:stretch>
        </p:blipFill>
        <p:spPr>
          <a:xfrm>
            <a:off x="4348480" y="3781897"/>
            <a:ext cx="447050" cy="447092"/>
          </a:xfrm>
          <a:prstGeom prst="rect">
            <a:avLst/>
          </a:prstGeom>
          <a:noFill/>
          <a:ln>
            <a:noFill/>
          </a:ln>
        </p:spPr>
      </p:pic>
      <p:sp>
        <p:nvSpPr>
          <p:cNvPr id="389" name="Google Shape;389;p46"/>
          <p:cNvSpPr/>
          <p:nvPr/>
        </p:nvSpPr>
        <p:spPr>
          <a:xfrm rot="-8720191">
            <a:off x="3608028" y="2515363"/>
            <a:ext cx="3296144" cy="1758878"/>
          </a:xfrm>
          <a:prstGeom prst="triangle">
            <a:avLst>
              <a:gd fmla="val 50000" name="adj"/>
            </a:avLst>
          </a:prstGeom>
          <a:gradFill>
            <a:gsLst>
              <a:gs pos="0">
                <a:srgbClr val="FFE278"/>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46"/>
          <p:cNvPicPr preferRelativeResize="0"/>
          <p:nvPr/>
        </p:nvPicPr>
        <p:blipFill>
          <a:blip r:embed="rId7">
            <a:alphaModFix/>
          </a:blip>
          <a:stretch>
            <a:fillRect/>
          </a:stretch>
        </p:blipFill>
        <p:spPr>
          <a:xfrm>
            <a:off x="4632382" y="3969896"/>
            <a:ext cx="259100" cy="259100"/>
          </a:xfrm>
          <a:prstGeom prst="rect">
            <a:avLst/>
          </a:prstGeom>
          <a:noFill/>
          <a:ln>
            <a:noFill/>
          </a:ln>
        </p:spPr>
      </p:pic>
      <p:pic>
        <p:nvPicPr>
          <p:cNvPr id="391" name="Google Shape;391;p46"/>
          <p:cNvPicPr preferRelativeResize="0"/>
          <p:nvPr/>
        </p:nvPicPr>
        <p:blipFill>
          <a:blip r:embed="rId6">
            <a:alphaModFix/>
          </a:blip>
          <a:stretch>
            <a:fillRect/>
          </a:stretch>
        </p:blipFill>
        <p:spPr>
          <a:xfrm>
            <a:off x="5503749" y="2405565"/>
            <a:ext cx="326550" cy="332375"/>
          </a:xfrm>
          <a:prstGeom prst="rect">
            <a:avLst/>
          </a:prstGeom>
          <a:noFill/>
          <a:ln>
            <a:noFill/>
          </a:ln>
        </p:spPr>
      </p:pic>
      <p:sp>
        <p:nvSpPr>
          <p:cNvPr id="392" name="Google Shape;392;p46"/>
          <p:cNvSpPr/>
          <p:nvPr/>
        </p:nvSpPr>
        <p:spPr>
          <a:xfrm rot="8432098">
            <a:off x="4530729" y="1628208"/>
            <a:ext cx="1996988" cy="825239"/>
          </a:xfrm>
          <a:prstGeom prst="triangle">
            <a:avLst>
              <a:gd fmla="val 50000" name="adj"/>
            </a:avLst>
          </a:prstGeom>
          <a:gradFill>
            <a:gsLst>
              <a:gs pos="0">
                <a:srgbClr val="FFE278"/>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46"/>
          <p:cNvPicPr preferRelativeResize="0"/>
          <p:nvPr/>
        </p:nvPicPr>
        <p:blipFill>
          <a:blip r:embed="rId7">
            <a:alphaModFix/>
          </a:blip>
          <a:stretch>
            <a:fillRect/>
          </a:stretch>
        </p:blipFill>
        <p:spPr>
          <a:xfrm>
            <a:off x="5664682" y="2206246"/>
            <a:ext cx="259100" cy="259100"/>
          </a:xfrm>
          <a:prstGeom prst="rect">
            <a:avLst/>
          </a:prstGeom>
          <a:noFill/>
          <a:ln>
            <a:noFill/>
          </a:ln>
        </p:spPr>
      </p:pic>
      <p:pic>
        <p:nvPicPr>
          <p:cNvPr id="394" name="Google Shape;394;p46"/>
          <p:cNvPicPr preferRelativeResize="0"/>
          <p:nvPr/>
        </p:nvPicPr>
        <p:blipFill>
          <a:blip r:embed="rId8">
            <a:alphaModFix/>
          </a:blip>
          <a:stretch>
            <a:fillRect/>
          </a:stretch>
        </p:blipFill>
        <p:spPr>
          <a:xfrm>
            <a:off x="6541012" y="3683264"/>
            <a:ext cx="341963" cy="3275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p:nvPr/>
        </p:nvSpPr>
        <p:spPr>
          <a:xfrm>
            <a:off x="4966851" y="779075"/>
            <a:ext cx="4473300" cy="4473300"/>
          </a:xfrm>
          <a:prstGeom prst="ellipse">
            <a:avLst/>
          </a:prstGeom>
          <a:noFill/>
          <a:ln cap="flat" cmpd="sng" w="38100">
            <a:solidFill>
              <a:srgbClr val="F3F3F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400" name="Google Shape;400;p47"/>
          <p:cNvSpPr/>
          <p:nvPr/>
        </p:nvSpPr>
        <p:spPr>
          <a:xfrm>
            <a:off x="2112026" y="3209325"/>
            <a:ext cx="4473300" cy="4473300"/>
          </a:xfrm>
          <a:prstGeom prst="ellipse">
            <a:avLst/>
          </a:prstGeom>
          <a:noFill/>
          <a:ln cap="flat" cmpd="sng" w="38100">
            <a:solidFill>
              <a:srgbClr val="F3F3F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401" name="Google Shape;401;p47"/>
          <p:cNvSpPr/>
          <p:nvPr/>
        </p:nvSpPr>
        <p:spPr>
          <a:xfrm>
            <a:off x="2657076" y="-2132757"/>
            <a:ext cx="4473300" cy="4473300"/>
          </a:xfrm>
          <a:prstGeom prst="ellipse">
            <a:avLst/>
          </a:prstGeom>
          <a:noFill/>
          <a:ln cap="flat" cmpd="sng" w="38100">
            <a:solidFill>
              <a:srgbClr val="F3F3F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pic>
        <p:nvPicPr>
          <p:cNvPr id="402" name="Google Shape;402;p47"/>
          <p:cNvPicPr preferRelativeResize="0"/>
          <p:nvPr/>
        </p:nvPicPr>
        <p:blipFill>
          <a:blip r:embed="rId4">
            <a:alphaModFix/>
          </a:blip>
          <a:stretch>
            <a:fillRect/>
          </a:stretch>
        </p:blipFill>
        <p:spPr>
          <a:xfrm>
            <a:off x="-708696" y="2250823"/>
            <a:ext cx="480625" cy="497576"/>
          </a:xfrm>
          <a:prstGeom prst="rect">
            <a:avLst/>
          </a:prstGeom>
          <a:noFill/>
          <a:ln>
            <a:noFill/>
          </a:ln>
        </p:spPr>
      </p:pic>
      <p:sp>
        <p:nvSpPr>
          <p:cNvPr id="403" name="Google Shape;403;p47"/>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ROLES</a:t>
            </a:r>
            <a:endParaRPr b="1" sz="30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People have different skills and experiences reflected in roles. Bear in mind that you only need to bring those experiences and skillsets to the circle </a:t>
            </a:r>
            <a:r>
              <a:rPr i="1" lang="en" sz="1200">
                <a:latin typeface="Roboto"/>
                <a:ea typeface="Roboto"/>
                <a:cs typeface="Roboto"/>
                <a:sym typeface="Roboto"/>
              </a:rPr>
              <a:t>that are part of your roles’ </a:t>
            </a:r>
            <a:r>
              <a:rPr i="1" lang="en" sz="1200">
                <a:solidFill>
                  <a:schemeClr val="dk1"/>
                </a:solidFill>
                <a:latin typeface="Roboto"/>
                <a:ea typeface="Roboto"/>
                <a:cs typeface="Roboto"/>
                <a:sym typeface="Roboto"/>
              </a:rPr>
              <a:t>accountability, </a:t>
            </a:r>
            <a:r>
              <a:rPr i="1" lang="en" sz="1200">
                <a:latin typeface="Roboto"/>
                <a:ea typeface="Roboto"/>
                <a:cs typeface="Roboto"/>
                <a:sym typeface="Roboto"/>
              </a:rPr>
              <a:t>domain, and purpose</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2000">
                <a:solidFill>
                  <a:schemeClr val="dk2"/>
                </a:solidFill>
                <a:latin typeface="Barlow"/>
                <a:ea typeface="Barlow"/>
                <a:cs typeface="Barlow"/>
                <a:sym typeface="Barlow"/>
              </a:rPr>
              <a:t>Hypha’s Roles</a:t>
            </a:r>
            <a:br>
              <a:rPr lang="en" sz="12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Purpose </a:t>
            </a:r>
            <a:r>
              <a:rPr lang="en" sz="1200">
                <a:solidFill>
                  <a:schemeClr val="dk2"/>
                </a:solidFill>
                <a:latin typeface="Barlow"/>
                <a:ea typeface="Barlow"/>
                <a:cs typeface="Barlow"/>
                <a:sym typeface="Barlow"/>
              </a:rPr>
              <a:t>- Why it exists</a:t>
            </a:r>
            <a:br>
              <a:rPr lang="en" sz="12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Domain</a:t>
            </a:r>
            <a:r>
              <a:rPr lang="en" sz="1200">
                <a:solidFill>
                  <a:schemeClr val="dk2"/>
                </a:solidFill>
                <a:latin typeface="Barlow"/>
                <a:ea typeface="Barlow"/>
                <a:cs typeface="Barlow"/>
                <a:sym typeface="Barlow"/>
              </a:rPr>
              <a:t> - What it </a:t>
            </a:r>
            <a:r>
              <a:rPr lang="en" sz="1200">
                <a:solidFill>
                  <a:schemeClr val="dk2"/>
                </a:solidFill>
                <a:latin typeface="Barlow"/>
                <a:ea typeface="Barlow"/>
                <a:cs typeface="Barlow"/>
                <a:sym typeface="Barlow"/>
              </a:rPr>
              <a:t>exclusively </a:t>
            </a:r>
            <a:r>
              <a:rPr lang="en" sz="1200">
                <a:solidFill>
                  <a:schemeClr val="dk2"/>
                </a:solidFill>
                <a:latin typeface="Barlow"/>
                <a:ea typeface="Barlow"/>
                <a:cs typeface="Barlow"/>
                <a:sym typeface="Barlow"/>
              </a:rPr>
              <a:t>controls</a:t>
            </a:r>
            <a:r>
              <a:rPr lang="en" sz="1200">
                <a:solidFill>
                  <a:schemeClr val="dk2"/>
                </a:solidFill>
                <a:latin typeface="Barlow"/>
                <a:ea typeface="Barlow"/>
                <a:cs typeface="Barlow"/>
                <a:sym typeface="Barlow"/>
              </a:rPr>
              <a:t> </a:t>
            </a:r>
            <a:endParaRPr sz="1200">
              <a:solidFill>
                <a:schemeClr val="dk2"/>
              </a:solidFill>
              <a:latin typeface="Barlow"/>
              <a:ea typeface="Barlow"/>
              <a:cs typeface="Barlow"/>
              <a:sym typeface="Barlow"/>
            </a:endParaRPr>
          </a:p>
          <a:p>
            <a:pPr indent="0" lvl="0" marL="0" rtl="0" algn="l">
              <a:lnSpc>
                <a:spcPct val="115000"/>
              </a:lnSpc>
              <a:spcBef>
                <a:spcPts val="0"/>
              </a:spcBef>
              <a:spcAft>
                <a:spcPts val="1600"/>
              </a:spcAft>
              <a:buClr>
                <a:schemeClr val="dk1"/>
              </a:buClr>
              <a:buSzPts val="1100"/>
              <a:buFont typeface="Arial"/>
              <a:buNone/>
            </a:pPr>
            <a:r>
              <a:rPr b="1" lang="en" sz="1200">
                <a:solidFill>
                  <a:schemeClr val="dk2"/>
                </a:solidFill>
                <a:latin typeface="Barlow"/>
                <a:ea typeface="Barlow"/>
                <a:cs typeface="Barlow"/>
                <a:sym typeface="Barlow"/>
              </a:rPr>
              <a:t>Accountability</a:t>
            </a:r>
            <a:r>
              <a:rPr lang="en" sz="1200">
                <a:solidFill>
                  <a:schemeClr val="dk2"/>
                </a:solidFill>
                <a:latin typeface="Barlow"/>
                <a:ea typeface="Barlow"/>
                <a:cs typeface="Barlow"/>
                <a:sym typeface="Barlow"/>
              </a:rPr>
              <a:t> - </a:t>
            </a:r>
            <a:r>
              <a:rPr lang="en" sz="1200">
                <a:solidFill>
                  <a:schemeClr val="dk2"/>
                </a:solidFill>
                <a:latin typeface="Barlow"/>
                <a:ea typeface="Barlow"/>
                <a:cs typeface="Barlow"/>
                <a:sym typeface="Barlow"/>
              </a:rPr>
              <a:t>What can be expected of this role </a:t>
            </a:r>
            <a:br>
              <a:rPr lang="en" sz="12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Capacity </a:t>
            </a:r>
            <a:r>
              <a:rPr lang="en" sz="1200">
                <a:solidFill>
                  <a:schemeClr val="dk2"/>
                </a:solidFill>
                <a:latin typeface="Barlow"/>
                <a:ea typeface="Barlow"/>
                <a:cs typeface="Barlow"/>
                <a:sym typeface="Barlow"/>
              </a:rPr>
              <a:t>- How many people fill it</a:t>
            </a:r>
            <a:br>
              <a:rPr lang="en" sz="12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Compensation</a:t>
            </a:r>
            <a:r>
              <a:rPr lang="en" sz="1200">
                <a:solidFill>
                  <a:schemeClr val="dk2"/>
                </a:solidFill>
                <a:latin typeface="Barlow"/>
                <a:ea typeface="Barlow"/>
                <a:cs typeface="Barlow"/>
                <a:sym typeface="Barlow"/>
              </a:rPr>
              <a:t> - Based on fair market values + Hypha contribution bands</a:t>
            </a:r>
            <a:endParaRPr sz="1200">
              <a:latin typeface="Roboto"/>
              <a:ea typeface="Roboto"/>
              <a:cs typeface="Roboto"/>
              <a:sym typeface="Roboto"/>
            </a:endParaRPr>
          </a:p>
        </p:txBody>
      </p:sp>
      <p:sp>
        <p:nvSpPr>
          <p:cNvPr id="404" name="Google Shape;404;p47"/>
          <p:cNvSpPr/>
          <p:nvPr/>
        </p:nvSpPr>
        <p:spPr>
          <a:xfrm>
            <a:off x="4192300" y="486275"/>
            <a:ext cx="1691100" cy="1691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5" name="Google Shape;405;p47"/>
          <p:cNvPicPr preferRelativeResize="0"/>
          <p:nvPr/>
        </p:nvPicPr>
        <p:blipFill>
          <a:blip r:embed="rId5">
            <a:alphaModFix/>
          </a:blip>
          <a:stretch>
            <a:fillRect/>
          </a:stretch>
        </p:blipFill>
        <p:spPr>
          <a:xfrm>
            <a:off x="4797547" y="1091522"/>
            <a:ext cx="480625" cy="480625"/>
          </a:xfrm>
          <a:prstGeom prst="rect">
            <a:avLst/>
          </a:prstGeom>
          <a:noFill/>
          <a:ln>
            <a:noFill/>
          </a:ln>
        </p:spPr>
      </p:pic>
      <p:sp>
        <p:nvSpPr>
          <p:cNvPr id="406" name="Google Shape;406;p47"/>
          <p:cNvSpPr/>
          <p:nvPr/>
        </p:nvSpPr>
        <p:spPr>
          <a:xfrm>
            <a:off x="5084375" y="1063300"/>
            <a:ext cx="3696000" cy="3696000"/>
          </a:xfrm>
          <a:prstGeom prst="ellipse">
            <a:avLst/>
          </a:prstGeom>
          <a:solidFill>
            <a:srgbClr val="F974AC">
              <a:alpha val="195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7" name="Google Shape;407;p47"/>
          <p:cNvPicPr preferRelativeResize="0"/>
          <p:nvPr/>
        </p:nvPicPr>
        <p:blipFill>
          <a:blip r:embed="rId5">
            <a:alphaModFix/>
          </a:blip>
          <a:stretch>
            <a:fillRect/>
          </a:stretch>
        </p:blipFill>
        <p:spPr>
          <a:xfrm>
            <a:off x="6692059" y="2670985"/>
            <a:ext cx="480625" cy="480625"/>
          </a:xfrm>
          <a:prstGeom prst="rect">
            <a:avLst/>
          </a:prstGeom>
          <a:noFill/>
          <a:ln>
            <a:noFill/>
          </a:ln>
        </p:spPr>
      </p:pic>
      <p:sp>
        <p:nvSpPr>
          <p:cNvPr id="408" name="Google Shape;408;p47"/>
          <p:cNvSpPr/>
          <p:nvPr/>
        </p:nvSpPr>
        <p:spPr>
          <a:xfrm>
            <a:off x="3274177" y="1620400"/>
            <a:ext cx="1810200" cy="351300"/>
          </a:xfrm>
          <a:prstGeom prst="roundRect">
            <a:avLst>
              <a:gd fmla="val 16667" name="adj"/>
            </a:avLst>
          </a:prstGeom>
          <a:solidFill>
            <a:srgbClr val="F1C23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Barlow"/>
                <a:ea typeface="Barlow"/>
                <a:cs typeface="Barlow"/>
                <a:sym typeface="Barlow"/>
              </a:rPr>
              <a:t>Related to your role</a:t>
            </a:r>
            <a:endParaRPr sz="1300">
              <a:solidFill>
                <a:srgbClr val="FFFFFF"/>
              </a:solidFill>
              <a:latin typeface="Barlow"/>
              <a:ea typeface="Barlow"/>
              <a:cs typeface="Barlow"/>
              <a:sym typeface="Barlow"/>
            </a:endParaRPr>
          </a:p>
        </p:txBody>
      </p:sp>
      <p:sp>
        <p:nvSpPr>
          <p:cNvPr id="409" name="Google Shape;409;p47"/>
          <p:cNvSpPr/>
          <p:nvPr/>
        </p:nvSpPr>
        <p:spPr>
          <a:xfrm>
            <a:off x="6831725" y="3288325"/>
            <a:ext cx="2087100" cy="351300"/>
          </a:xfrm>
          <a:prstGeom prst="roundRect">
            <a:avLst>
              <a:gd fmla="val 16667" name="adj"/>
            </a:avLst>
          </a:prstGeom>
          <a:solidFill>
            <a:srgbClr val="C27BA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Barlow"/>
                <a:ea typeface="Barlow"/>
                <a:cs typeface="Barlow"/>
                <a:sym typeface="Barlow"/>
              </a:rPr>
              <a:t>Not related to your role</a:t>
            </a:r>
            <a:endParaRPr sz="1300">
              <a:solidFill>
                <a:srgbClr val="FFFFFF"/>
              </a:solidFill>
              <a:latin typeface="Barlow"/>
              <a:ea typeface="Barlow"/>
              <a:cs typeface="Barlow"/>
              <a:sym typeface="Barlow"/>
            </a:endParaRPr>
          </a:p>
        </p:txBody>
      </p:sp>
      <p:sp>
        <p:nvSpPr>
          <p:cNvPr id="410" name="Google Shape;410;p47"/>
          <p:cNvSpPr/>
          <p:nvPr/>
        </p:nvSpPr>
        <p:spPr>
          <a:xfrm>
            <a:off x="112100" y="2260700"/>
            <a:ext cx="497700" cy="497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latin typeface="Barlow"/>
                <a:ea typeface="Barlow"/>
                <a:cs typeface="Barlow"/>
                <a:sym typeface="Barlow"/>
              </a:rPr>
              <a:t>R</a:t>
            </a:r>
            <a:endParaRPr b="1">
              <a:latin typeface="Barlow"/>
              <a:ea typeface="Barlow"/>
              <a:cs typeface="Barlow"/>
              <a:sym typeface="Barlow"/>
            </a:endParaRPr>
          </a:p>
        </p:txBody>
      </p:sp>
      <p:sp>
        <p:nvSpPr>
          <p:cNvPr id="411" name="Google Shape;411;p47"/>
          <p:cNvSpPr/>
          <p:nvPr/>
        </p:nvSpPr>
        <p:spPr>
          <a:xfrm>
            <a:off x="737075" y="2260700"/>
            <a:ext cx="497700" cy="497700"/>
          </a:xfrm>
          <a:prstGeom prst="ellipse">
            <a:avLst/>
          </a:prstGeom>
          <a:solidFill>
            <a:srgbClr val="F974AC">
              <a:alpha val="195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latin typeface="Barlow"/>
              <a:ea typeface="Barlow"/>
              <a:cs typeface="Barlow"/>
              <a:sym typeface="Barlow"/>
            </a:endParaRPr>
          </a:p>
        </p:txBody>
      </p:sp>
      <p:sp>
        <p:nvSpPr>
          <p:cNvPr id="412" name="Google Shape;412;p47"/>
          <p:cNvSpPr/>
          <p:nvPr/>
        </p:nvSpPr>
        <p:spPr>
          <a:xfrm>
            <a:off x="1362050" y="2260700"/>
            <a:ext cx="497700" cy="497700"/>
          </a:xfrm>
          <a:prstGeom prst="ellipse">
            <a:avLst/>
          </a:prstGeom>
          <a:solidFill>
            <a:srgbClr val="F974AC">
              <a:alpha val="195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latin typeface="Barlow"/>
              <a:ea typeface="Barlow"/>
              <a:cs typeface="Barlow"/>
              <a:sym typeface="Barlow"/>
            </a:endParaRPr>
          </a:p>
        </p:txBody>
      </p:sp>
      <p:sp>
        <p:nvSpPr>
          <p:cNvPr id="413" name="Google Shape;413;p47"/>
          <p:cNvSpPr/>
          <p:nvPr/>
        </p:nvSpPr>
        <p:spPr>
          <a:xfrm>
            <a:off x="990675" y="2169875"/>
            <a:ext cx="283200" cy="283200"/>
          </a:xfrm>
          <a:prstGeom prst="noSmoking">
            <a:avLst>
              <a:gd fmla="val 12589" name="adj"/>
            </a:avLst>
          </a:prstGeom>
          <a:solidFill>
            <a:srgbClr val="E64D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7"/>
          <p:cNvSpPr/>
          <p:nvPr/>
        </p:nvSpPr>
        <p:spPr>
          <a:xfrm>
            <a:off x="1654750" y="2199475"/>
            <a:ext cx="283200" cy="283200"/>
          </a:xfrm>
          <a:prstGeom prst="noSmoking">
            <a:avLst>
              <a:gd fmla="val 12589" name="adj"/>
            </a:avLst>
          </a:prstGeom>
          <a:solidFill>
            <a:srgbClr val="E64D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7"/>
          <p:cNvSpPr txBox="1"/>
          <p:nvPr/>
        </p:nvSpPr>
        <p:spPr>
          <a:xfrm>
            <a:off x="5432363" y="2199475"/>
            <a:ext cx="30000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666666"/>
                </a:solidFill>
                <a:latin typeface="Barlow"/>
                <a:ea typeface="Barlow"/>
                <a:cs typeface="Barlow"/>
                <a:sym typeface="Barlow"/>
              </a:rPr>
              <a:t>PERSONAL NEEDS AND WANTS</a:t>
            </a:r>
            <a:endParaRPr>
              <a:solidFill>
                <a:srgbClr val="666666"/>
              </a:solidFill>
            </a:endParaRPr>
          </a:p>
        </p:txBody>
      </p:sp>
      <p:sp>
        <p:nvSpPr>
          <p:cNvPr id="416" name="Google Shape;416;p47"/>
          <p:cNvSpPr txBox="1"/>
          <p:nvPr/>
        </p:nvSpPr>
        <p:spPr>
          <a:xfrm>
            <a:off x="3489900" y="92000"/>
            <a:ext cx="30000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666666"/>
                </a:solidFill>
                <a:latin typeface="Barlow"/>
                <a:ea typeface="Barlow"/>
                <a:cs typeface="Barlow"/>
                <a:sym typeface="Barlow"/>
              </a:rPr>
              <a:t>WORK TEAM CIRCLE</a:t>
            </a:r>
            <a:endParaRPr>
              <a:solidFill>
                <a:srgbClr val="666666"/>
              </a:solidFill>
            </a:endParaRPr>
          </a:p>
        </p:txBody>
      </p:sp>
      <p:sp>
        <p:nvSpPr>
          <p:cNvPr id="417" name="Google Shape;417;p47"/>
          <p:cNvSpPr/>
          <p:nvPr/>
        </p:nvSpPr>
        <p:spPr>
          <a:xfrm>
            <a:off x="4278813" y="3483613"/>
            <a:ext cx="1343400" cy="1343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8" name="Google Shape;418;p47"/>
          <p:cNvPicPr preferRelativeResize="0"/>
          <p:nvPr/>
        </p:nvPicPr>
        <p:blipFill>
          <a:blip r:embed="rId5">
            <a:alphaModFix/>
          </a:blip>
          <a:stretch>
            <a:fillRect/>
          </a:stretch>
        </p:blipFill>
        <p:spPr>
          <a:xfrm>
            <a:off x="4710197" y="3914997"/>
            <a:ext cx="480625" cy="480625"/>
          </a:xfrm>
          <a:prstGeom prst="rect">
            <a:avLst/>
          </a:prstGeom>
          <a:noFill/>
          <a:ln>
            <a:noFill/>
          </a:ln>
        </p:spPr>
      </p:pic>
      <p:sp>
        <p:nvSpPr>
          <p:cNvPr id="419" name="Google Shape;419;p47"/>
          <p:cNvSpPr/>
          <p:nvPr/>
        </p:nvSpPr>
        <p:spPr>
          <a:xfrm>
            <a:off x="2965550" y="4443875"/>
            <a:ext cx="1921800" cy="351300"/>
          </a:xfrm>
          <a:prstGeom prst="roundRect">
            <a:avLst>
              <a:gd fmla="val 16667" name="adj"/>
            </a:avLst>
          </a:prstGeom>
          <a:solidFill>
            <a:srgbClr val="F1C23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Barlow"/>
                <a:ea typeface="Barlow"/>
                <a:cs typeface="Barlow"/>
                <a:sym typeface="Barlow"/>
              </a:rPr>
              <a:t>Related to another role</a:t>
            </a:r>
            <a:endParaRPr sz="1300">
              <a:solidFill>
                <a:srgbClr val="FFFFFF"/>
              </a:solidFill>
              <a:latin typeface="Barlow"/>
              <a:ea typeface="Barlow"/>
              <a:cs typeface="Barlow"/>
              <a:sym typeface="Barlow"/>
            </a:endParaRPr>
          </a:p>
        </p:txBody>
      </p:sp>
      <p:sp>
        <p:nvSpPr>
          <p:cNvPr id="420" name="Google Shape;420;p47"/>
          <p:cNvSpPr txBox="1"/>
          <p:nvPr/>
        </p:nvSpPr>
        <p:spPr>
          <a:xfrm>
            <a:off x="3393725" y="4759300"/>
            <a:ext cx="30000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666666"/>
                </a:solidFill>
                <a:latin typeface="Barlow"/>
                <a:ea typeface="Barlow"/>
                <a:cs typeface="Barlow"/>
                <a:sym typeface="Barlow"/>
              </a:rPr>
              <a:t>WORK TEAM CIRCLE</a:t>
            </a:r>
            <a:endParaRPr>
              <a:solidFill>
                <a:srgbClr val="666666"/>
              </a:solidFill>
            </a:endParaRPr>
          </a:p>
        </p:txBody>
      </p:sp>
      <p:sp>
        <p:nvSpPr>
          <p:cNvPr id="421" name="Google Shape;421;p47"/>
          <p:cNvSpPr txBox="1"/>
          <p:nvPr/>
        </p:nvSpPr>
        <p:spPr>
          <a:xfrm>
            <a:off x="7753025" y="1236875"/>
            <a:ext cx="11658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666666"/>
                </a:solidFill>
                <a:latin typeface="Barlow"/>
                <a:ea typeface="Barlow"/>
                <a:cs typeface="Barlow"/>
                <a:sym typeface="Barlow"/>
              </a:rPr>
              <a:t>WATER </a:t>
            </a:r>
            <a:br>
              <a:rPr lang="en" sz="1300">
                <a:solidFill>
                  <a:srgbClr val="666666"/>
                </a:solidFill>
                <a:latin typeface="Barlow"/>
                <a:ea typeface="Barlow"/>
                <a:cs typeface="Barlow"/>
                <a:sym typeface="Barlow"/>
              </a:rPr>
            </a:br>
            <a:r>
              <a:rPr lang="en" sz="1300">
                <a:solidFill>
                  <a:srgbClr val="666666"/>
                </a:solidFill>
                <a:latin typeface="Barlow"/>
                <a:ea typeface="Barlow"/>
                <a:cs typeface="Barlow"/>
                <a:sym typeface="Barlow"/>
              </a:rPr>
              <a:t>COOLER</a:t>
            </a:r>
            <a:br>
              <a:rPr lang="en" sz="1300">
                <a:solidFill>
                  <a:srgbClr val="666666"/>
                </a:solidFill>
                <a:latin typeface="Barlow"/>
                <a:ea typeface="Barlow"/>
                <a:cs typeface="Barlow"/>
                <a:sym typeface="Barlow"/>
              </a:rPr>
            </a:br>
            <a:r>
              <a:rPr lang="en" sz="1300">
                <a:solidFill>
                  <a:srgbClr val="666666"/>
                </a:solidFill>
                <a:latin typeface="Barlow"/>
                <a:ea typeface="Barlow"/>
                <a:cs typeface="Barlow"/>
                <a:sym typeface="Barlow"/>
              </a:rPr>
              <a:t> CIRCLE</a:t>
            </a:r>
            <a:endParaRPr>
              <a:solidFill>
                <a:srgbClr val="66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48"/>
          <p:cNvPicPr preferRelativeResize="0"/>
          <p:nvPr/>
        </p:nvPicPr>
        <p:blipFill rotWithShape="1">
          <a:blip r:embed="rId3">
            <a:alphaModFix/>
          </a:blip>
          <a:srcRect b="44045" l="0" r="6699" t="20967"/>
          <a:stretch/>
        </p:blipFill>
        <p:spPr>
          <a:xfrm flipH="1">
            <a:off x="2" y="0"/>
            <a:ext cx="9143998" cy="5143503"/>
          </a:xfrm>
          <a:prstGeom prst="rect">
            <a:avLst/>
          </a:prstGeom>
          <a:noFill/>
          <a:ln>
            <a:noFill/>
          </a:ln>
        </p:spPr>
      </p:pic>
      <p:sp>
        <p:nvSpPr>
          <p:cNvPr id="427" name="Google Shape;427;p48"/>
          <p:cNvSpPr/>
          <p:nvPr/>
        </p:nvSpPr>
        <p:spPr>
          <a:xfrm>
            <a:off x="5613875" y="920825"/>
            <a:ext cx="3124200" cy="31242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428" name="Google Shape;428;p48"/>
          <p:cNvSpPr/>
          <p:nvPr/>
        </p:nvSpPr>
        <p:spPr>
          <a:xfrm>
            <a:off x="5903588" y="1060732"/>
            <a:ext cx="1722000" cy="1722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429" name="Google Shape;429;p48"/>
          <p:cNvSpPr/>
          <p:nvPr/>
        </p:nvSpPr>
        <p:spPr>
          <a:xfrm>
            <a:off x="6774297" y="1334043"/>
            <a:ext cx="803100" cy="803100"/>
          </a:xfrm>
          <a:prstGeom prst="ellipse">
            <a:avLst/>
          </a:prstGeom>
          <a:solidFill>
            <a:srgbClr val="FFFFFF">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48"/>
          <p:cNvSpPr/>
          <p:nvPr/>
        </p:nvSpPr>
        <p:spPr>
          <a:xfrm>
            <a:off x="7203013" y="2297615"/>
            <a:ext cx="1345800" cy="1345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431" name="Google Shape;431;p48"/>
          <p:cNvSpPr/>
          <p:nvPr/>
        </p:nvSpPr>
        <p:spPr>
          <a:xfrm>
            <a:off x="6114072" y="2777992"/>
            <a:ext cx="1154100" cy="1154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432" name="Google Shape;432;p48"/>
          <p:cNvSpPr/>
          <p:nvPr/>
        </p:nvSpPr>
        <p:spPr>
          <a:xfrm>
            <a:off x="6204914" y="2900772"/>
            <a:ext cx="445800" cy="445800"/>
          </a:xfrm>
          <a:prstGeom prst="ellipse">
            <a:avLst/>
          </a:prstGeom>
          <a:solidFill>
            <a:srgbClr val="FFFFFF">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p48"/>
          <p:cNvSpPr/>
          <p:nvPr/>
        </p:nvSpPr>
        <p:spPr>
          <a:xfrm>
            <a:off x="2864825" y="920825"/>
            <a:ext cx="3124200" cy="3124200"/>
          </a:xfrm>
          <a:prstGeom prst="ellipse">
            <a:avLst/>
          </a:prstGeom>
          <a:solidFill>
            <a:srgbClr val="F974AC">
              <a:alpha val="1955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200">
              <a:solidFill>
                <a:srgbClr val="999999"/>
              </a:solidFill>
              <a:latin typeface="Barlow"/>
              <a:ea typeface="Barlow"/>
              <a:cs typeface="Barlow"/>
              <a:sym typeface="Barlow"/>
            </a:endParaRPr>
          </a:p>
        </p:txBody>
      </p:sp>
      <p:sp>
        <p:nvSpPr>
          <p:cNvPr id="434" name="Google Shape;434;p48"/>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Roboto"/>
                <a:ea typeface="Roboto"/>
                <a:cs typeface="Roboto"/>
                <a:sym typeface="Roboto"/>
              </a:rPr>
              <a:t>ROLES</a:t>
            </a:r>
            <a:endParaRPr b="1" sz="3000">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rPr lang="en" sz="1200">
                <a:latin typeface="Roboto"/>
                <a:ea typeface="Roboto"/>
                <a:cs typeface="Roboto"/>
                <a:sym typeface="Roboto"/>
              </a:rPr>
              <a:t>You are here as a </a:t>
            </a:r>
            <a:r>
              <a:rPr b="1" lang="en" sz="1200">
                <a:latin typeface="Roboto"/>
                <a:ea typeface="Roboto"/>
                <a:cs typeface="Roboto"/>
                <a:sym typeface="Roboto"/>
              </a:rPr>
              <a:t>wholesome human</a:t>
            </a:r>
            <a:r>
              <a:rPr lang="en" sz="1200">
                <a:latin typeface="Roboto"/>
                <a:ea typeface="Roboto"/>
                <a:cs typeface="Roboto"/>
                <a:sym typeface="Roboto"/>
              </a:rPr>
              <a:t> with all of your skills &amp; experience. The purpose-driven organisation enables you to connect to who you are. It is a slice of your best skills and traits applied to the context of a role and a circle.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Your Role is not your Soul</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Your </a:t>
            </a:r>
            <a:r>
              <a:rPr b="1" lang="en" sz="1200">
                <a:latin typeface="Roboto"/>
                <a:ea typeface="Roboto"/>
                <a:cs typeface="Roboto"/>
                <a:sym typeface="Roboto"/>
              </a:rPr>
              <a:t>residual self </a:t>
            </a:r>
            <a:r>
              <a:rPr lang="en" sz="1200">
                <a:latin typeface="Roboto"/>
                <a:ea typeface="Roboto"/>
                <a:cs typeface="Roboto"/>
                <a:sym typeface="Roboto"/>
              </a:rPr>
              <a:t>is the concept that individuals tend to think of themselves as projecting a certain appearance, or certain position of social entitlement, or lack thereof. As you move from role to role your residual self becomes more and more pronounced.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
        <p:nvSpPr>
          <p:cNvPr id="435" name="Google Shape;435;p48"/>
          <p:cNvSpPr txBox="1"/>
          <p:nvPr/>
        </p:nvSpPr>
        <p:spPr>
          <a:xfrm>
            <a:off x="3335925" y="4251325"/>
            <a:ext cx="2330100" cy="5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50">
                <a:solidFill>
                  <a:srgbClr val="FFFFFF"/>
                </a:solidFill>
                <a:latin typeface="Barlow"/>
                <a:ea typeface="Barlow"/>
                <a:cs typeface="Barlow"/>
                <a:sym typeface="Barlow"/>
              </a:rPr>
              <a:t>Who you are </a:t>
            </a:r>
            <a:br>
              <a:rPr lang="en" sz="1350">
                <a:solidFill>
                  <a:srgbClr val="FFFFFF"/>
                </a:solidFill>
                <a:latin typeface="Barlow"/>
                <a:ea typeface="Barlow"/>
                <a:cs typeface="Barlow"/>
                <a:sym typeface="Barlow"/>
              </a:rPr>
            </a:br>
            <a:r>
              <a:rPr lang="en" sz="1350">
                <a:solidFill>
                  <a:srgbClr val="FFFFFF"/>
                </a:solidFill>
                <a:latin typeface="Barlow"/>
                <a:ea typeface="Barlow"/>
                <a:cs typeface="Barlow"/>
                <a:sym typeface="Barlow"/>
              </a:rPr>
              <a:t>as an individual</a:t>
            </a:r>
            <a:br>
              <a:rPr lang="en" sz="1350">
                <a:solidFill>
                  <a:srgbClr val="FFFFFF"/>
                </a:solidFill>
                <a:latin typeface="Barlow"/>
                <a:ea typeface="Barlow"/>
                <a:cs typeface="Barlow"/>
                <a:sym typeface="Barlow"/>
              </a:rPr>
            </a:br>
            <a:r>
              <a:rPr lang="en" sz="1350">
                <a:solidFill>
                  <a:srgbClr val="FFFFFF"/>
                </a:solidFill>
                <a:latin typeface="Barlow"/>
                <a:ea typeface="Barlow"/>
                <a:cs typeface="Barlow"/>
                <a:sym typeface="Barlow"/>
              </a:rPr>
              <a:t>(Your Soul)</a:t>
            </a:r>
            <a:endParaRPr>
              <a:solidFill>
                <a:srgbClr val="FFFFFF"/>
              </a:solidFill>
              <a:latin typeface="Barlow"/>
              <a:ea typeface="Barlow"/>
              <a:cs typeface="Barlow"/>
              <a:sym typeface="Barlow"/>
            </a:endParaRPr>
          </a:p>
        </p:txBody>
      </p:sp>
      <p:sp>
        <p:nvSpPr>
          <p:cNvPr id="436" name="Google Shape;436;p48"/>
          <p:cNvSpPr txBox="1"/>
          <p:nvPr/>
        </p:nvSpPr>
        <p:spPr>
          <a:xfrm>
            <a:off x="6083400" y="4251325"/>
            <a:ext cx="2330100" cy="8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50">
                <a:solidFill>
                  <a:srgbClr val="FFFFFF"/>
                </a:solidFill>
                <a:latin typeface="Barlow"/>
                <a:ea typeface="Barlow"/>
                <a:cs typeface="Barlow"/>
                <a:sym typeface="Barlow"/>
              </a:rPr>
              <a:t>What we reward</a:t>
            </a:r>
            <a:br>
              <a:rPr lang="en" sz="1350">
                <a:solidFill>
                  <a:srgbClr val="FFFFFF"/>
                </a:solidFill>
                <a:latin typeface="Barlow"/>
                <a:ea typeface="Barlow"/>
                <a:cs typeface="Barlow"/>
                <a:sym typeface="Barlow"/>
              </a:rPr>
            </a:br>
            <a:r>
              <a:rPr lang="en" sz="1350">
                <a:solidFill>
                  <a:srgbClr val="FFFFFF"/>
                </a:solidFill>
                <a:latin typeface="Barlow"/>
                <a:ea typeface="Barlow"/>
                <a:cs typeface="Barlow"/>
                <a:sym typeface="Barlow"/>
              </a:rPr>
              <a:t>in the organization</a:t>
            </a:r>
            <a:br>
              <a:rPr lang="en" sz="1350">
                <a:solidFill>
                  <a:srgbClr val="FFFFFF"/>
                </a:solidFill>
                <a:latin typeface="Barlow"/>
                <a:ea typeface="Barlow"/>
                <a:cs typeface="Barlow"/>
                <a:sym typeface="Barlow"/>
              </a:rPr>
            </a:br>
            <a:r>
              <a:rPr lang="en" sz="1350">
                <a:solidFill>
                  <a:srgbClr val="FFFFFF"/>
                </a:solidFill>
                <a:latin typeface="Barlow"/>
                <a:ea typeface="Barlow"/>
                <a:cs typeface="Barlow"/>
                <a:sym typeface="Barlow"/>
              </a:rPr>
              <a:t>(Your role)</a:t>
            </a:r>
            <a:endParaRPr>
              <a:solidFill>
                <a:srgbClr val="FFFFFF"/>
              </a:solidFill>
              <a:latin typeface="Barlow"/>
              <a:ea typeface="Barlow"/>
              <a:cs typeface="Barlow"/>
              <a:sym typeface="Barlow"/>
            </a:endParaRPr>
          </a:p>
        </p:txBody>
      </p:sp>
      <p:pic>
        <p:nvPicPr>
          <p:cNvPr id="437" name="Google Shape;437;p48"/>
          <p:cNvPicPr preferRelativeResize="0"/>
          <p:nvPr/>
        </p:nvPicPr>
        <p:blipFill>
          <a:blip r:embed="rId4">
            <a:alphaModFix/>
          </a:blip>
          <a:stretch>
            <a:fillRect/>
          </a:stretch>
        </p:blipFill>
        <p:spPr>
          <a:xfrm>
            <a:off x="1866576" y="-109075"/>
            <a:ext cx="2222398" cy="1488599"/>
          </a:xfrm>
          <a:prstGeom prst="rect">
            <a:avLst/>
          </a:prstGeom>
          <a:noFill/>
          <a:ln>
            <a:noFill/>
          </a:ln>
        </p:spPr>
      </p:pic>
      <p:sp>
        <p:nvSpPr>
          <p:cNvPr id="438" name="Google Shape;438;p48"/>
          <p:cNvSpPr/>
          <p:nvPr/>
        </p:nvSpPr>
        <p:spPr>
          <a:xfrm>
            <a:off x="3226346" y="1119823"/>
            <a:ext cx="1345800" cy="13458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39" name="Google Shape;439;p48"/>
          <p:cNvSpPr/>
          <p:nvPr/>
        </p:nvSpPr>
        <p:spPr>
          <a:xfrm>
            <a:off x="2906148" y="2297624"/>
            <a:ext cx="803100" cy="8031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40" name="Google Shape;440;p48"/>
          <p:cNvSpPr/>
          <p:nvPr/>
        </p:nvSpPr>
        <p:spPr>
          <a:xfrm>
            <a:off x="3597076" y="2390300"/>
            <a:ext cx="1654800" cy="16548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41" name="Google Shape;441;p48"/>
          <p:cNvSpPr/>
          <p:nvPr/>
        </p:nvSpPr>
        <p:spPr>
          <a:xfrm>
            <a:off x="3185250" y="3100725"/>
            <a:ext cx="405900" cy="4059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42" name="Google Shape;442;p48"/>
          <p:cNvSpPr/>
          <p:nvPr/>
        </p:nvSpPr>
        <p:spPr>
          <a:xfrm>
            <a:off x="2930025" y="1950125"/>
            <a:ext cx="378600" cy="3786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43" name="Google Shape;443;p48"/>
          <p:cNvSpPr/>
          <p:nvPr/>
        </p:nvSpPr>
        <p:spPr>
          <a:xfrm>
            <a:off x="2870975" y="2272572"/>
            <a:ext cx="179400" cy="1794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44" name="Google Shape;444;p48"/>
          <p:cNvSpPr/>
          <p:nvPr/>
        </p:nvSpPr>
        <p:spPr>
          <a:xfrm>
            <a:off x="3036474" y="3065347"/>
            <a:ext cx="179400" cy="1794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45" name="Google Shape;445;p48"/>
          <p:cNvSpPr/>
          <p:nvPr/>
        </p:nvSpPr>
        <p:spPr>
          <a:xfrm>
            <a:off x="3675675" y="2448485"/>
            <a:ext cx="206100" cy="2064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46" name="Google Shape;446;p48"/>
          <p:cNvSpPr/>
          <p:nvPr/>
        </p:nvSpPr>
        <p:spPr>
          <a:xfrm>
            <a:off x="3416776" y="3466876"/>
            <a:ext cx="258900" cy="2592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47" name="Google Shape;447;p48"/>
          <p:cNvSpPr/>
          <p:nvPr/>
        </p:nvSpPr>
        <p:spPr>
          <a:xfrm>
            <a:off x="3616200" y="3678625"/>
            <a:ext cx="157800" cy="1578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48" name="Google Shape;448;p48"/>
          <p:cNvSpPr/>
          <p:nvPr/>
        </p:nvSpPr>
        <p:spPr>
          <a:xfrm>
            <a:off x="3016275" y="1743735"/>
            <a:ext cx="206100" cy="2064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49" name="Google Shape;449;p48"/>
          <p:cNvSpPr/>
          <p:nvPr/>
        </p:nvSpPr>
        <p:spPr>
          <a:xfrm>
            <a:off x="3096426" y="1605048"/>
            <a:ext cx="140100" cy="140100"/>
          </a:xfrm>
          <a:prstGeom prst="ellipse">
            <a:avLst/>
          </a:prstGeom>
          <a:solidFill>
            <a:srgbClr val="FFFFFF">
              <a:alpha val="379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200">
              <a:solidFill>
                <a:srgbClr val="999999"/>
              </a:solidFill>
              <a:latin typeface="Barlow"/>
              <a:ea typeface="Barlow"/>
              <a:cs typeface="Barlow"/>
              <a:sym typeface="Barlow"/>
            </a:endParaRPr>
          </a:p>
        </p:txBody>
      </p:sp>
      <p:sp>
        <p:nvSpPr>
          <p:cNvPr id="450" name="Google Shape;450;p48"/>
          <p:cNvSpPr txBox="1"/>
          <p:nvPr/>
        </p:nvSpPr>
        <p:spPr>
          <a:xfrm>
            <a:off x="2978400" y="2684773"/>
            <a:ext cx="14334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Residual Self</a:t>
            </a:r>
            <a:endParaRPr sz="100">
              <a:solidFill>
                <a:srgbClr val="FFFFFF"/>
              </a:solidFill>
            </a:endParaRPr>
          </a:p>
        </p:txBody>
      </p:sp>
      <p:sp>
        <p:nvSpPr>
          <p:cNvPr id="451" name="Google Shape;451;p48"/>
          <p:cNvSpPr/>
          <p:nvPr/>
        </p:nvSpPr>
        <p:spPr>
          <a:xfrm>
            <a:off x="8039072" y="3188999"/>
            <a:ext cx="332100" cy="332100"/>
          </a:xfrm>
          <a:prstGeom prst="ellipse">
            <a:avLst/>
          </a:prstGeom>
          <a:solidFill>
            <a:srgbClr val="FFFFFF">
              <a:alpha val="441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48"/>
          <p:cNvSpPr txBox="1"/>
          <p:nvPr/>
        </p:nvSpPr>
        <p:spPr>
          <a:xfrm>
            <a:off x="6845550" y="1569548"/>
            <a:ext cx="14334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Applied Role</a:t>
            </a:r>
            <a:endParaRPr sz="100">
              <a:solidFill>
                <a:srgbClr val="FFFFFF"/>
              </a:solidFill>
            </a:endParaRPr>
          </a:p>
        </p:txBody>
      </p:sp>
      <p:sp>
        <p:nvSpPr>
          <p:cNvPr id="453" name="Google Shape;453;p48"/>
          <p:cNvSpPr txBox="1"/>
          <p:nvPr/>
        </p:nvSpPr>
        <p:spPr>
          <a:xfrm rot="-5400000">
            <a:off x="5379913" y="2351824"/>
            <a:ext cx="8550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Agreements</a:t>
            </a:r>
            <a:endParaRPr sz="1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49"/>
          <p:cNvPicPr preferRelativeResize="0"/>
          <p:nvPr/>
        </p:nvPicPr>
        <p:blipFill rotWithShape="1">
          <a:blip r:embed="rId3">
            <a:alphaModFix/>
          </a:blip>
          <a:srcRect b="0" l="0" r="0" t="5535"/>
          <a:stretch/>
        </p:blipFill>
        <p:spPr>
          <a:xfrm>
            <a:off x="1312825" y="0"/>
            <a:ext cx="9144000" cy="5195900"/>
          </a:xfrm>
          <a:prstGeom prst="rect">
            <a:avLst/>
          </a:prstGeom>
          <a:noFill/>
          <a:ln>
            <a:noFill/>
          </a:ln>
        </p:spPr>
      </p:pic>
      <p:sp>
        <p:nvSpPr>
          <p:cNvPr id="459" name="Google Shape;459;p49"/>
          <p:cNvSpPr/>
          <p:nvPr/>
        </p:nvSpPr>
        <p:spPr>
          <a:xfrm>
            <a:off x="2304400" y="861200"/>
            <a:ext cx="3530400" cy="3530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700">
              <a:solidFill>
                <a:srgbClr val="FFFFFF"/>
              </a:solidFill>
              <a:latin typeface="Roboto"/>
              <a:ea typeface="Roboto"/>
              <a:cs typeface="Roboto"/>
              <a:sym typeface="Roboto"/>
            </a:endParaRPr>
          </a:p>
          <a:p>
            <a:pPr indent="0" lvl="0" marL="0" rtl="0" algn="ctr">
              <a:spcBef>
                <a:spcPts val="0"/>
              </a:spcBef>
              <a:spcAft>
                <a:spcPts val="0"/>
              </a:spcAft>
              <a:buNone/>
            </a:pPr>
            <a:r>
              <a:t/>
            </a:r>
            <a:endParaRPr b="1" sz="2700">
              <a:solidFill>
                <a:srgbClr val="FFFFFF"/>
              </a:solidFill>
              <a:latin typeface="Roboto"/>
              <a:ea typeface="Roboto"/>
              <a:cs typeface="Roboto"/>
              <a:sym typeface="Roboto"/>
            </a:endParaRPr>
          </a:p>
          <a:p>
            <a:pPr indent="0" lvl="0" marL="0" rtl="0" algn="ctr">
              <a:spcBef>
                <a:spcPts val="0"/>
              </a:spcBef>
              <a:spcAft>
                <a:spcPts val="0"/>
              </a:spcAft>
              <a:buNone/>
            </a:pPr>
            <a:r>
              <a:t/>
            </a:r>
            <a:endParaRPr sz="2700">
              <a:solidFill>
                <a:srgbClr val="FFFFFF"/>
              </a:solidFill>
              <a:latin typeface="Roboto"/>
              <a:ea typeface="Roboto"/>
              <a:cs typeface="Roboto"/>
              <a:sym typeface="Roboto"/>
            </a:endParaRPr>
          </a:p>
          <a:p>
            <a:pPr indent="0" lvl="0" marL="0" rtl="0" algn="ctr">
              <a:spcBef>
                <a:spcPts val="0"/>
              </a:spcBef>
              <a:spcAft>
                <a:spcPts val="0"/>
              </a:spcAft>
              <a:buNone/>
            </a:pPr>
            <a:r>
              <a:t/>
            </a:r>
            <a:endParaRPr sz="2700">
              <a:solidFill>
                <a:srgbClr val="FFFFFF"/>
              </a:solidFill>
              <a:latin typeface="Roboto"/>
              <a:ea typeface="Roboto"/>
              <a:cs typeface="Roboto"/>
              <a:sym typeface="Roboto"/>
            </a:endParaRPr>
          </a:p>
          <a:p>
            <a:pPr indent="0" lvl="0" marL="0" rtl="0" algn="ctr">
              <a:spcBef>
                <a:spcPts val="0"/>
              </a:spcBef>
              <a:spcAft>
                <a:spcPts val="0"/>
              </a:spcAft>
              <a:buNone/>
            </a:pPr>
            <a:r>
              <a:t/>
            </a:r>
            <a:endParaRPr sz="2700">
              <a:solidFill>
                <a:srgbClr val="FFFFFF"/>
              </a:solidFill>
              <a:latin typeface="Roboto"/>
              <a:ea typeface="Roboto"/>
              <a:cs typeface="Roboto"/>
              <a:sym typeface="Roboto"/>
            </a:endParaRPr>
          </a:p>
          <a:p>
            <a:pPr indent="0" lvl="0" marL="0" rtl="0" algn="ctr">
              <a:spcBef>
                <a:spcPts val="0"/>
              </a:spcBef>
              <a:spcAft>
                <a:spcPts val="0"/>
              </a:spcAft>
              <a:buNone/>
            </a:pPr>
            <a:r>
              <a:t/>
            </a:r>
            <a:endParaRPr sz="2700">
              <a:solidFill>
                <a:srgbClr val="FFFFFF"/>
              </a:solidFill>
              <a:latin typeface="Roboto"/>
              <a:ea typeface="Roboto"/>
              <a:cs typeface="Roboto"/>
              <a:sym typeface="Roboto"/>
            </a:endParaRPr>
          </a:p>
          <a:p>
            <a:pPr indent="0" lvl="0" marL="0" rtl="0" algn="ctr">
              <a:spcBef>
                <a:spcPts val="0"/>
              </a:spcBef>
              <a:spcAft>
                <a:spcPts val="0"/>
              </a:spcAft>
              <a:buNone/>
            </a:pPr>
            <a:r>
              <a:t/>
            </a:r>
            <a:endParaRPr sz="2700">
              <a:solidFill>
                <a:srgbClr val="FFFFFF"/>
              </a:solidFill>
              <a:latin typeface="Roboto"/>
              <a:ea typeface="Roboto"/>
              <a:cs typeface="Roboto"/>
              <a:sym typeface="Roboto"/>
            </a:endParaRPr>
          </a:p>
          <a:p>
            <a:pPr indent="0" lvl="0" marL="0" rtl="0" algn="ctr">
              <a:spcBef>
                <a:spcPts val="0"/>
              </a:spcBef>
              <a:spcAft>
                <a:spcPts val="0"/>
              </a:spcAft>
              <a:buNone/>
            </a:pPr>
            <a:r>
              <a:t/>
            </a:r>
            <a:endParaRPr sz="2700">
              <a:solidFill>
                <a:srgbClr val="FFFFFF"/>
              </a:solidFill>
              <a:latin typeface="Roboto"/>
              <a:ea typeface="Roboto"/>
              <a:cs typeface="Roboto"/>
              <a:sym typeface="Roboto"/>
            </a:endParaRPr>
          </a:p>
          <a:p>
            <a:pPr indent="0" lvl="0" marL="0" rtl="0" algn="ctr">
              <a:spcBef>
                <a:spcPts val="0"/>
              </a:spcBef>
              <a:spcAft>
                <a:spcPts val="0"/>
              </a:spcAft>
              <a:buNone/>
            </a:pPr>
            <a:r>
              <a:t/>
            </a:r>
            <a:endParaRPr sz="2700">
              <a:solidFill>
                <a:srgbClr val="FFFFFF"/>
              </a:solidFill>
              <a:latin typeface="Roboto"/>
              <a:ea typeface="Roboto"/>
              <a:cs typeface="Roboto"/>
              <a:sym typeface="Roboto"/>
            </a:endParaRPr>
          </a:p>
        </p:txBody>
      </p:sp>
      <p:sp>
        <p:nvSpPr>
          <p:cNvPr id="460" name="Google Shape;460;p49"/>
          <p:cNvSpPr/>
          <p:nvPr/>
        </p:nvSpPr>
        <p:spPr>
          <a:xfrm>
            <a:off x="5834800" y="861200"/>
            <a:ext cx="3530400" cy="3530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700">
              <a:solidFill>
                <a:schemeClr val="lt1"/>
              </a:solidFill>
              <a:latin typeface="Roboto"/>
              <a:ea typeface="Roboto"/>
              <a:cs typeface="Roboto"/>
              <a:sym typeface="Roboto"/>
            </a:endParaRPr>
          </a:p>
          <a:p>
            <a:pPr indent="0" lvl="0" marL="0" rtl="0" algn="ctr">
              <a:spcBef>
                <a:spcPts val="0"/>
              </a:spcBef>
              <a:spcAft>
                <a:spcPts val="0"/>
              </a:spcAft>
              <a:buNone/>
            </a:pPr>
            <a:r>
              <a:t/>
            </a:r>
            <a:endParaRPr sz="2700">
              <a:solidFill>
                <a:srgbClr val="FFFFFF"/>
              </a:solidFill>
              <a:latin typeface="Roboto"/>
              <a:ea typeface="Roboto"/>
              <a:cs typeface="Roboto"/>
              <a:sym typeface="Roboto"/>
            </a:endParaRPr>
          </a:p>
          <a:p>
            <a:pPr indent="0" lvl="0" marL="0" rtl="0" algn="ctr">
              <a:spcBef>
                <a:spcPts val="0"/>
              </a:spcBef>
              <a:spcAft>
                <a:spcPts val="0"/>
              </a:spcAft>
              <a:buNone/>
            </a:pPr>
            <a:r>
              <a:t/>
            </a:r>
            <a:endParaRPr sz="2700">
              <a:solidFill>
                <a:srgbClr val="FFFFFF"/>
              </a:solidFill>
              <a:latin typeface="Roboto"/>
              <a:ea typeface="Roboto"/>
              <a:cs typeface="Roboto"/>
              <a:sym typeface="Roboto"/>
            </a:endParaRPr>
          </a:p>
          <a:p>
            <a:pPr indent="0" lvl="0" marL="0" rtl="0" algn="ctr">
              <a:spcBef>
                <a:spcPts val="0"/>
              </a:spcBef>
              <a:spcAft>
                <a:spcPts val="0"/>
              </a:spcAft>
              <a:buNone/>
            </a:pPr>
            <a:r>
              <a:t/>
            </a:r>
            <a:endParaRPr sz="2700">
              <a:solidFill>
                <a:srgbClr val="FFFFFF"/>
              </a:solidFill>
              <a:latin typeface="Roboto"/>
              <a:ea typeface="Roboto"/>
              <a:cs typeface="Roboto"/>
              <a:sym typeface="Roboto"/>
            </a:endParaRPr>
          </a:p>
          <a:p>
            <a:pPr indent="0" lvl="0" marL="0" rtl="0" algn="ctr">
              <a:spcBef>
                <a:spcPts val="0"/>
              </a:spcBef>
              <a:spcAft>
                <a:spcPts val="0"/>
              </a:spcAft>
              <a:buNone/>
            </a:pPr>
            <a:r>
              <a:t/>
            </a:r>
            <a:endParaRPr sz="2700">
              <a:solidFill>
                <a:srgbClr val="FFFFFF"/>
              </a:solidFill>
              <a:latin typeface="Roboto"/>
              <a:ea typeface="Roboto"/>
              <a:cs typeface="Roboto"/>
              <a:sym typeface="Roboto"/>
            </a:endParaRPr>
          </a:p>
          <a:p>
            <a:pPr indent="0" lvl="0" marL="0" rtl="0" algn="l">
              <a:spcBef>
                <a:spcPts val="0"/>
              </a:spcBef>
              <a:spcAft>
                <a:spcPts val="0"/>
              </a:spcAft>
              <a:buNone/>
            </a:pPr>
            <a:r>
              <a:t/>
            </a:r>
            <a:endParaRPr sz="2700">
              <a:solidFill>
                <a:srgbClr val="FFFFFF"/>
              </a:solidFill>
              <a:latin typeface="Roboto"/>
              <a:ea typeface="Roboto"/>
              <a:cs typeface="Roboto"/>
              <a:sym typeface="Roboto"/>
            </a:endParaRPr>
          </a:p>
          <a:p>
            <a:pPr indent="0" lvl="0" marL="0" rtl="0" algn="l">
              <a:spcBef>
                <a:spcPts val="0"/>
              </a:spcBef>
              <a:spcAft>
                <a:spcPts val="0"/>
              </a:spcAft>
              <a:buNone/>
            </a:pPr>
            <a:r>
              <a:t/>
            </a:r>
            <a:endParaRPr sz="2700">
              <a:solidFill>
                <a:srgbClr val="FFFFFF"/>
              </a:solidFill>
              <a:latin typeface="Roboto"/>
              <a:ea typeface="Roboto"/>
              <a:cs typeface="Roboto"/>
              <a:sym typeface="Roboto"/>
            </a:endParaRPr>
          </a:p>
          <a:p>
            <a:pPr indent="0" lvl="0" marL="0" rtl="0" algn="l">
              <a:spcBef>
                <a:spcPts val="0"/>
              </a:spcBef>
              <a:spcAft>
                <a:spcPts val="0"/>
              </a:spcAft>
              <a:buNone/>
            </a:pPr>
            <a:r>
              <a:t/>
            </a:r>
            <a:endParaRPr sz="2700">
              <a:solidFill>
                <a:srgbClr val="FFFFFF"/>
              </a:solidFill>
              <a:latin typeface="Roboto"/>
              <a:ea typeface="Roboto"/>
              <a:cs typeface="Roboto"/>
              <a:sym typeface="Roboto"/>
            </a:endParaRPr>
          </a:p>
        </p:txBody>
      </p:sp>
      <p:sp>
        <p:nvSpPr>
          <p:cNvPr id="461" name="Google Shape;461;p49"/>
          <p:cNvSpPr/>
          <p:nvPr/>
        </p:nvSpPr>
        <p:spPr>
          <a:xfrm>
            <a:off x="4123900" y="1770950"/>
            <a:ext cx="1710900" cy="17109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Who</a:t>
            </a:r>
            <a:endParaRPr b="1"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solidFill>
                <a:srgbClr val="FFFFFF"/>
              </a:solidFill>
              <a:latin typeface="Roboto"/>
              <a:ea typeface="Roboto"/>
              <a:cs typeface="Roboto"/>
              <a:sym typeface="Roboto"/>
            </a:endParaRPr>
          </a:p>
        </p:txBody>
      </p:sp>
      <p:sp>
        <p:nvSpPr>
          <p:cNvPr id="462" name="Google Shape;462;p49"/>
          <p:cNvSpPr/>
          <p:nvPr/>
        </p:nvSpPr>
        <p:spPr>
          <a:xfrm>
            <a:off x="5834800" y="1770950"/>
            <a:ext cx="1710900" cy="17109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Roboto"/>
                <a:ea typeface="Roboto"/>
                <a:cs typeface="Roboto"/>
                <a:sym typeface="Roboto"/>
              </a:rPr>
              <a:t>What</a:t>
            </a:r>
            <a:endParaRPr b="1"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p:txBody>
      </p:sp>
      <p:sp>
        <p:nvSpPr>
          <p:cNvPr id="463" name="Google Shape;463;p49"/>
          <p:cNvSpPr/>
          <p:nvPr/>
        </p:nvSpPr>
        <p:spPr>
          <a:xfrm>
            <a:off x="4870300" y="2144150"/>
            <a:ext cx="964500" cy="9645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sp>
        <p:nvSpPr>
          <p:cNvPr id="464" name="Google Shape;464;p49"/>
          <p:cNvSpPr/>
          <p:nvPr/>
        </p:nvSpPr>
        <p:spPr>
          <a:xfrm>
            <a:off x="5834800" y="2144150"/>
            <a:ext cx="964500" cy="9645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sp>
        <p:nvSpPr>
          <p:cNvPr id="465" name="Google Shape;465;p49"/>
          <p:cNvSpPr/>
          <p:nvPr/>
        </p:nvSpPr>
        <p:spPr>
          <a:xfrm>
            <a:off x="5243500" y="2330750"/>
            <a:ext cx="591300" cy="5913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66" name="Google Shape;466;p49"/>
          <p:cNvSpPr/>
          <p:nvPr/>
        </p:nvSpPr>
        <p:spPr>
          <a:xfrm>
            <a:off x="5834800" y="2330750"/>
            <a:ext cx="591300" cy="5913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67" name="Google Shape;467;p49"/>
          <p:cNvSpPr/>
          <p:nvPr/>
        </p:nvSpPr>
        <p:spPr>
          <a:xfrm>
            <a:off x="5488900" y="2453450"/>
            <a:ext cx="345900" cy="3459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68" name="Google Shape;468;p49"/>
          <p:cNvSpPr/>
          <p:nvPr/>
        </p:nvSpPr>
        <p:spPr>
          <a:xfrm>
            <a:off x="5834800" y="2453450"/>
            <a:ext cx="345900" cy="3459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69" name="Google Shape;469;p49"/>
          <p:cNvSpPr txBox="1"/>
          <p:nvPr/>
        </p:nvSpPr>
        <p:spPr>
          <a:xfrm>
            <a:off x="4997452" y="2453450"/>
            <a:ext cx="821400" cy="34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700">
                <a:solidFill>
                  <a:schemeClr val="lt1"/>
                </a:solidFill>
                <a:latin typeface="Roboto"/>
                <a:ea typeface="Roboto"/>
                <a:cs typeface="Roboto"/>
                <a:sym typeface="Roboto"/>
              </a:rPr>
              <a:t>Wants</a:t>
            </a:r>
            <a:endParaRPr sz="700"/>
          </a:p>
        </p:txBody>
      </p:sp>
      <p:sp>
        <p:nvSpPr>
          <p:cNvPr id="470" name="Google Shape;470;p49"/>
          <p:cNvSpPr/>
          <p:nvPr/>
        </p:nvSpPr>
        <p:spPr>
          <a:xfrm>
            <a:off x="2599950" y="2799350"/>
            <a:ext cx="821400" cy="821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p:txBody>
      </p:sp>
      <p:sp>
        <p:nvSpPr>
          <p:cNvPr id="471" name="Google Shape;471;p49"/>
          <p:cNvSpPr/>
          <p:nvPr/>
        </p:nvSpPr>
        <p:spPr>
          <a:xfrm>
            <a:off x="2811621" y="3011021"/>
            <a:ext cx="398100" cy="3981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solidFill>
                <a:srgbClr val="FFFFFF"/>
              </a:solidFill>
              <a:latin typeface="Roboto"/>
              <a:ea typeface="Roboto"/>
              <a:cs typeface="Roboto"/>
              <a:sym typeface="Roboto"/>
            </a:endParaRPr>
          </a:p>
        </p:txBody>
      </p:sp>
      <p:sp>
        <p:nvSpPr>
          <p:cNvPr id="472" name="Google Shape;472;p49"/>
          <p:cNvSpPr/>
          <p:nvPr/>
        </p:nvSpPr>
        <p:spPr>
          <a:xfrm>
            <a:off x="2898454" y="3097854"/>
            <a:ext cx="224400" cy="224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sp>
        <p:nvSpPr>
          <p:cNvPr id="473" name="Google Shape;473;p49"/>
          <p:cNvSpPr/>
          <p:nvPr/>
        </p:nvSpPr>
        <p:spPr>
          <a:xfrm>
            <a:off x="2942434" y="3141270"/>
            <a:ext cx="137700" cy="1377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74" name="Google Shape;474;p49"/>
          <p:cNvSpPr/>
          <p:nvPr/>
        </p:nvSpPr>
        <p:spPr>
          <a:xfrm>
            <a:off x="2970983" y="3169818"/>
            <a:ext cx="80400" cy="80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75" name="Google Shape;475;p49"/>
          <p:cNvSpPr/>
          <p:nvPr/>
        </p:nvSpPr>
        <p:spPr>
          <a:xfrm>
            <a:off x="2811625" y="1575625"/>
            <a:ext cx="821400" cy="821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p:txBody>
      </p:sp>
      <p:sp>
        <p:nvSpPr>
          <p:cNvPr id="476" name="Google Shape;476;p49"/>
          <p:cNvSpPr/>
          <p:nvPr/>
        </p:nvSpPr>
        <p:spPr>
          <a:xfrm>
            <a:off x="3023296" y="1787296"/>
            <a:ext cx="398100" cy="3981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solidFill>
                <a:srgbClr val="FFFFFF"/>
              </a:solidFill>
              <a:latin typeface="Roboto"/>
              <a:ea typeface="Roboto"/>
              <a:cs typeface="Roboto"/>
              <a:sym typeface="Roboto"/>
            </a:endParaRPr>
          </a:p>
        </p:txBody>
      </p:sp>
      <p:sp>
        <p:nvSpPr>
          <p:cNvPr id="477" name="Google Shape;477;p49"/>
          <p:cNvSpPr/>
          <p:nvPr/>
        </p:nvSpPr>
        <p:spPr>
          <a:xfrm>
            <a:off x="3110129" y="1874129"/>
            <a:ext cx="224400" cy="224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sp>
        <p:nvSpPr>
          <p:cNvPr id="478" name="Google Shape;478;p49"/>
          <p:cNvSpPr/>
          <p:nvPr/>
        </p:nvSpPr>
        <p:spPr>
          <a:xfrm>
            <a:off x="3154109" y="1917545"/>
            <a:ext cx="137700" cy="1377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79" name="Google Shape;479;p49"/>
          <p:cNvSpPr/>
          <p:nvPr/>
        </p:nvSpPr>
        <p:spPr>
          <a:xfrm>
            <a:off x="3182658" y="1946093"/>
            <a:ext cx="80400" cy="80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80" name="Google Shape;480;p49"/>
          <p:cNvSpPr/>
          <p:nvPr/>
        </p:nvSpPr>
        <p:spPr>
          <a:xfrm>
            <a:off x="4032388" y="3097850"/>
            <a:ext cx="821400" cy="821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p:txBody>
      </p:sp>
      <p:sp>
        <p:nvSpPr>
          <p:cNvPr id="481" name="Google Shape;481;p49"/>
          <p:cNvSpPr/>
          <p:nvPr/>
        </p:nvSpPr>
        <p:spPr>
          <a:xfrm>
            <a:off x="4244059" y="3309521"/>
            <a:ext cx="398100" cy="3981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solidFill>
                <a:srgbClr val="FFFFFF"/>
              </a:solidFill>
              <a:latin typeface="Roboto"/>
              <a:ea typeface="Roboto"/>
              <a:cs typeface="Roboto"/>
              <a:sym typeface="Roboto"/>
            </a:endParaRPr>
          </a:p>
        </p:txBody>
      </p:sp>
      <p:sp>
        <p:nvSpPr>
          <p:cNvPr id="482" name="Google Shape;482;p49"/>
          <p:cNvSpPr/>
          <p:nvPr/>
        </p:nvSpPr>
        <p:spPr>
          <a:xfrm>
            <a:off x="4330891" y="3396354"/>
            <a:ext cx="224400" cy="224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sp>
        <p:nvSpPr>
          <p:cNvPr id="483" name="Google Shape;483;p49"/>
          <p:cNvSpPr/>
          <p:nvPr/>
        </p:nvSpPr>
        <p:spPr>
          <a:xfrm>
            <a:off x="4374871" y="3439770"/>
            <a:ext cx="137700" cy="1377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84" name="Google Shape;484;p49"/>
          <p:cNvSpPr/>
          <p:nvPr/>
        </p:nvSpPr>
        <p:spPr>
          <a:xfrm>
            <a:off x="4403420" y="3468318"/>
            <a:ext cx="80400" cy="80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85" name="Google Shape;485;p49"/>
          <p:cNvSpPr/>
          <p:nvPr/>
        </p:nvSpPr>
        <p:spPr>
          <a:xfrm>
            <a:off x="6799300" y="3097925"/>
            <a:ext cx="821400" cy="821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p:txBody>
      </p:sp>
      <p:sp>
        <p:nvSpPr>
          <p:cNvPr id="486" name="Google Shape;486;p49"/>
          <p:cNvSpPr/>
          <p:nvPr/>
        </p:nvSpPr>
        <p:spPr>
          <a:xfrm>
            <a:off x="7010971" y="3309596"/>
            <a:ext cx="398100" cy="3981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solidFill>
                <a:srgbClr val="FFFFFF"/>
              </a:solidFill>
              <a:latin typeface="Roboto"/>
              <a:ea typeface="Roboto"/>
              <a:cs typeface="Roboto"/>
              <a:sym typeface="Roboto"/>
            </a:endParaRPr>
          </a:p>
        </p:txBody>
      </p:sp>
      <p:sp>
        <p:nvSpPr>
          <p:cNvPr id="487" name="Google Shape;487;p49"/>
          <p:cNvSpPr/>
          <p:nvPr/>
        </p:nvSpPr>
        <p:spPr>
          <a:xfrm>
            <a:off x="7097804" y="3396429"/>
            <a:ext cx="224400" cy="224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sp>
        <p:nvSpPr>
          <p:cNvPr id="488" name="Google Shape;488;p49"/>
          <p:cNvSpPr/>
          <p:nvPr/>
        </p:nvSpPr>
        <p:spPr>
          <a:xfrm>
            <a:off x="7141784" y="3439845"/>
            <a:ext cx="137700" cy="1377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89" name="Google Shape;489;p49"/>
          <p:cNvSpPr/>
          <p:nvPr/>
        </p:nvSpPr>
        <p:spPr>
          <a:xfrm>
            <a:off x="7170333" y="3468393"/>
            <a:ext cx="80400" cy="80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90" name="Google Shape;490;p49"/>
          <p:cNvSpPr/>
          <p:nvPr/>
        </p:nvSpPr>
        <p:spPr>
          <a:xfrm>
            <a:off x="7838850" y="1509350"/>
            <a:ext cx="821400" cy="821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p:txBody>
      </p:sp>
      <p:sp>
        <p:nvSpPr>
          <p:cNvPr id="491" name="Google Shape;491;p49"/>
          <p:cNvSpPr/>
          <p:nvPr/>
        </p:nvSpPr>
        <p:spPr>
          <a:xfrm>
            <a:off x="8050521" y="1721021"/>
            <a:ext cx="398100" cy="3981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ctr">
              <a:spcBef>
                <a:spcPts val="0"/>
              </a:spcBef>
              <a:spcAft>
                <a:spcPts val="0"/>
              </a:spcAft>
              <a:buNone/>
            </a:pPr>
            <a:r>
              <a:t/>
            </a:r>
            <a:endParaRPr sz="2000">
              <a:solidFill>
                <a:srgbClr val="FFFFFF"/>
              </a:solidFill>
              <a:latin typeface="Roboto"/>
              <a:ea typeface="Roboto"/>
              <a:cs typeface="Roboto"/>
              <a:sym typeface="Roboto"/>
            </a:endParaRPr>
          </a:p>
          <a:p>
            <a:pPr indent="0" lvl="0" marL="0" rtl="0" algn="l">
              <a:spcBef>
                <a:spcPts val="0"/>
              </a:spcBef>
              <a:spcAft>
                <a:spcPts val="0"/>
              </a:spcAft>
              <a:buNone/>
            </a:pPr>
            <a:r>
              <a:t/>
            </a:r>
            <a:endParaRPr sz="2000">
              <a:solidFill>
                <a:srgbClr val="FFFFFF"/>
              </a:solidFill>
              <a:latin typeface="Roboto"/>
              <a:ea typeface="Roboto"/>
              <a:cs typeface="Roboto"/>
              <a:sym typeface="Roboto"/>
            </a:endParaRPr>
          </a:p>
        </p:txBody>
      </p:sp>
      <p:sp>
        <p:nvSpPr>
          <p:cNvPr id="492" name="Google Shape;492;p49"/>
          <p:cNvSpPr/>
          <p:nvPr/>
        </p:nvSpPr>
        <p:spPr>
          <a:xfrm>
            <a:off x="8137354" y="1807854"/>
            <a:ext cx="224400" cy="2244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sp>
        <p:nvSpPr>
          <p:cNvPr id="493" name="Google Shape;493;p49"/>
          <p:cNvSpPr/>
          <p:nvPr/>
        </p:nvSpPr>
        <p:spPr>
          <a:xfrm>
            <a:off x="8181334" y="1851270"/>
            <a:ext cx="137700" cy="137700"/>
          </a:xfrm>
          <a:prstGeom prst="ellipse">
            <a:avLst/>
          </a:prstGeom>
          <a:solidFill>
            <a:srgbClr val="000000">
              <a:alpha val="37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94" name="Google Shape;494;p49"/>
          <p:cNvSpPr/>
          <p:nvPr/>
        </p:nvSpPr>
        <p:spPr>
          <a:xfrm>
            <a:off x="8209883" y="1879818"/>
            <a:ext cx="80400" cy="80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95" name="Google Shape;495;p49"/>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Roboto"/>
                <a:ea typeface="Roboto"/>
                <a:cs typeface="Roboto"/>
                <a:sym typeface="Roboto"/>
              </a:rPr>
              <a:t>BODY OF PEOPLE MEETS BODY OF WORK</a:t>
            </a:r>
            <a:endParaRPr b="1" sz="2200">
              <a:solidFill>
                <a:srgbClr val="666666"/>
              </a:solidFill>
              <a:latin typeface="Roboto"/>
              <a:ea typeface="Roboto"/>
              <a:cs typeface="Roboto"/>
              <a:sym typeface="Roboto"/>
            </a:endParaRPr>
          </a:p>
          <a:p>
            <a:pPr indent="0" lvl="0" marL="0" rtl="0" algn="l">
              <a:spcBef>
                <a:spcPts val="1000"/>
              </a:spcBef>
              <a:spcAft>
                <a:spcPts val="0"/>
              </a:spcAft>
              <a:buNone/>
            </a:pPr>
            <a:r>
              <a:rPr lang="en" sz="1200">
                <a:solidFill>
                  <a:schemeClr val="dk2"/>
                </a:solidFill>
                <a:latin typeface="Barlow"/>
                <a:ea typeface="Barlow"/>
                <a:cs typeface="Barlow"/>
                <a:sym typeface="Barlow"/>
              </a:rPr>
              <a:t>By separating the </a:t>
            </a:r>
            <a:r>
              <a:rPr i="1" lang="en" sz="1200">
                <a:solidFill>
                  <a:schemeClr val="dk2"/>
                </a:solidFill>
                <a:latin typeface="Barlow"/>
                <a:ea typeface="Barlow"/>
                <a:cs typeface="Barlow"/>
                <a:sym typeface="Barlow"/>
              </a:rPr>
              <a:t>Body Of People</a:t>
            </a:r>
            <a:r>
              <a:rPr lang="en" sz="1200">
                <a:solidFill>
                  <a:schemeClr val="dk2"/>
                </a:solidFill>
                <a:latin typeface="Barlow"/>
                <a:ea typeface="Barlow"/>
                <a:cs typeface="Barlow"/>
                <a:sym typeface="Barlow"/>
              </a:rPr>
              <a:t> from the </a:t>
            </a:r>
            <a:r>
              <a:rPr i="1" lang="en" sz="1200">
                <a:solidFill>
                  <a:schemeClr val="dk2"/>
                </a:solidFill>
                <a:latin typeface="Barlow"/>
                <a:ea typeface="Barlow"/>
                <a:cs typeface="Barlow"/>
                <a:sym typeface="Barlow"/>
              </a:rPr>
              <a:t>Body of Work</a:t>
            </a:r>
            <a:r>
              <a:rPr lang="en" sz="1200">
                <a:solidFill>
                  <a:schemeClr val="dk2"/>
                </a:solidFill>
                <a:latin typeface="Barlow"/>
                <a:ea typeface="Barlow"/>
                <a:cs typeface="Barlow"/>
                <a:sym typeface="Barlow"/>
              </a:rPr>
              <a:t> we gain both flexibility &amp; fluidity of matching the right skillsets &amp; experiences to the complexity of the needed role.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Between the two is a strong attraction that will ensure that the level of commitment matches with the assignment at the right level of complexity.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A person at complexity level 1 will be attracted to an assignment at complexity level 1, likewise with higher levels. This does not preclude a circle to choose a lower level skillset for a higher complexity assignment.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b="1" sz="2200">
              <a:solidFill>
                <a:srgbClr val="666666"/>
              </a:solidFill>
              <a:latin typeface="Roboto"/>
              <a:ea typeface="Roboto"/>
              <a:cs typeface="Roboto"/>
              <a:sym typeface="Roboto"/>
            </a:endParaRPr>
          </a:p>
          <a:p>
            <a:pPr indent="0" lvl="0" marL="0" rtl="0" algn="l">
              <a:lnSpc>
                <a:spcPct val="115000"/>
              </a:lnSpc>
              <a:spcBef>
                <a:spcPts val="1000"/>
              </a:spcBef>
              <a:spcAft>
                <a:spcPts val="1600"/>
              </a:spcAft>
              <a:buClr>
                <a:schemeClr val="dk1"/>
              </a:buClr>
              <a:buSzPts val="1100"/>
              <a:buFont typeface="Arial"/>
              <a:buNone/>
            </a:pPr>
            <a:r>
              <a:t/>
            </a:r>
            <a:endParaRPr sz="1200">
              <a:latin typeface="Roboto"/>
              <a:ea typeface="Roboto"/>
              <a:cs typeface="Roboto"/>
              <a:sym typeface="Roboto"/>
            </a:endParaRPr>
          </a:p>
        </p:txBody>
      </p:sp>
      <p:sp>
        <p:nvSpPr>
          <p:cNvPr id="496" name="Google Shape;496;p49"/>
          <p:cNvSpPr txBox="1"/>
          <p:nvPr/>
        </p:nvSpPr>
        <p:spPr>
          <a:xfrm>
            <a:off x="5945543" y="2229725"/>
            <a:ext cx="17109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Complexity of Role</a:t>
            </a:r>
            <a:endParaRPr sz="1000">
              <a:solidFill>
                <a:schemeClr val="lt1"/>
              </a:solidFill>
              <a:latin typeface="Roboto"/>
              <a:ea typeface="Roboto"/>
              <a:cs typeface="Roboto"/>
              <a:sym typeface="Roboto"/>
            </a:endParaRPr>
          </a:p>
        </p:txBody>
      </p:sp>
      <p:sp>
        <p:nvSpPr>
          <p:cNvPr id="497" name="Google Shape;497;p49"/>
          <p:cNvSpPr txBox="1"/>
          <p:nvPr/>
        </p:nvSpPr>
        <p:spPr>
          <a:xfrm>
            <a:off x="5852491" y="2453450"/>
            <a:ext cx="821400" cy="34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Needs</a:t>
            </a:r>
            <a:endParaRPr sz="700"/>
          </a:p>
        </p:txBody>
      </p:sp>
      <p:sp>
        <p:nvSpPr>
          <p:cNvPr id="498" name="Google Shape;498;p49"/>
          <p:cNvSpPr txBox="1"/>
          <p:nvPr/>
        </p:nvSpPr>
        <p:spPr>
          <a:xfrm>
            <a:off x="3898017" y="2229725"/>
            <a:ext cx="1847400" cy="31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Roboto"/>
                <a:ea typeface="Roboto"/>
                <a:cs typeface="Roboto"/>
                <a:sym typeface="Roboto"/>
              </a:rPr>
              <a:t>Skills &amp; Experiences</a:t>
            </a:r>
            <a:endParaRPr sz="1000">
              <a:solidFill>
                <a:schemeClr val="lt1"/>
              </a:solidFill>
              <a:latin typeface="Roboto"/>
              <a:ea typeface="Roboto"/>
              <a:cs typeface="Roboto"/>
              <a:sym typeface="Roboto"/>
            </a:endParaRPr>
          </a:p>
        </p:txBody>
      </p:sp>
      <p:sp>
        <p:nvSpPr>
          <p:cNvPr id="499" name="Google Shape;499;p49"/>
          <p:cNvSpPr txBox="1"/>
          <p:nvPr/>
        </p:nvSpPr>
        <p:spPr>
          <a:xfrm>
            <a:off x="2541950" y="1849450"/>
            <a:ext cx="1533000" cy="11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Roboto"/>
                <a:ea typeface="Roboto"/>
                <a:cs typeface="Roboto"/>
                <a:sym typeface="Roboto"/>
              </a:rPr>
              <a:t>Body of </a:t>
            </a:r>
            <a:r>
              <a:rPr b="1" lang="en" sz="2700">
                <a:solidFill>
                  <a:schemeClr val="lt1"/>
                </a:solidFill>
                <a:latin typeface="Roboto"/>
                <a:ea typeface="Roboto"/>
                <a:cs typeface="Roboto"/>
                <a:sym typeface="Roboto"/>
              </a:rPr>
              <a:t>People</a:t>
            </a:r>
            <a:endParaRPr/>
          </a:p>
        </p:txBody>
      </p:sp>
      <p:sp>
        <p:nvSpPr>
          <p:cNvPr id="500" name="Google Shape;500;p49"/>
          <p:cNvSpPr txBox="1"/>
          <p:nvPr/>
        </p:nvSpPr>
        <p:spPr>
          <a:xfrm>
            <a:off x="7703200" y="1823250"/>
            <a:ext cx="1533000" cy="11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Roboto"/>
                <a:ea typeface="Roboto"/>
                <a:cs typeface="Roboto"/>
                <a:sym typeface="Roboto"/>
              </a:rPr>
              <a:t>Body of </a:t>
            </a:r>
            <a:r>
              <a:rPr b="1" lang="en" sz="2700">
                <a:solidFill>
                  <a:schemeClr val="lt1"/>
                </a:solidFill>
                <a:latin typeface="Roboto"/>
                <a:ea typeface="Roboto"/>
                <a:cs typeface="Roboto"/>
                <a:sym typeface="Roboto"/>
              </a:rPr>
              <a:t>Work</a:t>
            </a:r>
            <a:endParaRPr/>
          </a:p>
        </p:txBody>
      </p:sp>
      <p:pic>
        <p:nvPicPr>
          <p:cNvPr id="501" name="Google Shape;501;p49"/>
          <p:cNvPicPr preferRelativeResize="0"/>
          <p:nvPr/>
        </p:nvPicPr>
        <p:blipFill>
          <a:blip r:embed="rId4">
            <a:alphaModFix/>
          </a:blip>
          <a:stretch>
            <a:fillRect/>
          </a:stretch>
        </p:blipFill>
        <p:spPr>
          <a:xfrm>
            <a:off x="3021089" y="2769662"/>
            <a:ext cx="483212" cy="483216"/>
          </a:xfrm>
          <a:prstGeom prst="rect">
            <a:avLst/>
          </a:prstGeom>
          <a:noFill/>
          <a:ln>
            <a:noFill/>
          </a:ln>
        </p:spPr>
      </p:pic>
      <p:pic>
        <p:nvPicPr>
          <p:cNvPr id="502" name="Google Shape;502;p49"/>
          <p:cNvPicPr preferRelativeResize="0"/>
          <p:nvPr/>
        </p:nvPicPr>
        <p:blipFill>
          <a:blip r:embed="rId5">
            <a:alphaModFix/>
          </a:blip>
          <a:stretch>
            <a:fillRect/>
          </a:stretch>
        </p:blipFill>
        <p:spPr>
          <a:xfrm>
            <a:off x="8185947" y="2707585"/>
            <a:ext cx="607341" cy="607345"/>
          </a:xfrm>
          <a:prstGeom prst="rect">
            <a:avLst/>
          </a:prstGeom>
          <a:noFill/>
          <a:ln>
            <a:noFill/>
          </a:ln>
        </p:spPr>
      </p:pic>
      <p:sp>
        <p:nvSpPr>
          <p:cNvPr id="503" name="Google Shape;503;p49"/>
          <p:cNvSpPr txBox="1"/>
          <p:nvPr/>
        </p:nvSpPr>
        <p:spPr>
          <a:xfrm>
            <a:off x="5318050" y="3577475"/>
            <a:ext cx="1017000" cy="6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Value</a:t>
            </a:r>
            <a:br>
              <a:rPr lang="en" sz="1000">
                <a:solidFill>
                  <a:schemeClr val="lt1"/>
                </a:solidFill>
                <a:latin typeface="Roboto"/>
                <a:ea typeface="Roboto"/>
                <a:cs typeface="Roboto"/>
                <a:sym typeface="Roboto"/>
              </a:rPr>
            </a:br>
            <a:r>
              <a:rPr lang="en" sz="1000">
                <a:solidFill>
                  <a:schemeClr val="lt1"/>
                </a:solidFill>
                <a:latin typeface="Roboto"/>
                <a:ea typeface="Roboto"/>
                <a:cs typeface="Roboto"/>
                <a:sym typeface="Roboto"/>
              </a:rPr>
              <a:t>Exchange</a:t>
            </a:r>
            <a:endParaRPr sz="1000">
              <a:solidFill>
                <a:schemeClr val="lt1"/>
              </a:solidFill>
              <a:latin typeface="Roboto"/>
              <a:ea typeface="Roboto"/>
              <a:cs typeface="Roboto"/>
              <a:sym typeface="Roboto"/>
            </a:endParaRPr>
          </a:p>
        </p:txBody>
      </p:sp>
      <p:sp>
        <p:nvSpPr>
          <p:cNvPr id="504" name="Google Shape;504;p49"/>
          <p:cNvSpPr txBox="1"/>
          <p:nvPr/>
        </p:nvSpPr>
        <p:spPr>
          <a:xfrm>
            <a:off x="5318050" y="968125"/>
            <a:ext cx="1017000" cy="6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Value</a:t>
            </a:r>
            <a:br>
              <a:rPr lang="en" sz="1000">
                <a:solidFill>
                  <a:schemeClr val="lt1"/>
                </a:solidFill>
                <a:latin typeface="Roboto"/>
                <a:ea typeface="Roboto"/>
                <a:cs typeface="Roboto"/>
                <a:sym typeface="Roboto"/>
              </a:rPr>
            </a:br>
            <a:r>
              <a:rPr lang="en" sz="1000">
                <a:solidFill>
                  <a:schemeClr val="lt1"/>
                </a:solidFill>
                <a:latin typeface="Roboto"/>
                <a:ea typeface="Roboto"/>
                <a:cs typeface="Roboto"/>
                <a:sym typeface="Roboto"/>
              </a:rPr>
              <a:t>Creation</a:t>
            </a:r>
            <a:endParaRPr sz="1000">
              <a:solidFill>
                <a:schemeClr val="lt1"/>
              </a:solidFill>
              <a:latin typeface="Roboto"/>
              <a:ea typeface="Roboto"/>
              <a:cs typeface="Roboto"/>
              <a:sym typeface="Roboto"/>
            </a:endParaRPr>
          </a:p>
        </p:txBody>
      </p:sp>
      <p:pic>
        <p:nvPicPr>
          <p:cNvPr id="505" name="Google Shape;505;p49"/>
          <p:cNvPicPr preferRelativeResize="0"/>
          <p:nvPr/>
        </p:nvPicPr>
        <p:blipFill>
          <a:blip r:embed="rId6">
            <a:alphaModFix/>
          </a:blip>
          <a:stretch>
            <a:fillRect/>
          </a:stretch>
        </p:blipFill>
        <p:spPr>
          <a:xfrm>
            <a:off x="1841475" y="440250"/>
            <a:ext cx="821399" cy="8213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Roboto"/>
                <a:ea typeface="Roboto"/>
                <a:cs typeface="Roboto"/>
                <a:sym typeface="Roboto"/>
              </a:rPr>
              <a:t>Duties</a:t>
            </a:r>
            <a:endParaRPr b="1" sz="3000">
              <a:solidFill>
                <a:srgbClr val="666666"/>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1200">
                <a:latin typeface="Roboto"/>
                <a:ea typeface="Roboto"/>
                <a:cs typeface="Roboto"/>
                <a:sym typeface="Roboto"/>
              </a:rPr>
              <a:t>As soon as anyone takes on a role in the DHO, they agree to fulfil these duties.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511" name="Google Shape;511;p50"/>
          <p:cNvPicPr preferRelativeResize="0"/>
          <p:nvPr/>
        </p:nvPicPr>
        <p:blipFill>
          <a:blip r:embed="rId3">
            <a:alphaModFix/>
          </a:blip>
          <a:stretch>
            <a:fillRect/>
          </a:stretch>
        </p:blipFill>
        <p:spPr>
          <a:xfrm>
            <a:off x="2139100" y="199225"/>
            <a:ext cx="821399" cy="821399"/>
          </a:xfrm>
          <a:prstGeom prst="rect">
            <a:avLst/>
          </a:prstGeom>
          <a:noFill/>
          <a:ln>
            <a:noFill/>
          </a:ln>
        </p:spPr>
      </p:pic>
      <p:sp>
        <p:nvSpPr>
          <p:cNvPr id="512" name="Google Shape;512;p50"/>
          <p:cNvSpPr/>
          <p:nvPr/>
        </p:nvSpPr>
        <p:spPr>
          <a:xfrm>
            <a:off x="3206425" y="167425"/>
            <a:ext cx="2147400" cy="1961700"/>
          </a:xfrm>
          <a:prstGeom prst="roundRect">
            <a:avLst>
              <a:gd fmla="val 16667" name="adj"/>
            </a:avLst>
          </a:prstGeom>
          <a:solidFill>
            <a:srgbClr val="00B0A0">
              <a:alpha val="55380"/>
            </a:srgbClr>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Barlow"/>
                <a:ea typeface="Barlow"/>
                <a:cs typeface="Barlow"/>
                <a:sym typeface="Barlow"/>
              </a:rPr>
              <a:t>Sensing</a:t>
            </a:r>
            <a:endParaRPr b="1" sz="1800">
              <a:solidFill>
                <a:srgbClr val="FFFFFF"/>
              </a:solidFill>
              <a:latin typeface="Barlow"/>
              <a:ea typeface="Barlow"/>
              <a:cs typeface="Barlow"/>
              <a:sym typeface="Barlow"/>
            </a:endParaRPr>
          </a:p>
          <a:p>
            <a:pPr indent="0" lvl="0" marL="0" rtl="0" algn="l">
              <a:spcBef>
                <a:spcPts val="0"/>
              </a:spcBef>
              <a:spcAft>
                <a:spcPts val="0"/>
              </a:spcAft>
              <a:buNone/>
            </a:pPr>
            <a:r>
              <a:t/>
            </a:r>
            <a:endParaRPr>
              <a:solidFill>
                <a:srgbClr val="FFFFFF"/>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rgbClr val="FFFFFF"/>
                </a:solidFill>
                <a:latin typeface="Barlow"/>
                <a:ea typeface="Barlow"/>
                <a:cs typeface="Barlow"/>
                <a:sym typeface="Barlow"/>
              </a:rPr>
              <a:t>T</a:t>
            </a:r>
            <a:r>
              <a:rPr lang="en" sz="1200">
                <a:solidFill>
                  <a:srgbClr val="FFFFFF"/>
                </a:solidFill>
                <a:latin typeface="Barlow"/>
                <a:ea typeface="Barlow"/>
                <a:cs typeface="Barlow"/>
                <a:sym typeface="Barlow"/>
              </a:rPr>
              <a:t>he duty to process any and all relevant tensions sensed into </a:t>
            </a:r>
            <a:r>
              <a:rPr lang="en" sz="1200">
                <a:solidFill>
                  <a:srgbClr val="FFFFFF"/>
                </a:solidFill>
                <a:latin typeface="Barlow"/>
                <a:ea typeface="Barlow"/>
                <a:cs typeface="Barlow"/>
                <a:sym typeface="Barlow"/>
              </a:rPr>
              <a:t>meaningful</a:t>
            </a:r>
            <a:r>
              <a:rPr lang="en" sz="1200">
                <a:solidFill>
                  <a:srgbClr val="FFFFFF"/>
                </a:solidFill>
                <a:latin typeface="Barlow"/>
                <a:ea typeface="Barlow"/>
                <a:cs typeface="Barlow"/>
                <a:sym typeface="Barlow"/>
              </a:rPr>
              <a:t> change in </a:t>
            </a:r>
            <a:r>
              <a:rPr lang="en" sz="1200">
                <a:solidFill>
                  <a:srgbClr val="FFFFFF"/>
                </a:solidFill>
                <a:latin typeface="Barlow"/>
                <a:ea typeface="Barlow"/>
                <a:cs typeface="Barlow"/>
                <a:sym typeface="Barlow"/>
              </a:rPr>
              <a:t>pursuit</a:t>
            </a:r>
            <a:r>
              <a:rPr lang="en" sz="1200">
                <a:solidFill>
                  <a:srgbClr val="FFFFFF"/>
                </a:solidFill>
                <a:latin typeface="Barlow"/>
                <a:ea typeface="Barlow"/>
                <a:cs typeface="Barlow"/>
                <a:sym typeface="Barlow"/>
              </a:rPr>
              <a:t> of the purpose of their roles.</a:t>
            </a:r>
            <a:endParaRPr sz="1200">
              <a:solidFill>
                <a:srgbClr val="FFFFFF"/>
              </a:solidFill>
              <a:latin typeface="Barlow"/>
              <a:ea typeface="Barlow"/>
              <a:cs typeface="Barlow"/>
              <a:sym typeface="Barlow"/>
            </a:endParaRPr>
          </a:p>
          <a:p>
            <a:pPr indent="0" lvl="0" marL="0" rtl="0" algn="l">
              <a:spcBef>
                <a:spcPts val="0"/>
              </a:spcBef>
              <a:spcAft>
                <a:spcPts val="0"/>
              </a:spcAft>
              <a:buNone/>
            </a:pPr>
            <a:r>
              <a:t/>
            </a:r>
            <a:endParaRPr>
              <a:solidFill>
                <a:srgbClr val="FFFFFF"/>
              </a:solidFill>
              <a:latin typeface="Barlow"/>
              <a:ea typeface="Barlow"/>
              <a:cs typeface="Barlow"/>
              <a:sym typeface="Barlow"/>
            </a:endParaRPr>
          </a:p>
        </p:txBody>
      </p:sp>
      <p:sp>
        <p:nvSpPr>
          <p:cNvPr id="513" name="Google Shape;513;p50"/>
          <p:cNvSpPr/>
          <p:nvPr/>
        </p:nvSpPr>
        <p:spPr>
          <a:xfrm>
            <a:off x="6067250" y="144475"/>
            <a:ext cx="2147400" cy="1961700"/>
          </a:xfrm>
          <a:prstGeom prst="roundRect">
            <a:avLst>
              <a:gd fmla="val 16667" name="adj"/>
            </a:avLst>
          </a:prstGeom>
          <a:solidFill>
            <a:srgbClr val="00B0A0">
              <a:alpha val="55380"/>
            </a:srgbClr>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Barlow"/>
                <a:ea typeface="Barlow"/>
                <a:cs typeface="Barlow"/>
                <a:sym typeface="Barlow"/>
              </a:rPr>
              <a:t>Processing</a:t>
            </a:r>
            <a:endParaRPr b="1" sz="1800">
              <a:solidFill>
                <a:srgbClr val="FFFFFF"/>
              </a:solidFill>
              <a:latin typeface="Barlow"/>
              <a:ea typeface="Barlow"/>
              <a:cs typeface="Barlow"/>
              <a:sym typeface="Barlow"/>
            </a:endParaRPr>
          </a:p>
          <a:p>
            <a:pPr indent="0" lvl="0" marL="0" rtl="0" algn="l">
              <a:spcBef>
                <a:spcPts val="0"/>
              </a:spcBef>
              <a:spcAft>
                <a:spcPts val="0"/>
              </a:spcAft>
              <a:buNone/>
            </a:pPr>
            <a:r>
              <a:t/>
            </a:r>
            <a:endParaRPr>
              <a:solidFill>
                <a:srgbClr val="FFFFFF"/>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rgbClr val="FFFFFF"/>
                </a:solidFill>
                <a:latin typeface="Barlow"/>
                <a:ea typeface="Barlow"/>
                <a:cs typeface="Barlow"/>
                <a:sym typeface="Barlow"/>
              </a:rPr>
              <a:t>The duty to process, take on and </a:t>
            </a:r>
            <a:r>
              <a:rPr lang="en" sz="1200">
                <a:solidFill>
                  <a:srgbClr val="FFFFFF"/>
                </a:solidFill>
                <a:latin typeface="Barlow"/>
                <a:ea typeface="Barlow"/>
                <a:cs typeface="Barlow"/>
                <a:sym typeface="Barlow"/>
              </a:rPr>
              <a:t>prioritize</a:t>
            </a:r>
            <a:r>
              <a:rPr lang="en" sz="1200">
                <a:solidFill>
                  <a:srgbClr val="FFFFFF"/>
                </a:solidFill>
                <a:latin typeface="Barlow"/>
                <a:ea typeface="Barlow"/>
                <a:cs typeface="Barlow"/>
                <a:sym typeface="Barlow"/>
              </a:rPr>
              <a:t> in </a:t>
            </a:r>
            <a:r>
              <a:rPr lang="en" sz="1200">
                <a:solidFill>
                  <a:srgbClr val="FFFFFF"/>
                </a:solidFill>
                <a:latin typeface="Barlow"/>
                <a:ea typeface="Barlow"/>
                <a:cs typeface="Barlow"/>
                <a:sym typeface="Barlow"/>
              </a:rPr>
              <a:t>accordance</a:t>
            </a:r>
            <a:r>
              <a:rPr lang="en" sz="1200">
                <a:solidFill>
                  <a:srgbClr val="FFFFFF"/>
                </a:solidFill>
                <a:latin typeface="Barlow"/>
                <a:ea typeface="Barlow"/>
                <a:cs typeface="Barlow"/>
                <a:sym typeface="Barlow"/>
              </a:rPr>
              <a:t> with circle </a:t>
            </a:r>
            <a:r>
              <a:rPr lang="en" sz="1200">
                <a:solidFill>
                  <a:srgbClr val="FFFFFF"/>
                </a:solidFill>
                <a:latin typeface="Barlow"/>
                <a:ea typeface="Barlow"/>
                <a:cs typeface="Barlow"/>
                <a:sym typeface="Barlow"/>
              </a:rPr>
              <a:t>strategy</a:t>
            </a:r>
            <a:r>
              <a:rPr lang="en" sz="1200">
                <a:solidFill>
                  <a:srgbClr val="FFFFFF"/>
                </a:solidFill>
                <a:latin typeface="Barlow"/>
                <a:ea typeface="Barlow"/>
                <a:cs typeface="Barlow"/>
                <a:sym typeface="Barlow"/>
              </a:rPr>
              <a:t> any </a:t>
            </a:r>
            <a:r>
              <a:rPr lang="en" sz="1200">
                <a:solidFill>
                  <a:schemeClr val="lt1"/>
                </a:solidFill>
                <a:latin typeface="Barlow"/>
                <a:ea typeface="Barlow"/>
                <a:cs typeface="Barlow"/>
                <a:sym typeface="Barlow"/>
              </a:rPr>
              <a:t>work </a:t>
            </a:r>
            <a:r>
              <a:rPr lang="en" sz="1200">
                <a:solidFill>
                  <a:srgbClr val="FFFFFF"/>
                </a:solidFill>
                <a:latin typeface="Barlow"/>
                <a:ea typeface="Barlow"/>
                <a:cs typeface="Barlow"/>
                <a:sym typeface="Barlow"/>
              </a:rPr>
              <a:t>request your role is accountable for.</a:t>
            </a:r>
            <a:endParaRPr>
              <a:solidFill>
                <a:srgbClr val="FFFFFF"/>
              </a:solidFill>
              <a:latin typeface="Barlow"/>
              <a:ea typeface="Barlow"/>
              <a:cs typeface="Barlow"/>
              <a:sym typeface="Barlow"/>
            </a:endParaRPr>
          </a:p>
        </p:txBody>
      </p:sp>
      <p:sp>
        <p:nvSpPr>
          <p:cNvPr id="514" name="Google Shape;514;p50"/>
          <p:cNvSpPr/>
          <p:nvPr/>
        </p:nvSpPr>
        <p:spPr>
          <a:xfrm>
            <a:off x="6067250" y="2449650"/>
            <a:ext cx="2147400" cy="2289300"/>
          </a:xfrm>
          <a:prstGeom prst="roundRect">
            <a:avLst>
              <a:gd fmla="val 16667" name="adj"/>
            </a:avLst>
          </a:prstGeom>
          <a:solidFill>
            <a:srgbClr val="00B0A0">
              <a:alpha val="55380"/>
            </a:srgbClr>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Barlow"/>
                <a:ea typeface="Barlow"/>
                <a:cs typeface="Barlow"/>
                <a:sym typeface="Barlow"/>
              </a:rPr>
              <a:t>Transparency </a:t>
            </a:r>
            <a:endParaRPr b="1" sz="1800">
              <a:solidFill>
                <a:srgbClr val="FFFFFF"/>
              </a:solidFill>
              <a:latin typeface="Barlow"/>
              <a:ea typeface="Barlow"/>
              <a:cs typeface="Barlow"/>
              <a:sym typeface="Barlow"/>
            </a:endParaRPr>
          </a:p>
          <a:p>
            <a:pPr indent="0" lvl="0" marL="0" rtl="0" algn="l">
              <a:spcBef>
                <a:spcPts val="0"/>
              </a:spcBef>
              <a:spcAft>
                <a:spcPts val="0"/>
              </a:spcAft>
              <a:buNone/>
            </a:pPr>
            <a:r>
              <a:t/>
            </a:r>
            <a:endParaRPr>
              <a:solidFill>
                <a:srgbClr val="FFFFFF"/>
              </a:solidFill>
              <a:latin typeface="Barlow"/>
              <a:ea typeface="Barlow"/>
              <a:cs typeface="Barlow"/>
              <a:sym typeface="Barlow"/>
            </a:endParaRPr>
          </a:p>
          <a:p>
            <a:pPr indent="0" lvl="0" marL="0" rtl="0" algn="l">
              <a:spcBef>
                <a:spcPts val="0"/>
              </a:spcBef>
              <a:spcAft>
                <a:spcPts val="0"/>
              </a:spcAft>
              <a:buNone/>
            </a:pPr>
            <a:r>
              <a:rPr lang="en" sz="1200">
                <a:solidFill>
                  <a:srgbClr val="FFFFFF"/>
                </a:solidFill>
                <a:latin typeface="Barlow"/>
                <a:ea typeface="Barlow"/>
                <a:cs typeface="Barlow"/>
                <a:sym typeface="Barlow"/>
              </a:rPr>
              <a:t>The duty for transparency to any other role on all the work your are engaged in at any given time and </a:t>
            </a:r>
            <a:r>
              <a:rPr lang="en" sz="1200">
                <a:solidFill>
                  <a:schemeClr val="lt1"/>
                </a:solidFill>
                <a:latin typeface="Barlow"/>
                <a:ea typeface="Barlow"/>
                <a:cs typeface="Barlow"/>
                <a:sym typeface="Barlow"/>
              </a:rPr>
              <a:t>upon request </a:t>
            </a:r>
            <a:r>
              <a:rPr lang="en" sz="1200">
                <a:solidFill>
                  <a:srgbClr val="FFFFFF"/>
                </a:solidFill>
                <a:latin typeface="Barlow"/>
                <a:ea typeface="Barlow"/>
                <a:cs typeface="Barlow"/>
                <a:sym typeface="Barlow"/>
              </a:rPr>
              <a:t>provide reasonable estimates when deliverables can be expected.</a:t>
            </a:r>
            <a:endParaRPr sz="1200">
              <a:solidFill>
                <a:srgbClr val="FFFFFF"/>
              </a:solidFill>
              <a:latin typeface="Barlow"/>
              <a:ea typeface="Barlow"/>
              <a:cs typeface="Barlow"/>
              <a:sym typeface="Barlow"/>
            </a:endParaRPr>
          </a:p>
        </p:txBody>
      </p:sp>
      <p:sp>
        <p:nvSpPr>
          <p:cNvPr id="515" name="Google Shape;515;p50"/>
          <p:cNvSpPr/>
          <p:nvPr/>
        </p:nvSpPr>
        <p:spPr>
          <a:xfrm>
            <a:off x="3206425" y="2449650"/>
            <a:ext cx="2147400" cy="2289300"/>
          </a:xfrm>
          <a:prstGeom prst="roundRect">
            <a:avLst>
              <a:gd fmla="val 16667" name="adj"/>
            </a:avLst>
          </a:prstGeom>
          <a:solidFill>
            <a:srgbClr val="00B0A0">
              <a:alpha val="55380"/>
            </a:srgbClr>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Barlow"/>
                <a:ea typeface="Barlow"/>
                <a:cs typeface="Barlow"/>
                <a:sym typeface="Barlow"/>
              </a:rPr>
              <a:t>E</a:t>
            </a:r>
            <a:r>
              <a:rPr b="1" lang="en" sz="1800">
                <a:solidFill>
                  <a:srgbClr val="FFFFFF"/>
                </a:solidFill>
                <a:latin typeface="Barlow"/>
                <a:ea typeface="Barlow"/>
                <a:cs typeface="Barlow"/>
                <a:sym typeface="Barlow"/>
              </a:rPr>
              <a:t>xpectations</a:t>
            </a:r>
            <a:endParaRPr b="1" sz="1800">
              <a:solidFill>
                <a:srgbClr val="FFFFFF"/>
              </a:solidFill>
              <a:latin typeface="Barlow"/>
              <a:ea typeface="Barlow"/>
              <a:cs typeface="Barlow"/>
              <a:sym typeface="Barlow"/>
            </a:endParaRPr>
          </a:p>
          <a:p>
            <a:pPr indent="0" lvl="0" marL="0" rtl="0" algn="l">
              <a:spcBef>
                <a:spcPts val="0"/>
              </a:spcBef>
              <a:spcAft>
                <a:spcPts val="0"/>
              </a:spcAft>
              <a:buNone/>
            </a:pPr>
            <a:r>
              <a:t/>
            </a:r>
            <a:endParaRPr>
              <a:solidFill>
                <a:srgbClr val="FFFFFF"/>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rgbClr val="FFFFFF"/>
                </a:solidFill>
                <a:latin typeface="Barlow"/>
                <a:ea typeface="Barlow"/>
                <a:cs typeface="Barlow"/>
                <a:sym typeface="Barlow"/>
              </a:rPr>
              <a:t>The duty to sense into and make explicit through </a:t>
            </a:r>
            <a:r>
              <a:rPr lang="en" sz="1200">
                <a:solidFill>
                  <a:srgbClr val="FFFFFF"/>
                </a:solidFill>
                <a:latin typeface="Barlow"/>
                <a:ea typeface="Barlow"/>
                <a:cs typeface="Barlow"/>
                <a:sym typeface="Barlow"/>
              </a:rPr>
              <a:t>governance</a:t>
            </a:r>
            <a:r>
              <a:rPr lang="en" sz="1200">
                <a:solidFill>
                  <a:srgbClr val="FFFFFF"/>
                </a:solidFill>
                <a:latin typeface="Barlow"/>
                <a:ea typeface="Barlow"/>
                <a:cs typeface="Barlow"/>
                <a:sym typeface="Barlow"/>
              </a:rPr>
              <a:t> any </a:t>
            </a:r>
            <a:r>
              <a:rPr lang="en" sz="1200">
                <a:solidFill>
                  <a:srgbClr val="FFFFFF"/>
                </a:solidFill>
                <a:latin typeface="Barlow"/>
                <a:ea typeface="Barlow"/>
                <a:cs typeface="Barlow"/>
                <a:sym typeface="Barlow"/>
              </a:rPr>
              <a:t>implicit</a:t>
            </a:r>
            <a:r>
              <a:rPr lang="en" sz="1200">
                <a:solidFill>
                  <a:srgbClr val="FFFFFF"/>
                </a:solidFill>
                <a:latin typeface="Barlow"/>
                <a:ea typeface="Barlow"/>
                <a:cs typeface="Barlow"/>
                <a:sym typeface="Barlow"/>
              </a:rPr>
              <a:t> expectation if in service of purpose or transparently declining the expectation.</a:t>
            </a:r>
            <a:endParaRPr sz="1200">
              <a:solidFill>
                <a:srgbClr val="FFFFFF"/>
              </a:solidFill>
              <a:latin typeface="Barlow"/>
              <a:ea typeface="Barlow"/>
              <a:cs typeface="Barlow"/>
              <a:sym typeface="Barlow"/>
            </a:endParaRPr>
          </a:p>
          <a:p>
            <a:pPr indent="0" lvl="0" marL="0" rtl="0" algn="l">
              <a:spcBef>
                <a:spcPts val="0"/>
              </a:spcBef>
              <a:spcAft>
                <a:spcPts val="0"/>
              </a:spcAft>
              <a:buNone/>
            </a:pPr>
            <a:r>
              <a:t/>
            </a:r>
            <a:endParaRPr>
              <a:solidFill>
                <a:srgbClr val="FFFFFF"/>
              </a:solidFill>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EFC"/>
        </a:solidFill>
      </p:bgPr>
    </p:bg>
    <p:spTree>
      <p:nvGrpSpPr>
        <p:cNvPr id="519" name="Shape 519"/>
        <p:cNvGrpSpPr/>
        <p:nvPr/>
      </p:nvGrpSpPr>
      <p:grpSpPr>
        <a:xfrm>
          <a:off x="0" y="0"/>
          <a:ext cx="0" cy="0"/>
          <a:chOff x="0" y="0"/>
          <a:chExt cx="0" cy="0"/>
        </a:xfrm>
      </p:grpSpPr>
      <p:pic>
        <p:nvPicPr>
          <p:cNvPr id="520" name="Google Shape;520;p51"/>
          <p:cNvPicPr preferRelativeResize="0"/>
          <p:nvPr/>
        </p:nvPicPr>
        <p:blipFill>
          <a:blip r:embed="rId3">
            <a:alphaModFix/>
          </a:blip>
          <a:stretch>
            <a:fillRect/>
          </a:stretch>
        </p:blipFill>
        <p:spPr>
          <a:xfrm>
            <a:off x="-708696" y="2250823"/>
            <a:ext cx="480625" cy="497576"/>
          </a:xfrm>
          <a:prstGeom prst="rect">
            <a:avLst/>
          </a:prstGeom>
          <a:noFill/>
          <a:ln>
            <a:noFill/>
          </a:ln>
        </p:spPr>
      </p:pic>
      <p:sp>
        <p:nvSpPr>
          <p:cNvPr id="521" name="Google Shape;521;p51"/>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Roboto"/>
                <a:ea typeface="Roboto"/>
                <a:cs typeface="Roboto"/>
                <a:sym typeface="Roboto"/>
              </a:rPr>
              <a:t>COMM PATTERNS</a:t>
            </a:r>
            <a:endParaRPr b="1" sz="3000">
              <a:solidFill>
                <a:srgbClr val="666666"/>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Roboto"/>
                <a:ea typeface="Roboto"/>
                <a:cs typeface="Roboto"/>
                <a:sym typeface="Roboto"/>
              </a:rPr>
              <a:t>A large variety of communication patterns and channels exists for every organization. People can easily feel overwhelmed (or underwhelmed) - so chose your participation wisely. Don’t try to be in every channel, respect the privacy of existing circles and reach out to people directly for feedback. Remember, all feedback is just suggestions, and roles need not take that feedback in. </a:t>
            </a:r>
            <a:endParaRPr b="1" sz="3000">
              <a:solidFill>
                <a:srgbClr val="666666"/>
              </a:solidFill>
              <a:latin typeface="Roboto"/>
              <a:ea typeface="Roboto"/>
              <a:cs typeface="Roboto"/>
              <a:sym typeface="Roboto"/>
            </a:endParaRPr>
          </a:p>
          <a:p>
            <a:pPr indent="0" lvl="0" marL="0" rtl="0" algn="l">
              <a:lnSpc>
                <a:spcPct val="115000"/>
              </a:lnSpc>
              <a:spcBef>
                <a:spcPts val="0"/>
              </a:spcBef>
              <a:spcAft>
                <a:spcPts val="1600"/>
              </a:spcAft>
              <a:buClr>
                <a:schemeClr val="dk1"/>
              </a:buClr>
              <a:buSzPts val="1100"/>
              <a:buFont typeface="Arial"/>
              <a:buNone/>
            </a:pPr>
            <a:r>
              <a:t/>
            </a:r>
            <a:endParaRPr sz="1200">
              <a:latin typeface="Roboto"/>
              <a:ea typeface="Roboto"/>
              <a:cs typeface="Roboto"/>
              <a:sym typeface="Roboto"/>
            </a:endParaRPr>
          </a:p>
        </p:txBody>
      </p:sp>
      <p:pic>
        <p:nvPicPr>
          <p:cNvPr id="522" name="Google Shape;522;p51"/>
          <p:cNvPicPr preferRelativeResize="0"/>
          <p:nvPr/>
        </p:nvPicPr>
        <p:blipFill rotWithShape="1">
          <a:blip r:embed="rId4">
            <a:alphaModFix/>
          </a:blip>
          <a:srcRect b="57235" l="0" r="0" t="0"/>
          <a:stretch/>
        </p:blipFill>
        <p:spPr>
          <a:xfrm>
            <a:off x="2493000" y="75"/>
            <a:ext cx="6651000" cy="1327325"/>
          </a:xfrm>
          <a:prstGeom prst="rect">
            <a:avLst/>
          </a:prstGeom>
          <a:noFill/>
          <a:ln>
            <a:noFill/>
          </a:ln>
        </p:spPr>
      </p:pic>
      <p:pic>
        <p:nvPicPr>
          <p:cNvPr id="523" name="Google Shape;523;p51"/>
          <p:cNvPicPr preferRelativeResize="0"/>
          <p:nvPr/>
        </p:nvPicPr>
        <p:blipFill>
          <a:blip r:embed="rId5">
            <a:alphaModFix/>
          </a:blip>
          <a:stretch>
            <a:fillRect/>
          </a:stretch>
        </p:blipFill>
        <p:spPr>
          <a:xfrm>
            <a:off x="2947500" y="1473175"/>
            <a:ext cx="654175" cy="654175"/>
          </a:xfrm>
          <a:prstGeom prst="rect">
            <a:avLst/>
          </a:prstGeom>
          <a:noFill/>
          <a:ln>
            <a:noFill/>
          </a:ln>
        </p:spPr>
      </p:pic>
      <p:pic>
        <p:nvPicPr>
          <p:cNvPr id="524" name="Google Shape;524;p51"/>
          <p:cNvPicPr preferRelativeResize="0"/>
          <p:nvPr/>
        </p:nvPicPr>
        <p:blipFill>
          <a:blip r:embed="rId6">
            <a:alphaModFix/>
          </a:blip>
          <a:stretch>
            <a:fillRect/>
          </a:stretch>
        </p:blipFill>
        <p:spPr>
          <a:xfrm>
            <a:off x="2971125" y="2644775"/>
            <a:ext cx="654175" cy="654175"/>
          </a:xfrm>
          <a:prstGeom prst="rect">
            <a:avLst/>
          </a:prstGeom>
          <a:noFill/>
          <a:ln>
            <a:noFill/>
          </a:ln>
        </p:spPr>
      </p:pic>
      <p:pic>
        <p:nvPicPr>
          <p:cNvPr id="525" name="Google Shape;525;p51"/>
          <p:cNvPicPr preferRelativeResize="0"/>
          <p:nvPr/>
        </p:nvPicPr>
        <p:blipFill>
          <a:blip r:embed="rId7">
            <a:alphaModFix/>
          </a:blip>
          <a:stretch>
            <a:fillRect/>
          </a:stretch>
        </p:blipFill>
        <p:spPr>
          <a:xfrm>
            <a:off x="6062425" y="1473313"/>
            <a:ext cx="654175" cy="654175"/>
          </a:xfrm>
          <a:prstGeom prst="rect">
            <a:avLst/>
          </a:prstGeom>
          <a:noFill/>
          <a:ln>
            <a:noFill/>
          </a:ln>
        </p:spPr>
      </p:pic>
      <p:sp>
        <p:nvSpPr>
          <p:cNvPr id="526" name="Google Shape;526;p51"/>
          <p:cNvSpPr txBox="1"/>
          <p:nvPr/>
        </p:nvSpPr>
        <p:spPr>
          <a:xfrm>
            <a:off x="3783100" y="1387075"/>
            <a:ext cx="2097900" cy="74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Barlow"/>
                <a:ea typeface="Barlow"/>
                <a:cs typeface="Barlow"/>
                <a:sym typeface="Barlow"/>
              </a:rPr>
              <a:t>Create a </a:t>
            </a:r>
            <a:r>
              <a:rPr b="1" lang="en" sz="1200">
                <a:solidFill>
                  <a:schemeClr val="dk1"/>
                </a:solidFill>
                <a:latin typeface="Barlow"/>
                <a:ea typeface="Barlow"/>
                <a:cs typeface="Barlow"/>
                <a:sym typeface="Barlow"/>
              </a:rPr>
              <a:t>Water Cooler </a:t>
            </a:r>
            <a:r>
              <a:rPr lang="en" sz="1200">
                <a:solidFill>
                  <a:schemeClr val="dk1"/>
                </a:solidFill>
                <a:latin typeface="Barlow"/>
                <a:ea typeface="Barlow"/>
                <a:cs typeface="Barlow"/>
                <a:sym typeface="Barlow"/>
              </a:rPr>
              <a:t>channel to allow for any non-work or non-role related conversations.</a:t>
            </a:r>
            <a:endParaRPr b="1" sz="3000">
              <a:solidFill>
                <a:srgbClr val="666666"/>
              </a:solidFill>
              <a:latin typeface="Barlow"/>
              <a:ea typeface="Barlow"/>
              <a:cs typeface="Barlow"/>
              <a:sym typeface="Barlow"/>
            </a:endParaRPr>
          </a:p>
        </p:txBody>
      </p:sp>
      <p:sp>
        <p:nvSpPr>
          <p:cNvPr id="527" name="Google Shape;527;p51"/>
          <p:cNvSpPr txBox="1"/>
          <p:nvPr/>
        </p:nvSpPr>
        <p:spPr>
          <a:xfrm>
            <a:off x="3783100" y="2558675"/>
            <a:ext cx="2097900" cy="74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Barlow"/>
                <a:ea typeface="Barlow"/>
                <a:cs typeface="Barlow"/>
                <a:sym typeface="Barlow"/>
              </a:rPr>
              <a:t>Reach out with a </a:t>
            </a:r>
            <a:r>
              <a:rPr b="1" lang="en" sz="1200">
                <a:solidFill>
                  <a:schemeClr val="dk1"/>
                </a:solidFill>
                <a:latin typeface="Barlow"/>
                <a:ea typeface="Barlow"/>
                <a:cs typeface="Barlow"/>
                <a:sym typeface="Barlow"/>
              </a:rPr>
              <a:t>Direct Message </a:t>
            </a:r>
            <a:r>
              <a:rPr lang="en" sz="1200">
                <a:solidFill>
                  <a:schemeClr val="dk1"/>
                </a:solidFill>
                <a:latin typeface="Barlow"/>
                <a:ea typeface="Barlow"/>
                <a:cs typeface="Barlow"/>
                <a:sym typeface="Barlow"/>
              </a:rPr>
              <a:t>to your fellow members for an issue you have/want to resolve</a:t>
            </a:r>
            <a:r>
              <a:rPr lang="en" sz="1200">
                <a:solidFill>
                  <a:schemeClr val="dk1"/>
                </a:solidFill>
                <a:latin typeface="Barlow"/>
                <a:ea typeface="Barlow"/>
                <a:cs typeface="Barlow"/>
                <a:sym typeface="Barlow"/>
              </a:rPr>
              <a:t>.</a:t>
            </a:r>
            <a:endParaRPr b="1" sz="3000">
              <a:solidFill>
                <a:srgbClr val="666666"/>
              </a:solidFill>
              <a:latin typeface="Barlow"/>
              <a:ea typeface="Barlow"/>
              <a:cs typeface="Barlow"/>
              <a:sym typeface="Barlow"/>
            </a:endParaRPr>
          </a:p>
        </p:txBody>
      </p:sp>
      <p:sp>
        <p:nvSpPr>
          <p:cNvPr id="528" name="Google Shape;528;p51"/>
          <p:cNvSpPr txBox="1"/>
          <p:nvPr/>
        </p:nvSpPr>
        <p:spPr>
          <a:xfrm>
            <a:off x="6898025" y="1400215"/>
            <a:ext cx="2097900" cy="8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Barlow"/>
                <a:ea typeface="Barlow"/>
                <a:cs typeface="Barlow"/>
                <a:sym typeface="Barlow"/>
              </a:rPr>
              <a:t>Start </a:t>
            </a:r>
            <a:r>
              <a:rPr b="1" lang="en" sz="1200">
                <a:solidFill>
                  <a:schemeClr val="dk1"/>
                </a:solidFill>
                <a:latin typeface="Barlow"/>
                <a:ea typeface="Barlow"/>
                <a:cs typeface="Barlow"/>
                <a:sym typeface="Barlow"/>
              </a:rPr>
              <a:t>Working Out Loud</a:t>
            </a:r>
            <a:r>
              <a:rPr lang="en" sz="1200">
                <a:solidFill>
                  <a:schemeClr val="dk1"/>
                </a:solidFill>
                <a:latin typeface="Barlow"/>
                <a:ea typeface="Barlow"/>
                <a:cs typeface="Barlow"/>
                <a:sym typeface="Barlow"/>
              </a:rPr>
              <a:t> to share some of your work experiences with others in the organization</a:t>
            </a:r>
            <a:r>
              <a:rPr lang="en" sz="1200">
                <a:solidFill>
                  <a:schemeClr val="dk1"/>
                </a:solidFill>
                <a:latin typeface="Barlow"/>
                <a:ea typeface="Barlow"/>
                <a:cs typeface="Barlow"/>
                <a:sym typeface="Barlow"/>
              </a:rPr>
              <a:t>.</a:t>
            </a:r>
            <a:endParaRPr b="1" sz="3000">
              <a:solidFill>
                <a:srgbClr val="666666"/>
              </a:solidFill>
              <a:latin typeface="Barlow"/>
              <a:ea typeface="Barlow"/>
              <a:cs typeface="Barlow"/>
              <a:sym typeface="Barlow"/>
            </a:endParaRPr>
          </a:p>
        </p:txBody>
      </p:sp>
      <p:pic>
        <p:nvPicPr>
          <p:cNvPr id="529" name="Google Shape;529;p51"/>
          <p:cNvPicPr preferRelativeResize="0"/>
          <p:nvPr/>
        </p:nvPicPr>
        <p:blipFill rotWithShape="1">
          <a:blip r:embed="rId4">
            <a:alphaModFix/>
          </a:blip>
          <a:srcRect b="57235" l="0" r="0" t="0"/>
          <a:stretch/>
        </p:blipFill>
        <p:spPr>
          <a:xfrm flipH="1" rot="10800000">
            <a:off x="2493000" y="3816250"/>
            <a:ext cx="6651000" cy="1327325"/>
          </a:xfrm>
          <a:prstGeom prst="rect">
            <a:avLst/>
          </a:prstGeom>
          <a:noFill/>
          <a:ln>
            <a:noFill/>
          </a:ln>
        </p:spPr>
      </p:pic>
      <p:sp>
        <p:nvSpPr>
          <p:cNvPr id="530" name="Google Shape;530;p51"/>
          <p:cNvSpPr txBox="1"/>
          <p:nvPr/>
        </p:nvSpPr>
        <p:spPr>
          <a:xfrm>
            <a:off x="6898025" y="2571815"/>
            <a:ext cx="2097900" cy="80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Barlow"/>
                <a:ea typeface="Barlow"/>
                <a:cs typeface="Barlow"/>
                <a:sym typeface="Barlow"/>
              </a:rPr>
              <a:t>Set your channel to </a:t>
            </a:r>
            <a:r>
              <a:rPr b="1" lang="en" sz="1200">
                <a:solidFill>
                  <a:schemeClr val="dk1"/>
                </a:solidFill>
                <a:latin typeface="Barlow"/>
                <a:ea typeface="Barlow"/>
                <a:cs typeface="Barlow"/>
                <a:sym typeface="Barlow"/>
              </a:rPr>
              <a:t>Read Only</a:t>
            </a:r>
            <a:r>
              <a:rPr lang="en" sz="1200">
                <a:solidFill>
                  <a:schemeClr val="dk1"/>
                </a:solidFill>
                <a:latin typeface="Barlow"/>
                <a:ea typeface="Barlow"/>
                <a:cs typeface="Barlow"/>
                <a:sym typeface="Barlow"/>
              </a:rPr>
              <a:t> and leave one guest channel open for writing</a:t>
            </a:r>
            <a:r>
              <a:rPr lang="en" sz="1200">
                <a:solidFill>
                  <a:schemeClr val="dk1"/>
                </a:solidFill>
                <a:latin typeface="Barlow"/>
                <a:ea typeface="Barlow"/>
                <a:cs typeface="Barlow"/>
                <a:sym typeface="Barlow"/>
              </a:rPr>
              <a:t>.</a:t>
            </a:r>
            <a:endParaRPr b="1" sz="3000">
              <a:solidFill>
                <a:srgbClr val="666666"/>
              </a:solidFill>
              <a:latin typeface="Barlow"/>
              <a:ea typeface="Barlow"/>
              <a:cs typeface="Barlow"/>
              <a:sym typeface="Barlow"/>
            </a:endParaRPr>
          </a:p>
        </p:txBody>
      </p:sp>
      <p:pic>
        <p:nvPicPr>
          <p:cNvPr id="531" name="Google Shape;531;p51"/>
          <p:cNvPicPr preferRelativeResize="0"/>
          <p:nvPr/>
        </p:nvPicPr>
        <p:blipFill>
          <a:blip r:embed="rId8">
            <a:alphaModFix/>
          </a:blip>
          <a:stretch>
            <a:fillRect/>
          </a:stretch>
        </p:blipFill>
        <p:spPr>
          <a:xfrm>
            <a:off x="6098249" y="2644775"/>
            <a:ext cx="654175" cy="654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2"/>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chemeClr val="dk1"/>
                </a:solidFill>
                <a:latin typeface="Barlow"/>
                <a:ea typeface="Barlow"/>
                <a:cs typeface="Barlow"/>
                <a:sym typeface="Barlow"/>
              </a:rPr>
              <a:t>ROLES HAVE POWER!</a:t>
            </a:r>
            <a:br>
              <a:rPr lang="en" sz="1200">
                <a:solidFill>
                  <a:schemeClr val="dk1"/>
                </a:solidFill>
                <a:latin typeface="Barlow"/>
                <a:ea typeface="Barlow"/>
                <a:cs typeface="Barlow"/>
                <a:sym typeface="Barlow"/>
              </a:rPr>
            </a:br>
            <a:br>
              <a:rPr lang="en" sz="1200">
                <a:solidFill>
                  <a:schemeClr val="dk1"/>
                </a:solidFill>
                <a:latin typeface="Barlow"/>
                <a:ea typeface="Barlow"/>
                <a:cs typeface="Barlow"/>
                <a:sym typeface="Barlow"/>
              </a:rPr>
            </a:br>
            <a:r>
              <a:rPr lang="en" sz="1200">
                <a:solidFill>
                  <a:schemeClr val="dk2"/>
                </a:solidFill>
                <a:latin typeface="Barlow"/>
                <a:ea typeface="Barlow"/>
                <a:cs typeface="Barlow"/>
                <a:sym typeface="Barlow"/>
              </a:rPr>
              <a:t>Roles have clear authority to execute within their purpose and </a:t>
            </a:r>
            <a:r>
              <a:rPr lang="en" sz="1200">
                <a:solidFill>
                  <a:schemeClr val="dk2"/>
                </a:solidFill>
                <a:latin typeface="Barlow"/>
                <a:ea typeface="Barlow"/>
                <a:cs typeface="Barlow"/>
                <a:sym typeface="Barlow"/>
              </a:rPr>
              <a:t>domain</a:t>
            </a:r>
            <a:r>
              <a:rPr lang="en" sz="1200">
                <a:solidFill>
                  <a:schemeClr val="dk2"/>
                </a:solidFill>
                <a:latin typeface="Barlow"/>
                <a:ea typeface="Barlow"/>
                <a:cs typeface="Barlow"/>
                <a:sym typeface="Barlow"/>
              </a:rPr>
              <a:t>. </a:t>
            </a:r>
            <a:r>
              <a:rPr lang="en" sz="1200">
                <a:solidFill>
                  <a:schemeClr val="dk2"/>
                </a:solidFill>
                <a:latin typeface="Barlow"/>
                <a:ea typeface="Barlow"/>
                <a:cs typeface="Barlow"/>
                <a:sym typeface="Barlow"/>
              </a:rPr>
              <a:t>Roles only need to seek permission from others if it breaches the domain of another role.</a:t>
            </a:r>
            <a:br>
              <a:rPr lang="en" sz="1200">
                <a:solidFill>
                  <a:schemeClr val="dk2"/>
                </a:solidFill>
                <a:latin typeface="Barlow"/>
                <a:ea typeface="Barlow"/>
                <a:cs typeface="Barlow"/>
                <a:sym typeface="Barlow"/>
              </a:rPr>
            </a:br>
            <a:br>
              <a:rPr lang="en" sz="1200">
                <a:solidFill>
                  <a:schemeClr val="dk2"/>
                </a:solidFill>
                <a:latin typeface="Barlow"/>
                <a:ea typeface="Barlow"/>
                <a:cs typeface="Barlow"/>
                <a:sym typeface="Barlow"/>
              </a:rPr>
            </a:br>
            <a:r>
              <a:rPr lang="en" sz="1200">
                <a:solidFill>
                  <a:schemeClr val="dk2"/>
                </a:solidFill>
                <a:latin typeface="Barlow"/>
                <a:ea typeface="Barlow"/>
                <a:cs typeface="Barlow"/>
                <a:sym typeface="Barlow"/>
              </a:rPr>
              <a:t>When a role splits into multiple roles - the domains and accountabilities are divided amongst the new roles.</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b="1" sz="3000">
              <a:latin typeface="Barlow"/>
              <a:ea typeface="Barlow"/>
              <a:cs typeface="Barlow"/>
              <a:sym typeface="Barlow"/>
            </a:endParaRPr>
          </a:p>
        </p:txBody>
      </p:sp>
      <p:cxnSp>
        <p:nvCxnSpPr>
          <p:cNvPr id="537" name="Google Shape;537;p52"/>
          <p:cNvCxnSpPr/>
          <p:nvPr/>
        </p:nvCxnSpPr>
        <p:spPr>
          <a:xfrm>
            <a:off x="4866804" y="3787875"/>
            <a:ext cx="1260600" cy="411900"/>
          </a:xfrm>
          <a:prstGeom prst="straightConnector1">
            <a:avLst/>
          </a:prstGeom>
          <a:noFill/>
          <a:ln cap="flat" cmpd="sng" w="19050">
            <a:solidFill>
              <a:srgbClr val="9ED747"/>
            </a:solidFill>
            <a:prstDash val="solid"/>
            <a:round/>
            <a:headEnd len="med" w="med" type="none"/>
            <a:tailEnd len="med" w="med" type="triangle"/>
          </a:ln>
        </p:spPr>
      </p:cxnSp>
      <p:cxnSp>
        <p:nvCxnSpPr>
          <p:cNvPr id="538" name="Google Shape;538;p52"/>
          <p:cNvCxnSpPr/>
          <p:nvPr/>
        </p:nvCxnSpPr>
        <p:spPr>
          <a:xfrm>
            <a:off x="4883629" y="3796275"/>
            <a:ext cx="1235400" cy="823800"/>
          </a:xfrm>
          <a:prstGeom prst="straightConnector1">
            <a:avLst/>
          </a:prstGeom>
          <a:noFill/>
          <a:ln cap="flat" cmpd="sng" w="19050">
            <a:solidFill>
              <a:srgbClr val="9ED747"/>
            </a:solidFill>
            <a:prstDash val="solid"/>
            <a:round/>
            <a:headEnd len="med" w="med" type="none"/>
            <a:tailEnd len="med" w="med" type="triangle"/>
          </a:ln>
        </p:spPr>
      </p:cxnSp>
      <p:sp>
        <p:nvSpPr>
          <p:cNvPr id="539" name="Google Shape;539;p52"/>
          <p:cNvSpPr/>
          <p:nvPr/>
        </p:nvSpPr>
        <p:spPr>
          <a:xfrm>
            <a:off x="6026462" y="75"/>
            <a:ext cx="2591400" cy="2506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B</a:t>
            </a:r>
            <a:endParaRPr sz="900"/>
          </a:p>
        </p:txBody>
      </p:sp>
      <p:sp>
        <p:nvSpPr>
          <p:cNvPr id="540" name="Google Shape;540;p52"/>
          <p:cNvSpPr/>
          <p:nvPr/>
        </p:nvSpPr>
        <p:spPr>
          <a:xfrm>
            <a:off x="2679325" y="736916"/>
            <a:ext cx="1099800" cy="10323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B</a:t>
            </a:r>
            <a:endParaRPr/>
          </a:p>
        </p:txBody>
      </p:sp>
      <p:sp>
        <p:nvSpPr>
          <p:cNvPr id="541" name="Google Shape;541;p52"/>
          <p:cNvSpPr/>
          <p:nvPr/>
        </p:nvSpPr>
        <p:spPr>
          <a:xfrm>
            <a:off x="6484012" y="87326"/>
            <a:ext cx="1099800" cy="10323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D</a:t>
            </a:r>
            <a:endParaRPr/>
          </a:p>
        </p:txBody>
      </p:sp>
      <p:sp>
        <p:nvSpPr>
          <p:cNvPr id="542" name="Google Shape;542;p52"/>
          <p:cNvSpPr/>
          <p:nvPr/>
        </p:nvSpPr>
        <p:spPr>
          <a:xfrm>
            <a:off x="7311571" y="1252910"/>
            <a:ext cx="1099800" cy="10323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E</a:t>
            </a:r>
            <a:endParaRPr/>
          </a:p>
        </p:txBody>
      </p:sp>
      <p:cxnSp>
        <p:nvCxnSpPr>
          <p:cNvPr id="543" name="Google Shape;543;p52"/>
          <p:cNvCxnSpPr>
            <a:stCxn id="540" idx="6"/>
          </p:cNvCxnSpPr>
          <p:nvPr/>
        </p:nvCxnSpPr>
        <p:spPr>
          <a:xfrm flipH="1" rot="10800000">
            <a:off x="3779125" y="699266"/>
            <a:ext cx="2628600" cy="553800"/>
          </a:xfrm>
          <a:prstGeom prst="straightConnector1">
            <a:avLst/>
          </a:prstGeom>
          <a:noFill/>
          <a:ln cap="flat" cmpd="sng" w="19050">
            <a:solidFill>
              <a:srgbClr val="79B040"/>
            </a:solidFill>
            <a:prstDash val="solid"/>
            <a:round/>
            <a:headEnd len="med" w="med" type="none"/>
            <a:tailEnd len="med" w="med" type="triangle"/>
          </a:ln>
        </p:spPr>
      </p:cxnSp>
      <p:pic>
        <p:nvPicPr>
          <p:cNvPr id="544" name="Google Shape;544;p52"/>
          <p:cNvPicPr preferRelativeResize="0"/>
          <p:nvPr/>
        </p:nvPicPr>
        <p:blipFill>
          <a:blip r:embed="rId4">
            <a:alphaModFix/>
          </a:blip>
          <a:stretch>
            <a:fillRect/>
          </a:stretch>
        </p:blipFill>
        <p:spPr>
          <a:xfrm>
            <a:off x="7437975" y="1627174"/>
            <a:ext cx="302458" cy="283744"/>
          </a:xfrm>
          <a:prstGeom prst="rect">
            <a:avLst/>
          </a:prstGeom>
          <a:noFill/>
          <a:ln>
            <a:noFill/>
          </a:ln>
        </p:spPr>
      </p:pic>
      <p:pic>
        <p:nvPicPr>
          <p:cNvPr id="545" name="Google Shape;545;p52"/>
          <p:cNvPicPr preferRelativeResize="0"/>
          <p:nvPr/>
        </p:nvPicPr>
        <p:blipFill>
          <a:blip r:embed="rId4">
            <a:alphaModFix/>
          </a:blip>
          <a:stretch>
            <a:fillRect/>
          </a:stretch>
        </p:blipFill>
        <p:spPr>
          <a:xfrm>
            <a:off x="2712867" y="1119630"/>
            <a:ext cx="302458" cy="283744"/>
          </a:xfrm>
          <a:prstGeom prst="rect">
            <a:avLst/>
          </a:prstGeom>
          <a:noFill/>
          <a:ln>
            <a:noFill/>
          </a:ln>
        </p:spPr>
      </p:pic>
      <p:sp>
        <p:nvSpPr>
          <p:cNvPr id="546" name="Google Shape;546;p52"/>
          <p:cNvSpPr txBox="1"/>
          <p:nvPr/>
        </p:nvSpPr>
        <p:spPr>
          <a:xfrm>
            <a:off x="4091958" y="2506275"/>
            <a:ext cx="1489500" cy="93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Barlow"/>
                <a:ea typeface="Barlow"/>
                <a:cs typeface="Barlow"/>
                <a:sym typeface="Barlow"/>
              </a:rPr>
              <a:t>Role B </a:t>
            </a:r>
            <a:br>
              <a:rPr b="1" lang="en">
                <a:solidFill>
                  <a:srgbClr val="666666"/>
                </a:solidFill>
                <a:latin typeface="Barlow"/>
                <a:ea typeface="Barlow"/>
                <a:cs typeface="Barlow"/>
                <a:sym typeface="Barlow"/>
              </a:rPr>
            </a:br>
            <a:r>
              <a:rPr b="1" lang="en" u="sng">
                <a:solidFill>
                  <a:srgbClr val="666666"/>
                </a:solidFill>
                <a:latin typeface="Barlow"/>
                <a:ea typeface="Barlow"/>
                <a:cs typeface="Barlow"/>
                <a:sym typeface="Barlow"/>
              </a:rPr>
              <a:t>Accounta</a:t>
            </a:r>
            <a:r>
              <a:rPr b="1" lang="en" u="sng">
                <a:solidFill>
                  <a:srgbClr val="666666"/>
                </a:solidFill>
                <a:latin typeface="Barlow"/>
                <a:ea typeface="Barlow"/>
                <a:cs typeface="Barlow"/>
                <a:sym typeface="Barlow"/>
              </a:rPr>
              <a:t>bilities</a:t>
            </a:r>
            <a:endParaRPr b="1" u="sng">
              <a:solidFill>
                <a:srgbClr val="666666"/>
              </a:solidFill>
              <a:latin typeface="Barlow"/>
              <a:ea typeface="Barlow"/>
              <a:cs typeface="Barlow"/>
              <a:sym typeface="Barlow"/>
            </a:endParaRPr>
          </a:p>
          <a:p>
            <a:pPr indent="0" lvl="0" marL="0" rtl="0" algn="l">
              <a:spcBef>
                <a:spcPts val="0"/>
              </a:spcBef>
              <a:spcAft>
                <a:spcPts val="0"/>
              </a:spcAft>
              <a:buNone/>
            </a:pPr>
            <a:r>
              <a:rPr lang="en">
                <a:solidFill>
                  <a:srgbClr val="666666"/>
                </a:solidFill>
                <a:latin typeface="Barlow"/>
                <a:ea typeface="Barlow"/>
                <a:cs typeface="Barlow"/>
                <a:sym typeface="Barlow"/>
              </a:rPr>
              <a:t>Make Soil</a:t>
            </a:r>
            <a:endParaRPr>
              <a:solidFill>
                <a:srgbClr val="666666"/>
              </a:solidFill>
              <a:latin typeface="Barlow"/>
              <a:ea typeface="Barlow"/>
              <a:cs typeface="Barlow"/>
              <a:sym typeface="Barlow"/>
            </a:endParaRPr>
          </a:p>
          <a:p>
            <a:pPr indent="0" lvl="0" marL="0" rtl="0" algn="l">
              <a:spcBef>
                <a:spcPts val="0"/>
              </a:spcBef>
              <a:spcAft>
                <a:spcPts val="0"/>
              </a:spcAft>
              <a:buNone/>
            </a:pPr>
            <a:r>
              <a:rPr lang="en">
                <a:solidFill>
                  <a:srgbClr val="666666"/>
                </a:solidFill>
                <a:latin typeface="Barlow"/>
                <a:ea typeface="Barlow"/>
                <a:cs typeface="Barlow"/>
                <a:sym typeface="Barlow"/>
              </a:rPr>
              <a:t>Plant Seeds</a:t>
            </a:r>
            <a:br>
              <a:rPr lang="en">
                <a:solidFill>
                  <a:srgbClr val="666666"/>
                </a:solidFill>
                <a:latin typeface="Barlow"/>
                <a:ea typeface="Barlow"/>
                <a:cs typeface="Barlow"/>
                <a:sym typeface="Barlow"/>
              </a:rPr>
            </a:br>
            <a:br>
              <a:rPr lang="en">
                <a:solidFill>
                  <a:srgbClr val="666666"/>
                </a:solidFill>
                <a:latin typeface="Barlow"/>
                <a:ea typeface="Barlow"/>
                <a:cs typeface="Barlow"/>
                <a:sym typeface="Barlow"/>
              </a:rPr>
            </a:br>
            <a:r>
              <a:rPr b="1" lang="en" u="sng">
                <a:solidFill>
                  <a:srgbClr val="666666"/>
                </a:solidFill>
                <a:latin typeface="Barlow"/>
                <a:ea typeface="Barlow"/>
                <a:cs typeface="Barlow"/>
                <a:sym typeface="Barlow"/>
              </a:rPr>
              <a:t>Domain</a:t>
            </a:r>
            <a:endParaRPr b="1" u="sng">
              <a:solidFill>
                <a:srgbClr val="666666"/>
              </a:solidFill>
              <a:latin typeface="Barlow"/>
              <a:ea typeface="Barlow"/>
              <a:cs typeface="Barlow"/>
              <a:sym typeface="Barlow"/>
            </a:endParaRPr>
          </a:p>
          <a:p>
            <a:pPr indent="0" lvl="0" marL="0" rtl="0" algn="l">
              <a:spcBef>
                <a:spcPts val="0"/>
              </a:spcBef>
              <a:spcAft>
                <a:spcPts val="0"/>
              </a:spcAft>
              <a:buNone/>
            </a:pPr>
            <a:r>
              <a:rPr lang="en">
                <a:solidFill>
                  <a:srgbClr val="666666"/>
                </a:solidFill>
                <a:latin typeface="Barlow"/>
                <a:ea typeface="Barlow"/>
                <a:cs typeface="Barlow"/>
                <a:sym typeface="Barlow"/>
              </a:rPr>
              <a:t>Gardens (Nursery and Soil)</a:t>
            </a:r>
            <a:br>
              <a:rPr lang="en">
                <a:solidFill>
                  <a:srgbClr val="666666"/>
                </a:solidFill>
                <a:latin typeface="Barlow"/>
                <a:ea typeface="Barlow"/>
                <a:cs typeface="Barlow"/>
                <a:sym typeface="Barlow"/>
              </a:rPr>
            </a:br>
            <a:endParaRPr>
              <a:solidFill>
                <a:srgbClr val="666666"/>
              </a:solidFill>
              <a:latin typeface="Barlow"/>
              <a:ea typeface="Barlow"/>
              <a:cs typeface="Barlow"/>
              <a:sym typeface="Barlow"/>
            </a:endParaRPr>
          </a:p>
        </p:txBody>
      </p:sp>
      <p:sp>
        <p:nvSpPr>
          <p:cNvPr id="547" name="Google Shape;547;p52"/>
          <p:cNvSpPr txBox="1"/>
          <p:nvPr/>
        </p:nvSpPr>
        <p:spPr>
          <a:xfrm>
            <a:off x="2583954" y="2506275"/>
            <a:ext cx="1489500" cy="93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Barlow"/>
                <a:ea typeface="Barlow"/>
                <a:cs typeface="Barlow"/>
                <a:sym typeface="Barlow"/>
              </a:rPr>
              <a:t>“</a:t>
            </a:r>
            <a:r>
              <a:rPr b="1" lang="en">
                <a:solidFill>
                  <a:srgbClr val="666666"/>
                </a:solidFill>
                <a:latin typeface="Barlow"/>
                <a:ea typeface="Barlow"/>
                <a:cs typeface="Barlow"/>
                <a:sym typeface="Barlow"/>
              </a:rPr>
              <a:t>Role” B  </a:t>
            </a:r>
            <a:br>
              <a:rPr b="1" lang="en">
                <a:solidFill>
                  <a:srgbClr val="666666"/>
                </a:solidFill>
                <a:latin typeface="Barlow"/>
                <a:ea typeface="Barlow"/>
                <a:cs typeface="Barlow"/>
                <a:sym typeface="Barlow"/>
              </a:rPr>
            </a:br>
            <a:r>
              <a:rPr b="1" lang="en">
                <a:solidFill>
                  <a:srgbClr val="666666"/>
                </a:solidFill>
                <a:latin typeface="Barlow"/>
                <a:ea typeface="Barlow"/>
                <a:cs typeface="Barlow"/>
                <a:sym typeface="Barlow"/>
              </a:rPr>
              <a:t>Gardener </a:t>
            </a:r>
            <a:endParaRPr b="1">
              <a:solidFill>
                <a:srgbClr val="666666"/>
              </a:solidFill>
              <a:latin typeface="Barlow"/>
              <a:ea typeface="Barlow"/>
              <a:cs typeface="Barlow"/>
              <a:sym typeface="Barlow"/>
            </a:endParaRPr>
          </a:p>
          <a:p>
            <a:pPr indent="0" lvl="0" marL="0" rtl="0" algn="l">
              <a:spcBef>
                <a:spcPts val="0"/>
              </a:spcBef>
              <a:spcAft>
                <a:spcPts val="0"/>
              </a:spcAft>
              <a:buNone/>
            </a:pPr>
            <a:r>
              <a:rPr b="1" lang="en" u="sng">
                <a:solidFill>
                  <a:srgbClr val="666666"/>
                </a:solidFill>
                <a:latin typeface="Barlow"/>
                <a:ea typeface="Barlow"/>
                <a:cs typeface="Barlow"/>
                <a:sym typeface="Barlow"/>
              </a:rPr>
              <a:t>Purpose</a:t>
            </a:r>
            <a:endParaRPr b="1" u="sng">
              <a:solidFill>
                <a:srgbClr val="666666"/>
              </a:solidFill>
              <a:latin typeface="Barlow"/>
              <a:ea typeface="Barlow"/>
              <a:cs typeface="Barlow"/>
              <a:sym typeface="Barlow"/>
            </a:endParaRPr>
          </a:p>
          <a:p>
            <a:pPr indent="0" lvl="0" marL="0" rtl="0" algn="l">
              <a:spcBef>
                <a:spcPts val="0"/>
              </a:spcBef>
              <a:spcAft>
                <a:spcPts val="0"/>
              </a:spcAft>
              <a:buNone/>
            </a:pPr>
            <a:r>
              <a:rPr lang="en">
                <a:solidFill>
                  <a:srgbClr val="666666"/>
                </a:solidFill>
                <a:latin typeface="Barlow"/>
                <a:ea typeface="Barlow"/>
                <a:cs typeface="Barlow"/>
                <a:sym typeface="Barlow"/>
              </a:rPr>
              <a:t>Grow Plants</a:t>
            </a:r>
            <a:endParaRPr>
              <a:solidFill>
                <a:srgbClr val="666666"/>
              </a:solidFill>
              <a:latin typeface="Barlow"/>
              <a:ea typeface="Barlow"/>
              <a:cs typeface="Barlow"/>
              <a:sym typeface="Barlow"/>
            </a:endParaRPr>
          </a:p>
          <a:p>
            <a:pPr indent="0" lvl="0" marL="0" rtl="0" algn="l">
              <a:spcBef>
                <a:spcPts val="0"/>
              </a:spcBef>
              <a:spcAft>
                <a:spcPts val="0"/>
              </a:spcAft>
              <a:buNone/>
            </a:pPr>
            <a:r>
              <a:t/>
            </a:r>
            <a:endParaRPr>
              <a:solidFill>
                <a:srgbClr val="666666"/>
              </a:solidFill>
              <a:latin typeface="Barlow"/>
              <a:ea typeface="Barlow"/>
              <a:cs typeface="Barlow"/>
              <a:sym typeface="Barlow"/>
            </a:endParaRPr>
          </a:p>
        </p:txBody>
      </p:sp>
      <p:sp>
        <p:nvSpPr>
          <p:cNvPr id="548" name="Google Shape;548;p52"/>
          <p:cNvSpPr txBox="1"/>
          <p:nvPr/>
        </p:nvSpPr>
        <p:spPr>
          <a:xfrm>
            <a:off x="6098650" y="2528950"/>
            <a:ext cx="1569600" cy="114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666666"/>
                </a:solidFill>
                <a:latin typeface="Barlow"/>
                <a:ea typeface="Barlow"/>
                <a:cs typeface="Barlow"/>
                <a:sym typeface="Barlow"/>
              </a:rPr>
              <a:t>Accountabilities</a:t>
            </a:r>
            <a:endParaRPr b="1" u="sng">
              <a:solidFill>
                <a:srgbClr val="666666"/>
              </a:solidFill>
              <a:latin typeface="Barlow"/>
              <a:ea typeface="Barlow"/>
              <a:cs typeface="Barlow"/>
              <a:sym typeface="Barlow"/>
            </a:endParaRPr>
          </a:p>
          <a:p>
            <a:pPr indent="0" lvl="0" marL="0" rtl="0" algn="l">
              <a:spcBef>
                <a:spcPts val="0"/>
              </a:spcBef>
              <a:spcAft>
                <a:spcPts val="0"/>
              </a:spcAft>
              <a:buNone/>
            </a:pPr>
            <a:r>
              <a:rPr b="1" lang="en">
                <a:solidFill>
                  <a:srgbClr val="666666"/>
                </a:solidFill>
                <a:latin typeface="Barlow"/>
                <a:ea typeface="Barlow"/>
                <a:cs typeface="Barlow"/>
                <a:sym typeface="Barlow"/>
              </a:rPr>
              <a:t>Role D</a:t>
            </a:r>
            <a:endParaRPr b="1">
              <a:solidFill>
                <a:srgbClr val="666666"/>
              </a:solidFill>
              <a:latin typeface="Barlow"/>
              <a:ea typeface="Barlow"/>
              <a:cs typeface="Barlow"/>
              <a:sym typeface="Barlow"/>
            </a:endParaRPr>
          </a:p>
          <a:p>
            <a:pPr indent="0" lvl="0" marL="0" rtl="0" algn="l">
              <a:spcBef>
                <a:spcPts val="0"/>
              </a:spcBef>
              <a:spcAft>
                <a:spcPts val="0"/>
              </a:spcAft>
              <a:buNone/>
            </a:pPr>
            <a:r>
              <a:rPr lang="en">
                <a:solidFill>
                  <a:srgbClr val="666666"/>
                </a:solidFill>
                <a:latin typeface="Barlow"/>
                <a:ea typeface="Barlow"/>
                <a:cs typeface="Barlow"/>
                <a:sym typeface="Barlow"/>
              </a:rPr>
              <a:t>Make Soil </a:t>
            </a:r>
            <a:endParaRPr>
              <a:solidFill>
                <a:srgbClr val="666666"/>
              </a:solidFill>
              <a:latin typeface="Barlow"/>
              <a:ea typeface="Barlow"/>
              <a:cs typeface="Barlow"/>
              <a:sym typeface="Barlow"/>
            </a:endParaRPr>
          </a:p>
          <a:p>
            <a:pPr indent="0" lvl="0" marL="0" rtl="0" algn="l">
              <a:spcBef>
                <a:spcPts val="0"/>
              </a:spcBef>
              <a:spcAft>
                <a:spcPts val="0"/>
              </a:spcAft>
              <a:buNone/>
            </a:pPr>
            <a:r>
              <a:rPr b="1" lang="en">
                <a:solidFill>
                  <a:srgbClr val="666666"/>
                </a:solidFill>
                <a:latin typeface="Barlow"/>
                <a:ea typeface="Barlow"/>
                <a:cs typeface="Barlow"/>
                <a:sym typeface="Barlow"/>
              </a:rPr>
              <a:t>Role E</a:t>
            </a:r>
            <a:br>
              <a:rPr lang="en">
                <a:solidFill>
                  <a:srgbClr val="666666"/>
                </a:solidFill>
                <a:latin typeface="Barlow"/>
                <a:ea typeface="Barlow"/>
                <a:cs typeface="Barlow"/>
                <a:sym typeface="Barlow"/>
              </a:rPr>
            </a:br>
            <a:r>
              <a:rPr lang="en">
                <a:solidFill>
                  <a:srgbClr val="666666"/>
                </a:solidFill>
                <a:latin typeface="Barlow"/>
                <a:ea typeface="Barlow"/>
                <a:cs typeface="Barlow"/>
                <a:sym typeface="Barlow"/>
              </a:rPr>
              <a:t>Plant Seeds</a:t>
            </a:r>
            <a:endParaRPr>
              <a:solidFill>
                <a:srgbClr val="666666"/>
              </a:solidFill>
              <a:latin typeface="Barlow"/>
              <a:ea typeface="Barlow"/>
              <a:cs typeface="Barlow"/>
              <a:sym typeface="Barlow"/>
            </a:endParaRPr>
          </a:p>
          <a:p>
            <a:pPr indent="0" lvl="0" marL="0" rtl="0" algn="l">
              <a:spcBef>
                <a:spcPts val="0"/>
              </a:spcBef>
              <a:spcAft>
                <a:spcPts val="0"/>
              </a:spcAft>
              <a:buNone/>
            </a:pPr>
            <a:r>
              <a:t/>
            </a:r>
            <a:endParaRPr>
              <a:solidFill>
                <a:srgbClr val="666666"/>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b="1" lang="en" u="sng">
                <a:solidFill>
                  <a:srgbClr val="666666"/>
                </a:solidFill>
                <a:latin typeface="Barlow"/>
                <a:ea typeface="Barlow"/>
                <a:cs typeface="Barlow"/>
                <a:sym typeface="Barlow"/>
              </a:rPr>
              <a:t>Domains</a:t>
            </a:r>
            <a:endParaRPr b="1" u="sng">
              <a:solidFill>
                <a:srgbClr val="666666"/>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a:solidFill>
                  <a:srgbClr val="666666"/>
                </a:solidFill>
                <a:latin typeface="Barlow"/>
                <a:ea typeface="Barlow"/>
                <a:cs typeface="Barlow"/>
                <a:sym typeface="Barlow"/>
              </a:rPr>
              <a:t>Role D</a:t>
            </a:r>
            <a:endParaRPr b="1">
              <a:solidFill>
                <a:srgbClr val="666666"/>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rgbClr val="666666"/>
                </a:solidFill>
                <a:latin typeface="Barlow"/>
                <a:ea typeface="Barlow"/>
                <a:cs typeface="Barlow"/>
                <a:sym typeface="Barlow"/>
              </a:rPr>
              <a:t>Soil</a:t>
            </a:r>
            <a:endParaRPr>
              <a:solidFill>
                <a:srgbClr val="666666"/>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a:solidFill>
                  <a:srgbClr val="666666"/>
                </a:solidFill>
                <a:latin typeface="Barlow"/>
                <a:ea typeface="Barlow"/>
                <a:cs typeface="Barlow"/>
                <a:sym typeface="Barlow"/>
              </a:rPr>
              <a:t>Role E</a:t>
            </a:r>
            <a:br>
              <a:rPr lang="en">
                <a:solidFill>
                  <a:srgbClr val="666666"/>
                </a:solidFill>
                <a:latin typeface="Barlow"/>
                <a:ea typeface="Barlow"/>
                <a:cs typeface="Barlow"/>
                <a:sym typeface="Barlow"/>
              </a:rPr>
            </a:br>
            <a:r>
              <a:rPr lang="en">
                <a:solidFill>
                  <a:srgbClr val="666666"/>
                </a:solidFill>
                <a:latin typeface="Barlow"/>
                <a:ea typeface="Barlow"/>
                <a:cs typeface="Barlow"/>
                <a:sym typeface="Barlow"/>
              </a:rPr>
              <a:t>Nursery</a:t>
            </a:r>
            <a:endParaRPr>
              <a:solidFill>
                <a:srgbClr val="666666"/>
              </a:solidFill>
              <a:latin typeface="Barlow"/>
              <a:ea typeface="Barlow"/>
              <a:cs typeface="Barlow"/>
              <a:sym typeface="Barlow"/>
            </a:endParaRPr>
          </a:p>
          <a:p>
            <a:pPr indent="0" lvl="0" marL="0" rtl="0" algn="l">
              <a:spcBef>
                <a:spcPts val="0"/>
              </a:spcBef>
              <a:spcAft>
                <a:spcPts val="0"/>
              </a:spcAft>
              <a:buNone/>
            </a:pPr>
            <a:r>
              <a:t/>
            </a:r>
            <a:endParaRPr>
              <a:solidFill>
                <a:srgbClr val="666666"/>
              </a:solidFill>
              <a:latin typeface="Barlow"/>
              <a:ea typeface="Barlow"/>
              <a:cs typeface="Barlow"/>
              <a:sym typeface="Barlow"/>
            </a:endParaRPr>
          </a:p>
        </p:txBody>
      </p:sp>
      <p:sp>
        <p:nvSpPr>
          <p:cNvPr id="549" name="Google Shape;549;p52"/>
          <p:cNvSpPr txBox="1"/>
          <p:nvPr/>
        </p:nvSpPr>
        <p:spPr>
          <a:xfrm>
            <a:off x="7556075" y="2528950"/>
            <a:ext cx="1489500" cy="93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Barlow"/>
                <a:ea typeface="Barlow"/>
                <a:cs typeface="Barlow"/>
                <a:sym typeface="Barlow"/>
              </a:rPr>
              <a:t>“</a:t>
            </a:r>
            <a:r>
              <a:rPr b="1" lang="en">
                <a:solidFill>
                  <a:srgbClr val="666666"/>
                </a:solidFill>
                <a:latin typeface="Barlow"/>
                <a:ea typeface="Barlow"/>
                <a:cs typeface="Barlow"/>
                <a:sym typeface="Barlow"/>
              </a:rPr>
              <a:t>Circle” B </a:t>
            </a:r>
            <a:br>
              <a:rPr b="1" lang="en">
                <a:solidFill>
                  <a:srgbClr val="666666"/>
                </a:solidFill>
                <a:latin typeface="Barlow"/>
                <a:ea typeface="Barlow"/>
                <a:cs typeface="Barlow"/>
                <a:sym typeface="Barlow"/>
              </a:rPr>
            </a:br>
            <a:r>
              <a:rPr b="1" lang="en">
                <a:solidFill>
                  <a:srgbClr val="666666"/>
                </a:solidFill>
                <a:latin typeface="Barlow"/>
                <a:ea typeface="Barlow"/>
                <a:cs typeface="Barlow"/>
                <a:sym typeface="Barlow"/>
              </a:rPr>
              <a:t>Gardeners</a:t>
            </a:r>
            <a:endParaRPr b="1">
              <a:solidFill>
                <a:srgbClr val="666666"/>
              </a:solidFill>
              <a:latin typeface="Barlow"/>
              <a:ea typeface="Barlow"/>
              <a:cs typeface="Barlow"/>
              <a:sym typeface="Barlow"/>
            </a:endParaRPr>
          </a:p>
          <a:p>
            <a:pPr indent="0" lvl="0" marL="0" rtl="0" algn="l">
              <a:spcBef>
                <a:spcPts val="0"/>
              </a:spcBef>
              <a:spcAft>
                <a:spcPts val="0"/>
              </a:spcAft>
              <a:buNone/>
            </a:pPr>
            <a:r>
              <a:rPr b="1" lang="en" u="sng">
                <a:solidFill>
                  <a:srgbClr val="666666"/>
                </a:solidFill>
                <a:latin typeface="Barlow"/>
                <a:ea typeface="Barlow"/>
                <a:cs typeface="Barlow"/>
                <a:sym typeface="Barlow"/>
              </a:rPr>
              <a:t>Purpose</a:t>
            </a:r>
            <a:endParaRPr b="1" u="sng">
              <a:solidFill>
                <a:srgbClr val="666666"/>
              </a:solidFill>
              <a:latin typeface="Barlow"/>
              <a:ea typeface="Barlow"/>
              <a:cs typeface="Barlow"/>
              <a:sym typeface="Barlow"/>
            </a:endParaRPr>
          </a:p>
          <a:p>
            <a:pPr indent="0" lvl="0" marL="0" rtl="0" algn="l">
              <a:spcBef>
                <a:spcPts val="0"/>
              </a:spcBef>
              <a:spcAft>
                <a:spcPts val="0"/>
              </a:spcAft>
              <a:buNone/>
            </a:pPr>
            <a:r>
              <a:rPr lang="en">
                <a:solidFill>
                  <a:srgbClr val="666666"/>
                </a:solidFill>
                <a:latin typeface="Barlow"/>
                <a:ea typeface="Barlow"/>
                <a:cs typeface="Barlow"/>
                <a:sym typeface="Barlow"/>
              </a:rPr>
              <a:t>Grow Plants</a:t>
            </a:r>
            <a:endParaRPr>
              <a:solidFill>
                <a:srgbClr val="666666"/>
              </a:solidFill>
              <a:latin typeface="Barlow"/>
              <a:ea typeface="Barlow"/>
              <a:cs typeface="Barlow"/>
              <a:sym typeface="Barlow"/>
            </a:endParaRPr>
          </a:p>
        </p:txBody>
      </p:sp>
      <p:cxnSp>
        <p:nvCxnSpPr>
          <p:cNvPr id="550" name="Google Shape;550;p52"/>
          <p:cNvCxnSpPr/>
          <p:nvPr/>
        </p:nvCxnSpPr>
        <p:spPr>
          <a:xfrm flipH="1" rot="10800000">
            <a:off x="5581458" y="2960340"/>
            <a:ext cx="517200" cy="18000"/>
          </a:xfrm>
          <a:prstGeom prst="straightConnector1">
            <a:avLst/>
          </a:prstGeom>
          <a:noFill/>
          <a:ln cap="flat" cmpd="sng" w="19050">
            <a:solidFill>
              <a:srgbClr val="9ED747"/>
            </a:solidFill>
            <a:prstDash val="solid"/>
            <a:round/>
            <a:headEnd len="med" w="med" type="none"/>
            <a:tailEnd len="med" w="med" type="triangle"/>
          </a:ln>
        </p:spPr>
      </p:cxnSp>
      <p:cxnSp>
        <p:nvCxnSpPr>
          <p:cNvPr id="551" name="Google Shape;551;p52"/>
          <p:cNvCxnSpPr>
            <a:stCxn id="546" idx="3"/>
          </p:cNvCxnSpPr>
          <p:nvPr/>
        </p:nvCxnSpPr>
        <p:spPr>
          <a:xfrm>
            <a:off x="5581458" y="2971275"/>
            <a:ext cx="571200" cy="387900"/>
          </a:xfrm>
          <a:prstGeom prst="straightConnector1">
            <a:avLst/>
          </a:prstGeom>
          <a:noFill/>
          <a:ln cap="flat" cmpd="sng" w="19050">
            <a:solidFill>
              <a:srgbClr val="9ED747"/>
            </a:solidFill>
            <a:prstDash val="solid"/>
            <a:round/>
            <a:headEnd len="med" w="med" type="none"/>
            <a:tailEnd len="med" w="med" type="triangle"/>
          </a:ln>
        </p:spPr>
      </p:cxnSp>
      <p:cxnSp>
        <p:nvCxnSpPr>
          <p:cNvPr id="552" name="Google Shape;552;p52"/>
          <p:cNvCxnSpPr>
            <a:stCxn id="540" idx="6"/>
          </p:cNvCxnSpPr>
          <p:nvPr/>
        </p:nvCxnSpPr>
        <p:spPr>
          <a:xfrm>
            <a:off x="3779125" y="1253066"/>
            <a:ext cx="3406800" cy="501000"/>
          </a:xfrm>
          <a:prstGeom prst="straightConnector1">
            <a:avLst/>
          </a:prstGeom>
          <a:noFill/>
          <a:ln cap="flat" cmpd="sng" w="19050">
            <a:solidFill>
              <a:srgbClr val="79B040"/>
            </a:solidFill>
            <a:prstDash val="solid"/>
            <a:round/>
            <a:headEnd len="med" w="med" type="none"/>
            <a:tailEnd len="med" w="med" type="triangle"/>
          </a:ln>
        </p:spPr>
      </p:cxnSp>
      <p:cxnSp>
        <p:nvCxnSpPr>
          <p:cNvPr id="553" name="Google Shape;553;p52"/>
          <p:cNvCxnSpPr/>
          <p:nvPr/>
        </p:nvCxnSpPr>
        <p:spPr>
          <a:xfrm>
            <a:off x="5882025" y="2652125"/>
            <a:ext cx="1800" cy="2220000"/>
          </a:xfrm>
          <a:prstGeom prst="straightConnector1">
            <a:avLst/>
          </a:prstGeom>
          <a:noFill/>
          <a:ln cap="flat" cmpd="sng" w="9525">
            <a:solidFill>
              <a:srgbClr val="666666"/>
            </a:solidFill>
            <a:prstDash val="solid"/>
            <a:round/>
            <a:headEnd len="med" w="med" type="none"/>
            <a:tailEnd len="med" w="med" type="none"/>
          </a:ln>
        </p:spPr>
      </p:cxnSp>
      <p:pic>
        <p:nvPicPr>
          <p:cNvPr id="554" name="Google Shape;554;p52"/>
          <p:cNvPicPr preferRelativeResize="0"/>
          <p:nvPr/>
        </p:nvPicPr>
        <p:blipFill>
          <a:blip r:embed="rId5">
            <a:alphaModFix/>
          </a:blip>
          <a:stretch>
            <a:fillRect/>
          </a:stretch>
        </p:blipFill>
        <p:spPr>
          <a:xfrm>
            <a:off x="6592500" y="450984"/>
            <a:ext cx="302450" cy="304967"/>
          </a:xfrm>
          <a:prstGeom prst="rect">
            <a:avLst/>
          </a:prstGeom>
          <a:noFill/>
          <a:ln>
            <a:noFill/>
          </a:ln>
        </p:spPr>
      </p:pic>
      <p:pic>
        <p:nvPicPr>
          <p:cNvPr id="555" name="Google Shape;555;p52"/>
          <p:cNvPicPr preferRelativeResize="0"/>
          <p:nvPr/>
        </p:nvPicPr>
        <p:blipFill>
          <a:blip r:embed="rId5">
            <a:alphaModFix/>
          </a:blip>
          <a:stretch>
            <a:fillRect/>
          </a:stretch>
        </p:blipFill>
        <p:spPr>
          <a:xfrm>
            <a:off x="4216875" y="947922"/>
            <a:ext cx="302450" cy="304967"/>
          </a:xfrm>
          <a:prstGeom prst="rect">
            <a:avLst/>
          </a:prstGeom>
          <a:noFill/>
          <a:ln>
            <a:noFill/>
          </a:ln>
        </p:spPr>
      </p:pic>
      <p:cxnSp>
        <p:nvCxnSpPr>
          <p:cNvPr id="556" name="Google Shape;556;p52"/>
          <p:cNvCxnSpPr/>
          <p:nvPr/>
        </p:nvCxnSpPr>
        <p:spPr>
          <a:xfrm>
            <a:off x="3361850" y="1258150"/>
            <a:ext cx="3825900" cy="11100"/>
          </a:xfrm>
          <a:prstGeom prst="straightConnector1">
            <a:avLst/>
          </a:prstGeom>
          <a:noFill/>
          <a:ln cap="flat" cmpd="sng" w="19050">
            <a:solidFill>
              <a:srgbClr val="79B040"/>
            </a:solidFill>
            <a:prstDash val="dot"/>
            <a:round/>
            <a:headEnd len="med" w="med" type="none"/>
            <a:tailEnd len="med" w="med" type="triangle"/>
          </a:ln>
        </p:spPr>
      </p:cxnSp>
      <p:sp>
        <p:nvSpPr>
          <p:cNvPr id="557" name="Google Shape;557;p52"/>
          <p:cNvSpPr txBox="1"/>
          <p:nvPr/>
        </p:nvSpPr>
        <p:spPr>
          <a:xfrm>
            <a:off x="4477216" y="1044845"/>
            <a:ext cx="16665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highlight>
                  <a:srgbClr val="FFFFFF"/>
                </a:highlight>
                <a:latin typeface="Barlow"/>
                <a:ea typeface="Barlow"/>
                <a:cs typeface="Barlow"/>
                <a:sym typeface="Barlow"/>
              </a:rPr>
              <a:t>From role to circle</a:t>
            </a:r>
            <a:endParaRPr>
              <a:solidFill>
                <a:srgbClr val="666666"/>
              </a:solidFill>
              <a:highlight>
                <a:srgbClr val="FFFFFF"/>
              </a:highlight>
              <a:latin typeface="Barlow"/>
              <a:ea typeface="Barlow"/>
              <a:cs typeface="Barlow"/>
              <a:sym typeface="Barlow"/>
            </a:endParaRPr>
          </a:p>
        </p:txBody>
      </p:sp>
      <p:sp>
        <p:nvSpPr>
          <p:cNvPr id="558" name="Google Shape;558;p52"/>
          <p:cNvSpPr txBox="1"/>
          <p:nvPr/>
        </p:nvSpPr>
        <p:spPr>
          <a:xfrm>
            <a:off x="0" y="3177425"/>
            <a:ext cx="1246500" cy="19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666666"/>
                </a:solidFill>
                <a:latin typeface="Barlow"/>
                <a:ea typeface="Barlow"/>
                <a:cs typeface="Barlow"/>
                <a:sym typeface="Barlow"/>
              </a:rPr>
              <a:t>Roles Act!</a:t>
            </a:r>
            <a:endParaRPr b="1" sz="1700">
              <a:solidFill>
                <a:srgbClr val="666666"/>
              </a:solidFill>
              <a:latin typeface="Barlow"/>
              <a:ea typeface="Barlow"/>
              <a:cs typeface="Barlow"/>
              <a:sym typeface="Barlow"/>
            </a:endParaRPr>
          </a:p>
          <a:p>
            <a:pPr indent="0" lvl="0" marL="0" rtl="0" algn="ctr">
              <a:spcBef>
                <a:spcPts val="0"/>
              </a:spcBef>
              <a:spcAft>
                <a:spcPts val="0"/>
              </a:spcAft>
              <a:buNone/>
            </a:pPr>
            <a:r>
              <a:rPr lang="en" sz="800">
                <a:solidFill>
                  <a:srgbClr val="666666"/>
                </a:solidFill>
                <a:latin typeface="Barlow"/>
                <a:ea typeface="Barlow"/>
                <a:cs typeface="Barlow"/>
                <a:sym typeface="Barlow"/>
              </a:rPr>
              <a:t>The power is held in a role to act</a:t>
            </a:r>
            <a:endParaRPr sz="800">
              <a:solidFill>
                <a:srgbClr val="666666"/>
              </a:solidFill>
              <a:latin typeface="Barlow"/>
              <a:ea typeface="Barlow"/>
              <a:cs typeface="Barlow"/>
              <a:sym typeface="Barlow"/>
            </a:endParaRPr>
          </a:p>
          <a:p>
            <a:pPr indent="0" lvl="0" marL="0" rtl="0" algn="ctr">
              <a:spcBef>
                <a:spcPts val="0"/>
              </a:spcBef>
              <a:spcAft>
                <a:spcPts val="0"/>
              </a:spcAft>
              <a:buNone/>
            </a:pPr>
            <a:r>
              <a:t/>
            </a:r>
            <a:endParaRPr sz="800">
              <a:solidFill>
                <a:srgbClr val="666666"/>
              </a:solidFill>
              <a:latin typeface="Barlow"/>
              <a:ea typeface="Barlow"/>
              <a:cs typeface="Barlow"/>
              <a:sym typeface="Barlow"/>
            </a:endParaRPr>
          </a:p>
          <a:p>
            <a:pPr indent="0" lvl="0" marL="0" rtl="0" algn="ctr">
              <a:spcBef>
                <a:spcPts val="0"/>
              </a:spcBef>
              <a:spcAft>
                <a:spcPts val="0"/>
              </a:spcAft>
              <a:buNone/>
            </a:pPr>
            <a:r>
              <a:rPr lang="en" sz="800">
                <a:solidFill>
                  <a:srgbClr val="666666"/>
                </a:solidFill>
                <a:latin typeface="Barlow"/>
                <a:ea typeface="Barlow"/>
                <a:cs typeface="Barlow"/>
                <a:sym typeface="Barlow"/>
              </a:rPr>
              <a:t>No permission needed to act within domain and purpose</a:t>
            </a:r>
            <a:endParaRPr sz="800">
              <a:solidFill>
                <a:srgbClr val="666666"/>
              </a:solidFill>
              <a:latin typeface="Barlow"/>
              <a:ea typeface="Barlow"/>
              <a:cs typeface="Barlow"/>
              <a:sym typeface="Barlow"/>
            </a:endParaRPr>
          </a:p>
          <a:p>
            <a:pPr indent="0" lvl="0" marL="0" rtl="0" algn="ctr">
              <a:spcBef>
                <a:spcPts val="0"/>
              </a:spcBef>
              <a:spcAft>
                <a:spcPts val="0"/>
              </a:spcAft>
              <a:buNone/>
            </a:pPr>
            <a:r>
              <a:t/>
            </a:r>
            <a:endParaRPr sz="800">
              <a:solidFill>
                <a:srgbClr val="666666"/>
              </a:solidFill>
              <a:latin typeface="Barlow"/>
              <a:ea typeface="Barlow"/>
              <a:cs typeface="Barlow"/>
              <a:sym typeface="Barlow"/>
            </a:endParaRPr>
          </a:p>
          <a:p>
            <a:pPr indent="0" lvl="0" marL="0" rtl="0" algn="ctr">
              <a:spcBef>
                <a:spcPts val="0"/>
              </a:spcBef>
              <a:spcAft>
                <a:spcPts val="0"/>
              </a:spcAft>
              <a:buNone/>
            </a:pPr>
            <a:r>
              <a:rPr lang="en" sz="800">
                <a:solidFill>
                  <a:srgbClr val="666666"/>
                </a:solidFill>
                <a:latin typeface="Barlow"/>
                <a:ea typeface="Barlow"/>
                <a:cs typeface="Barlow"/>
                <a:sym typeface="Barlow"/>
              </a:rPr>
              <a:t>May seek advice - </a:t>
            </a:r>
            <a:r>
              <a:rPr b="1" lang="en" sz="800">
                <a:solidFill>
                  <a:srgbClr val="666666"/>
                </a:solidFill>
                <a:latin typeface="Barlow"/>
                <a:ea typeface="Barlow"/>
                <a:cs typeface="Barlow"/>
                <a:sym typeface="Barlow"/>
              </a:rPr>
              <a:t>but not mandatory (</a:t>
            </a:r>
            <a:r>
              <a:rPr b="1" lang="en" sz="800">
                <a:solidFill>
                  <a:srgbClr val="666666"/>
                </a:solidFill>
                <a:latin typeface="Barlow"/>
                <a:ea typeface="Barlow"/>
                <a:cs typeface="Barlow"/>
                <a:sym typeface="Barlow"/>
              </a:rPr>
              <a:t>circle/org consensus is not needed!)</a:t>
            </a:r>
            <a:endParaRPr b="1" sz="800">
              <a:solidFill>
                <a:srgbClr val="666666"/>
              </a:solidFill>
              <a:latin typeface="Barlow"/>
              <a:ea typeface="Barlow"/>
              <a:cs typeface="Barlow"/>
              <a:sym typeface="Barlow"/>
            </a:endParaRPr>
          </a:p>
          <a:p>
            <a:pPr indent="0" lvl="0" marL="0" rtl="0" algn="ctr">
              <a:spcBef>
                <a:spcPts val="0"/>
              </a:spcBef>
              <a:spcAft>
                <a:spcPts val="0"/>
              </a:spcAft>
              <a:buNone/>
            </a:pPr>
            <a:r>
              <a:t/>
            </a:r>
            <a:endParaRPr sz="800">
              <a:solidFill>
                <a:srgbClr val="666666"/>
              </a:solidFill>
              <a:latin typeface="Barlow"/>
              <a:ea typeface="Barlow"/>
              <a:cs typeface="Barlow"/>
              <a:sym typeface="Barlow"/>
            </a:endParaRPr>
          </a:p>
          <a:p>
            <a:pPr indent="0" lvl="0" marL="0" rtl="0" algn="ctr">
              <a:spcBef>
                <a:spcPts val="0"/>
              </a:spcBef>
              <a:spcAft>
                <a:spcPts val="0"/>
              </a:spcAft>
              <a:buNone/>
            </a:pPr>
            <a:br>
              <a:rPr b="1" lang="en" sz="1800">
                <a:solidFill>
                  <a:srgbClr val="666666"/>
                </a:solidFill>
                <a:latin typeface="Barlow"/>
                <a:ea typeface="Barlow"/>
                <a:cs typeface="Barlow"/>
                <a:sym typeface="Barlow"/>
              </a:rPr>
            </a:br>
            <a:endParaRPr sz="800">
              <a:solidFill>
                <a:srgbClr val="666666"/>
              </a:solidFill>
              <a:latin typeface="Barlow"/>
              <a:ea typeface="Barlow"/>
              <a:cs typeface="Barlow"/>
              <a:sym typeface="Barlow"/>
            </a:endParaRPr>
          </a:p>
          <a:p>
            <a:pPr indent="0" lvl="0" marL="0" rtl="0" algn="ctr">
              <a:spcBef>
                <a:spcPts val="0"/>
              </a:spcBef>
              <a:spcAft>
                <a:spcPts val="0"/>
              </a:spcAft>
              <a:buNone/>
            </a:pPr>
            <a:r>
              <a:t/>
            </a:r>
            <a:endParaRPr sz="800">
              <a:solidFill>
                <a:srgbClr val="666666"/>
              </a:solidFill>
              <a:latin typeface="Barlow"/>
              <a:ea typeface="Barlow"/>
              <a:cs typeface="Barlow"/>
              <a:sym typeface="Barlow"/>
            </a:endParaRPr>
          </a:p>
        </p:txBody>
      </p:sp>
      <p:sp>
        <p:nvSpPr>
          <p:cNvPr id="559" name="Google Shape;559;p52"/>
          <p:cNvSpPr txBox="1"/>
          <p:nvPr/>
        </p:nvSpPr>
        <p:spPr>
          <a:xfrm>
            <a:off x="1246500" y="3177425"/>
            <a:ext cx="1246500" cy="19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0C814E"/>
                </a:solidFill>
                <a:latin typeface="Barlow"/>
                <a:ea typeface="Barlow"/>
                <a:cs typeface="Barlow"/>
                <a:sym typeface="Barlow"/>
              </a:rPr>
              <a:t>Circles Coordinate</a:t>
            </a:r>
            <a:endParaRPr b="1" sz="1700">
              <a:solidFill>
                <a:srgbClr val="0C814E"/>
              </a:solidFill>
              <a:latin typeface="Barlow"/>
              <a:ea typeface="Barlow"/>
              <a:cs typeface="Barlow"/>
              <a:sym typeface="Barlow"/>
            </a:endParaRPr>
          </a:p>
          <a:p>
            <a:pPr indent="0" lvl="0" marL="0" rtl="0" algn="ctr">
              <a:spcBef>
                <a:spcPts val="0"/>
              </a:spcBef>
              <a:spcAft>
                <a:spcPts val="0"/>
              </a:spcAft>
              <a:buNone/>
            </a:pPr>
            <a:r>
              <a:rPr lang="en" sz="800">
                <a:solidFill>
                  <a:srgbClr val="666666"/>
                </a:solidFill>
                <a:latin typeface="Barlow"/>
                <a:ea typeface="Barlow"/>
                <a:cs typeface="Barlow"/>
                <a:sym typeface="Barlow"/>
              </a:rPr>
              <a:t>Circles evolve roles, suggest new roles, evolve governance processes</a:t>
            </a:r>
            <a:br>
              <a:rPr lang="en" sz="800">
                <a:solidFill>
                  <a:srgbClr val="666666"/>
                </a:solidFill>
                <a:latin typeface="Barlow"/>
                <a:ea typeface="Barlow"/>
                <a:cs typeface="Barlow"/>
                <a:sym typeface="Barlow"/>
              </a:rPr>
            </a:br>
            <a:br>
              <a:rPr lang="en" sz="800">
                <a:solidFill>
                  <a:srgbClr val="666666"/>
                </a:solidFill>
                <a:latin typeface="Barlow"/>
                <a:ea typeface="Barlow"/>
                <a:cs typeface="Barlow"/>
                <a:sym typeface="Barlow"/>
              </a:rPr>
            </a:br>
            <a:r>
              <a:rPr lang="en" sz="800">
                <a:solidFill>
                  <a:srgbClr val="666666"/>
                </a:solidFill>
                <a:latin typeface="Barlow"/>
                <a:ea typeface="Barlow"/>
                <a:cs typeface="Barlow"/>
                <a:sym typeface="Barlow"/>
              </a:rPr>
              <a:t>When no rule exists - circles can create new rules, set up </a:t>
            </a:r>
            <a:r>
              <a:rPr lang="en" sz="800">
                <a:solidFill>
                  <a:srgbClr val="666666"/>
                </a:solidFill>
                <a:latin typeface="Barlow"/>
                <a:ea typeface="Barlow"/>
                <a:cs typeface="Barlow"/>
                <a:sym typeface="Barlow"/>
              </a:rPr>
              <a:t>working groups</a:t>
            </a:r>
            <a:r>
              <a:rPr lang="en" sz="800">
                <a:solidFill>
                  <a:srgbClr val="666666"/>
                </a:solidFill>
                <a:latin typeface="Barlow"/>
                <a:ea typeface="Barlow"/>
                <a:cs typeface="Barlow"/>
                <a:sym typeface="Barlow"/>
              </a:rPr>
              <a:t>, etc</a:t>
            </a:r>
            <a:endParaRPr sz="800">
              <a:solidFill>
                <a:srgbClr val="666666"/>
              </a:solidFill>
              <a:latin typeface="Barlow"/>
              <a:ea typeface="Barlow"/>
              <a:cs typeface="Barlow"/>
              <a:sym typeface="Barlow"/>
            </a:endParaRPr>
          </a:p>
        </p:txBody>
      </p:sp>
      <p:sp>
        <p:nvSpPr>
          <p:cNvPr id="560" name="Google Shape;560;p52"/>
          <p:cNvSpPr/>
          <p:nvPr/>
        </p:nvSpPr>
        <p:spPr>
          <a:xfrm>
            <a:off x="4163500" y="44300"/>
            <a:ext cx="1418100" cy="752400"/>
          </a:xfrm>
          <a:prstGeom prst="cloudCallout">
            <a:avLst>
              <a:gd fmla="val -28247" name="adj1"/>
              <a:gd fmla="val 71614" name="adj2"/>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666666"/>
                </a:solidFill>
                <a:latin typeface="Barlow"/>
                <a:ea typeface="Barlow"/>
                <a:cs typeface="Barlow"/>
                <a:sym typeface="Barlow"/>
              </a:rPr>
              <a:t>I want to garden </a:t>
            </a:r>
            <a:r>
              <a:rPr lang="en" sz="1200">
                <a:solidFill>
                  <a:srgbClr val="666666"/>
                </a:solidFill>
                <a:latin typeface="Barlow"/>
                <a:ea typeface="Barlow"/>
                <a:cs typeface="Barlow"/>
                <a:sym typeface="Barlow"/>
              </a:rPr>
              <a:t>too</a:t>
            </a:r>
            <a:r>
              <a:rPr lang="en" sz="1200">
                <a:solidFill>
                  <a:srgbClr val="666666"/>
                </a:solidFill>
                <a:latin typeface="Barlow"/>
                <a:ea typeface="Barlow"/>
                <a:cs typeface="Barlow"/>
                <a:sym typeface="Barlow"/>
              </a:rPr>
              <a:t>!</a:t>
            </a:r>
            <a:endParaRPr sz="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3"/>
          <p:cNvSpPr/>
          <p:nvPr/>
        </p:nvSpPr>
        <p:spPr>
          <a:xfrm>
            <a:off x="1047363" y="1659588"/>
            <a:ext cx="2167500" cy="2167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Barlow"/>
                <a:ea typeface="Barlow"/>
                <a:cs typeface="Barlow"/>
                <a:sym typeface="Barlow"/>
              </a:rPr>
              <a:t>PURPOSE</a:t>
            </a:r>
            <a:endParaRPr b="1" sz="1200">
              <a:solidFill>
                <a:srgbClr val="FFFFFF"/>
              </a:solidFill>
              <a:latin typeface="Barlow"/>
              <a:ea typeface="Barlow"/>
              <a:cs typeface="Barlow"/>
              <a:sym typeface="Barlow"/>
            </a:endParaRPr>
          </a:p>
          <a:p>
            <a:pPr indent="0" lvl="0" marL="0" rtl="0" algn="ctr">
              <a:spcBef>
                <a:spcPts val="0"/>
              </a:spcBef>
              <a:spcAft>
                <a:spcPts val="0"/>
              </a:spcAft>
              <a:buNone/>
            </a:pPr>
            <a:r>
              <a:t/>
            </a:r>
            <a:endParaRPr b="1" sz="1200">
              <a:solidFill>
                <a:srgbClr val="FFFFFF"/>
              </a:solidFill>
              <a:latin typeface="Barlow"/>
              <a:ea typeface="Barlow"/>
              <a:cs typeface="Barlow"/>
              <a:sym typeface="Barlow"/>
            </a:endParaRPr>
          </a:p>
          <a:p>
            <a:pPr indent="0" lvl="0" marL="0" rtl="0" algn="ctr">
              <a:spcBef>
                <a:spcPts val="0"/>
              </a:spcBef>
              <a:spcAft>
                <a:spcPts val="0"/>
              </a:spcAft>
              <a:buNone/>
            </a:pPr>
            <a:r>
              <a:t/>
            </a:r>
            <a:endParaRPr b="1" sz="1200">
              <a:solidFill>
                <a:srgbClr val="FFFFFF"/>
              </a:solidFill>
              <a:latin typeface="Barlow"/>
              <a:ea typeface="Barlow"/>
              <a:cs typeface="Barlow"/>
              <a:sym typeface="Barlow"/>
            </a:endParaRPr>
          </a:p>
        </p:txBody>
      </p:sp>
      <p:sp>
        <p:nvSpPr>
          <p:cNvPr id="566" name="Google Shape;566;p53"/>
          <p:cNvSpPr/>
          <p:nvPr/>
        </p:nvSpPr>
        <p:spPr>
          <a:xfrm>
            <a:off x="3443563" y="1659588"/>
            <a:ext cx="2167500" cy="2167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FFFFF"/>
              </a:solidFill>
              <a:latin typeface="Barlow"/>
              <a:ea typeface="Barlow"/>
              <a:cs typeface="Barlow"/>
              <a:sym typeface="Barlow"/>
            </a:endParaRPr>
          </a:p>
        </p:txBody>
      </p:sp>
      <p:sp>
        <p:nvSpPr>
          <p:cNvPr id="567" name="Google Shape;567;p53"/>
          <p:cNvSpPr/>
          <p:nvPr/>
        </p:nvSpPr>
        <p:spPr>
          <a:xfrm>
            <a:off x="3589163" y="1836188"/>
            <a:ext cx="1187100" cy="1187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CIRCLE</a:t>
            </a:r>
            <a:endParaRPr b="1" sz="1200">
              <a:solidFill>
                <a:schemeClr val="lt1"/>
              </a:solidFill>
              <a:latin typeface="Barlow"/>
              <a:ea typeface="Barlow"/>
              <a:cs typeface="Barlow"/>
              <a:sym typeface="Barlow"/>
            </a:endParaRPr>
          </a:p>
        </p:txBody>
      </p:sp>
      <p:sp>
        <p:nvSpPr>
          <p:cNvPr id="568" name="Google Shape;568;p53"/>
          <p:cNvSpPr/>
          <p:nvPr/>
        </p:nvSpPr>
        <p:spPr>
          <a:xfrm>
            <a:off x="4485037" y="2688940"/>
            <a:ext cx="927900" cy="927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2400">
              <a:solidFill>
                <a:srgbClr val="FFFFFF"/>
              </a:solidFill>
              <a:latin typeface="Barlow"/>
              <a:ea typeface="Barlow"/>
              <a:cs typeface="Barlow"/>
              <a:sym typeface="Barlow"/>
            </a:endParaRPr>
          </a:p>
        </p:txBody>
      </p:sp>
      <p:sp>
        <p:nvSpPr>
          <p:cNvPr id="569" name="Google Shape;569;p53"/>
          <p:cNvSpPr/>
          <p:nvPr/>
        </p:nvSpPr>
        <p:spPr>
          <a:xfrm>
            <a:off x="5879938" y="1659588"/>
            <a:ext cx="2167500" cy="2167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FFFFF"/>
              </a:solidFill>
              <a:latin typeface="Barlow"/>
              <a:ea typeface="Barlow"/>
              <a:cs typeface="Barlow"/>
              <a:sym typeface="Barlow"/>
            </a:endParaRPr>
          </a:p>
        </p:txBody>
      </p:sp>
      <p:sp>
        <p:nvSpPr>
          <p:cNvPr id="570" name="Google Shape;570;p53"/>
          <p:cNvSpPr/>
          <p:nvPr/>
        </p:nvSpPr>
        <p:spPr>
          <a:xfrm>
            <a:off x="6025531" y="1836194"/>
            <a:ext cx="1187100" cy="1187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Barlow"/>
              <a:ea typeface="Barlow"/>
              <a:cs typeface="Barlow"/>
              <a:sym typeface="Barlow"/>
            </a:endParaRPr>
          </a:p>
        </p:txBody>
      </p:sp>
      <p:sp>
        <p:nvSpPr>
          <p:cNvPr id="571" name="Google Shape;571;p53"/>
          <p:cNvSpPr/>
          <p:nvPr/>
        </p:nvSpPr>
        <p:spPr>
          <a:xfrm>
            <a:off x="6921393" y="2688934"/>
            <a:ext cx="927900" cy="927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2400">
              <a:solidFill>
                <a:srgbClr val="FFFFFF"/>
              </a:solidFill>
              <a:latin typeface="Barlow"/>
              <a:ea typeface="Barlow"/>
              <a:cs typeface="Barlow"/>
              <a:sym typeface="Barlow"/>
            </a:endParaRPr>
          </a:p>
        </p:txBody>
      </p:sp>
      <p:sp>
        <p:nvSpPr>
          <p:cNvPr id="572" name="Google Shape;572;p53"/>
          <p:cNvSpPr/>
          <p:nvPr/>
        </p:nvSpPr>
        <p:spPr>
          <a:xfrm>
            <a:off x="6211709" y="1895234"/>
            <a:ext cx="444000" cy="4440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53"/>
          <p:cNvSpPr/>
          <p:nvPr/>
        </p:nvSpPr>
        <p:spPr>
          <a:xfrm>
            <a:off x="6123396" y="2339248"/>
            <a:ext cx="597600" cy="59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53"/>
          <p:cNvSpPr/>
          <p:nvPr/>
        </p:nvSpPr>
        <p:spPr>
          <a:xfrm>
            <a:off x="6620203" y="2027348"/>
            <a:ext cx="547800" cy="547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5" name="Google Shape;575;p53"/>
          <p:cNvPicPr preferRelativeResize="0"/>
          <p:nvPr/>
        </p:nvPicPr>
        <p:blipFill>
          <a:blip r:embed="rId3">
            <a:alphaModFix/>
          </a:blip>
          <a:stretch>
            <a:fillRect/>
          </a:stretch>
        </p:blipFill>
        <p:spPr>
          <a:xfrm>
            <a:off x="6331502" y="2015037"/>
            <a:ext cx="204404" cy="204399"/>
          </a:xfrm>
          <a:prstGeom prst="rect">
            <a:avLst/>
          </a:prstGeom>
          <a:noFill/>
          <a:ln>
            <a:noFill/>
          </a:ln>
        </p:spPr>
      </p:pic>
      <p:pic>
        <p:nvPicPr>
          <p:cNvPr id="576" name="Google Shape;576;p53"/>
          <p:cNvPicPr preferRelativeResize="0"/>
          <p:nvPr/>
        </p:nvPicPr>
        <p:blipFill>
          <a:blip r:embed="rId4">
            <a:alphaModFix/>
          </a:blip>
          <a:stretch>
            <a:fillRect/>
          </a:stretch>
        </p:blipFill>
        <p:spPr>
          <a:xfrm>
            <a:off x="6791908" y="2196675"/>
            <a:ext cx="204406" cy="209135"/>
          </a:xfrm>
          <a:prstGeom prst="rect">
            <a:avLst/>
          </a:prstGeom>
          <a:noFill/>
          <a:ln>
            <a:noFill/>
          </a:ln>
        </p:spPr>
      </p:pic>
      <p:pic>
        <p:nvPicPr>
          <p:cNvPr id="577" name="Google Shape;577;p53"/>
          <p:cNvPicPr preferRelativeResize="0"/>
          <p:nvPr/>
        </p:nvPicPr>
        <p:blipFill>
          <a:blip r:embed="rId5">
            <a:alphaModFix/>
          </a:blip>
          <a:stretch>
            <a:fillRect/>
          </a:stretch>
        </p:blipFill>
        <p:spPr>
          <a:xfrm>
            <a:off x="6319988" y="2534001"/>
            <a:ext cx="204405" cy="208061"/>
          </a:xfrm>
          <a:prstGeom prst="rect">
            <a:avLst/>
          </a:prstGeom>
          <a:noFill/>
          <a:ln>
            <a:noFill/>
          </a:ln>
        </p:spPr>
      </p:pic>
      <p:sp>
        <p:nvSpPr>
          <p:cNvPr id="578" name="Google Shape;578;p53"/>
          <p:cNvSpPr txBox="1"/>
          <p:nvPr/>
        </p:nvSpPr>
        <p:spPr>
          <a:xfrm>
            <a:off x="1047375" y="4057199"/>
            <a:ext cx="2127300" cy="9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PURPOSE</a:t>
            </a:r>
            <a:endParaRPr b="1" sz="1200">
              <a:solidFill>
                <a:srgbClr val="666666"/>
              </a:solidFill>
              <a:latin typeface="Barlow"/>
              <a:ea typeface="Barlow"/>
              <a:cs typeface="Barlow"/>
              <a:sym typeface="Barlow"/>
            </a:endParaRPr>
          </a:p>
          <a:p>
            <a:pPr indent="0" lvl="0" marL="0" rtl="0" algn="ctr">
              <a:spcBef>
                <a:spcPts val="0"/>
              </a:spcBef>
              <a:spcAft>
                <a:spcPts val="0"/>
              </a:spcAft>
              <a:buNone/>
            </a:pPr>
            <a:r>
              <a:t/>
            </a:r>
            <a:endParaRPr b="1" sz="1200">
              <a:solidFill>
                <a:srgbClr val="666666"/>
              </a:solidFill>
              <a:latin typeface="Barlow"/>
              <a:ea typeface="Barlow"/>
              <a:cs typeface="Barlow"/>
              <a:sym typeface="Barlow"/>
            </a:endParaRPr>
          </a:p>
          <a:p>
            <a:pPr indent="0" lvl="0" marL="0" rtl="0" algn="ctr">
              <a:spcBef>
                <a:spcPts val="0"/>
              </a:spcBef>
              <a:spcAft>
                <a:spcPts val="0"/>
              </a:spcAft>
              <a:buNone/>
            </a:pPr>
            <a:r>
              <a:rPr b="1" lang="en" sz="1200">
                <a:solidFill>
                  <a:srgbClr val="999999"/>
                </a:solidFill>
                <a:latin typeface="Barlow"/>
                <a:ea typeface="Barlow"/>
                <a:cs typeface="Barlow"/>
                <a:sym typeface="Barlow"/>
              </a:rPr>
              <a:t>LAMP LIGHTER</a:t>
            </a:r>
            <a:endParaRPr b="1" sz="1200">
              <a:solidFill>
                <a:srgbClr val="999999"/>
              </a:solidFill>
              <a:latin typeface="Barlow"/>
              <a:ea typeface="Barlow"/>
              <a:cs typeface="Barlow"/>
              <a:sym typeface="Barlow"/>
            </a:endParaRPr>
          </a:p>
        </p:txBody>
      </p:sp>
      <p:sp>
        <p:nvSpPr>
          <p:cNvPr id="579" name="Google Shape;579;p53"/>
          <p:cNvSpPr txBox="1"/>
          <p:nvPr/>
        </p:nvSpPr>
        <p:spPr>
          <a:xfrm>
            <a:off x="3463675" y="4057208"/>
            <a:ext cx="2127300" cy="8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STRUCTURE</a:t>
            </a:r>
            <a:endParaRPr b="1" sz="1200">
              <a:solidFill>
                <a:srgbClr val="666666"/>
              </a:solidFill>
              <a:latin typeface="Barlow"/>
              <a:ea typeface="Barlow"/>
              <a:cs typeface="Barlow"/>
              <a:sym typeface="Barlow"/>
            </a:endParaRPr>
          </a:p>
          <a:p>
            <a:pPr indent="0" lvl="0" marL="0" rtl="0" algn="ctr">
              <a:spcBef>
                <a:spcPts val="0"/>
              </a:spcBef>
              <a:spcAft>
                <a:spcPts val="0"/>
              </a:spcAft>
              <a:buNone/>
            </a:pPr>
            <a:br>
              <a:rPr b="1" lang="en" sz="1200">
                <a:solidFill>
                  <a:srgbClr val="666666"/>
                </a:solidFill>
                <a:latin typeface="Barlow"/>
                <a:ea typeface="Barlow"/>
                <a:cs typeface="Barlow"/>
                <a:sym typeface="Barlow"/>
              </a:rPr>
            </a:br>
            <a:r>
              <a:rPr b="1" lang="en" sz="1200">
                <a:solidFill>
                  <a:srgbClr val="999999"/>
                </a:solidFill>
                <a:latin typeface="Barlow"/>
                <a:ea typeface="Barlow"/>
                <a:cs typeface="Barlow"/>
                <a:sym typeface="Barlow"/>
              </a:rPr>
              <a:t>CIRCLE</a:t>
            </a:r>
            <a:endParaRPr>
              <a:solidFill>
                <a:srgbClr val="999999"/>
              </a:solidFill>
            </a:endParaRPr>
          </a:p>
        </p:txBody>
      </p:sp>
      <p:sp>
        <p:nvSpPr>
          <p:cNvPr id="580" name="Google Shape;580;p53"/>
          <p:cNvSpPr txBox="1"/>
          <p:nvPr/>
        </p:nvSpPr>
        <p:spPr>
          <a:xfrm>
            <a:off x="5920150" y="4057207"/>
            <a:ext cx="2127300" cy="8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ROLES</a:t>
            </a:r>
            <a:endParaRPr b="1" sz="1200">
              <a:solidFill>
                <a:srgbClr val="666666"/>
              </a:solidFill>
              <a:latin typeface="Barlow"/>
              <a:ea typeface="Barlow"/>
              <a:cs typeface="Barlow"/>
              <a:sym typeface="Barlow"/>
            </a:endParaRPr>
          </a:p>
          <a:p>
            <a:pPr indent="0" lvl="0" marL="0" rtl="0" algn="ctr">
              <a:spcBef>
                <a:spcPts val="0"/>
              </a:spcBef>
              <a:spcAft>
                <a:spcPts val="0"/>
              </a:spcAft>
              <a:buNone/>
            </a:pPr>
            <a:br>
              <a:rPr b="1" lang="en" sz="1200">
                <a:solidFill>
                  <a:srgbClr val="666666"/>
                </a:solidFill>
                <a:latin typeface="Barlow"/>
                <a:ea typeface="Barlow"/>
                <a:cs typeface="Barlow"/>
                <a:sym typeface="Barlow"/>
              </a:rPr>
            </a:br>
            <a:r>
              <a:rPr b="1" lang="en" sz="1200">
                <a:solidFill>
                  <a:srgbClr val="999999"/>
                </a:solidFill>
                <a:latin typeface="Barlow"/>
                <a:ea typeface="Barlow"/>
                <a:cs typeface="Barlow"/>
                <a:sym typeface="Barlow"/>
              </a:rPr>
              <a:t>DOMAIN</a:t>
            </a:r>
            <a:endParaRPr>
              <a:solidFill>
                <a:srgbClr val="999999"/>
              </a:solidFill>
            </a:endParaRPr>
          </a:p>
        </p:txBody>
      </p:sp>
      <p:cxnSp>
        <p:nvCxnSpPr>
          <p:cNvPr id="581" name="Google Shape;581;p53"/>
          <p:cNvCxnSpPr>
            <a:endCxn id="565" idx="2"/>
          </p:cNvCxnSpPr>
          <p:nvPr/>
        </p:nvCxnSpPr>
        <p:spPr>
          <a:xfrm rot="10800000">
            <a:off x="1047363" y="2743338"/>
            <a:ext cx="6804900" cy="430500"/>
          </a:xfrm>
          <a:prstGeom prst="bentConnector5">
            <a:avLst>
              <a:gd fmla="val -7090" name="adj1"/>
              <a:gd fmla="val 399750" name="adj2"/>
              <a:gd fmla="val 103499" name="adj3"/>
            </a:avLst>
          </a:prstGeom>
          <a:noFill/>
          <a:ln cap="flat" cmpd="sng" w="9525">
            <a:solidFill>
              <a:schemeClr val="dk2"/>
            </a:solidFill>
            <a:prstDash val="dot"/>
            <a:round/>
            <a:headEnd len="med" w="med" type="none"/>
            <a:tailEnd len="med" w="med" type="triangle"/>
          </a:ln>
        </p:spPr>
      </p:cxnSp>
      <p:cxnSp>
        <p:nvCxnSpPr>
          <p:cNvPr id="582" name="Google Shape;582;p53"/>
          <p:cNvCxnSpPr>
            <a:stCxn id="565" idx="6"/>
            <a:endCxn id="566" idx="2"/>
          </p:cNvCxnSpPr>
          <p:nvPr/>
        </p:nvCxnSpPr>
        <p:spPr>
          <a:xfrm>
            <a:off x="3214863" y="2743338"/>
            <a:ext cx="228600" cy="600"/>
          </a:xfrm>
          <a:prstGeom prst="bentConnector3">
            <a:avLst>
              <a:gd fmla="val 50022" name="adj1"/>
            </a:avLst>
          </a:prstGeom>
          <a:noFill/>
          <a:ln cap="flat" cmpd="sng" w="9525">
            <a:solidFill>
              <a:schemeClr val="dk2"/>
            </a:solidFill>
            <a:prstDash val="dot"/>
            <a:round/>
            <a:headEnd len="med" w="med" type="none"/>
            <a:tailEnd len="med" w="med" type="triangle"/>
          </a:ln>
        </p:spPr>
      </p:cxnSp>
      <p:cxnSp>
        <p:nvCxnSpPr>
          <p:cNvPr id="583" name="Google Shape;583;p53"/>
          <p:cNvCxnSpPr>
            <a:stCxn id="567" idx="6"/>
            <a:endCxn id="570" idx="2"/>
          </p:cNvCxnSpPr>
          <p:nvPr/>
        </p:nvCxnSpPr>
        <p:spPr>
          <a:xfrm>
            <a:off x="4776263" y="2429738"/>
            <a:ext cx="1249200" cy="600"/>
          </a:xfrm>
          <a:prstGeom prst="bentConnector3">
            <a:avLst>
              <a:gd fmla="val 50003" name="adj1"/>
            </a:avLst>
          </a:prstGeom>
          <a:noFill/>
          <a:ln cap="flat" cmpd="sng" w="9525">
            <a:solidFill>
              <a:schemeClr val="dk2"/>
            </a:solidFill>
            <a:prstDash val="dot"/>
            <a:round/>
            <a:headEnd len="med" w="med" type="none"/>
            <a:tailEnd len="med" w="med" type="triangle"/>
          </a:ln>
        </p:spPr>
      </p:cxnSp>
      <p:sp>
        <p:nvSpPr>
          <p:cNvPr id="584" name="Google Shape;584;p53"/>
          <p:cNvSpPr/>
          <p:nvPr/>
        </p:nvSpPr>
        <p:spPr>
          <a:xfrm>
            <a:off x="0" y="75"/>
            <a:ext cx="9144000" cy="852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SUMMARY OF THE PROCESS</a:t>
            </a:r>
            <a:endParaRPr b="1" sz="30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It all starts with a purpose and the source. Add circles and roles. Rinse and repeat. </a:t>
            </a:r>
            <a:endParaRPr sz="1200">
              <a:latin typeface="Roboto"/>
              <a:ea typeface="Roboto"/>
              <a:cs typeface="Roboto"/>
              <a:sym typeface="Roboto"/>
            </a:endParaRPr>
          </a:p>
        </p:txBody>
      </p:sp>
      <p:pic>
        <p:nvPicPr>
          <p:cNvPr id="585" name="Google Shape;585;p53"/>
          <p:cNvPicPr preferRelativeResize="0"/>
          <p:nvPr/>
        </p:nvPicPr>
        <p:blipFill>
          <a:blip r:embed="rId3">
            <a:alphaModFix/>
          </a:blip>
          <a:stretch>
            <a:fillRect/>
          </a:stretch>
        </p:blipFill>
        <p:spPr>
          <a:xfrm>
            <a:off x="3954240" y="3255352"/>
            <a:ext cx="295425" cy="295425"/>
          </a:xfrm>
          <a:prstGeom prst="rect">
            <a:avLst/>
          </a:prstGeom>
          <a:noFill/>
          <a:ln>
            <a:noFill/>
          </a:ln>
        </p:spPr>
      </p:pic>
      <p:pic>
        <p:nvPicPr>
          <p:cNvPr id="586" name="Google Shape;586;p53"/>
          <p:cNvPicPr preferRelativeResize="0"/>
          <p:nvPr/>
        </p:nvPicPr>
        <p:blipFill>
          <a:blip r:embed="rId3">
            <a:alphaModFix/>
          </a:blip>
          <a:stretch>
            <a:fillRect/>
          </a:stretch>
        </p:blipFill>
        <p:spPr>
          <a:xfrm>
            <a:off x="1930850" y="2669751"/>
            <a:ext cx="349475" cy="349475"/>
          </a:xfrm>
          <a:prstGeom prst="rect">
            <a:avLst/>
          </a:prstGeom>
          <a:noFill/>
          <a:ln>
            <a:noFill/>
          </a:ln>
        </p:spPr>
      </p:pic>
      <p:pic>
        <p:nvPicPr>
          <p:cNvPr id="587" name="Google Shape;587;p53"/>
          <p:cNvPicPr preferRelativeResize="0"/>
          <p:nvPr/>
        </p:nvPicPr>
        <p:blipFill>
          <a:blip r:embed="rId4">
            <a:alphaModFix/>
          </a:blip>
          <a:stretch>
            <a:fillRect/>
          </a:stretch>
        </p:blipFill>
        <p:spPr>
          <a:xfrm>
            <a:off x="7347358" y="3131010"/>
            <a:ext cx="295425" cy="302217"/>
          </a:xfrm>
          <a:prstGeom prst="rect">
            <a:avLst/>
          </a:prstGeom>
          <a:noFill/>
          <a:ln>
            <a:noFill/>
          </a:ln>
        </p:spPr>
      </p:pic>
      <p:sp>
        <p:nvSpPr>
          <p:cNvPr id="588" name="Google Shape;588;p53"/>
          <p:cNvSpPr/>
          <p:nvPr/>
        </p:nvSpPr>
        <p:spPr>
          <a:xfrm>
            <a:off x="6360200" y="4466902"/>
            <a:ext cx="295500" cy="295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53"/>
          <p:cNvSpPr/>
          <p:nvPr/>
        </p:nvSpPr>
        <p:spPr>
          <a:xfrm>
            <a:off x="3946171" y="4445366"/>
            <a:ext cx="295500" cy="295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2400">
              <a:solidFill>
                <a:srgbClr val="FFFFFF"/>
              </a:solidFill>
              <a:latin typeface="Barlow"/>
              <a:ea typeface="Barlow"/>
              <a:cs typeface="Barlow"/>
              <a:sym typeface="Barlow"/>
            </a:endParaRPr>
          </a:p>
        </p:txBody>
      </p:sp>
      <p:pic>
        <p:nvPicPr>
          <p:cNvPr id="590" name="Google Shape;590;p53"/>
          <p:cNvPicPr preferRelativeResize="0"/>
          <p:nvPr/>
        </p:nvPicPr>
        <p:blipFill>
          <a:blip r:embed="rId3">
            <a:alphaModFix/>
          </a:blip>
          <a:stretch>
            <a:fillRect/>
          </a:stretch>
        </p:blipFill>
        <p:spPr>
          <a:xfrm>
            <a:off x="1182183" y="4445368"/>
            <a:ext cx="295500" cy="295500"/>
          </a:xfrm>
          <a:prstGeom prst="rect">
            <a:avLst/>
          </a:prstGeom>
          <a:noFill/>
          <a:ln>
            <a:noFill/>
          </a:ln>
        </p:spPr>
      </p:pic>
      <p:pic>
        <p:nvPicPr>
          <p:cNvPr id="591" name="Google Shape;591;p53"/>
          <p:cNvPicPr preferRelativeResize="0"/>
          <p:nvPr/>
        </p:nvPicPr>
        <p:blipFill>
          <a:blip r:embed="rId5">
            <a:alphaModFix/>
          </a:blip>
          <a:stretch>
            <a:fillRect/>
          </a:stretch>
        </p:blipFill>
        <p:spPr>
          <a:xfrm>
            <a:off x="4045325" y="2540875"/>
            <a:ext cx="295425" cy="300691"/>
          </a:xfrm>
          <a:prstGeom prst="rect">
            <a:avLst/>
          </a:prstGeom>
          <a:noFill/>
          <a:ln>
            <a:noFill/>
          </a:ln>
        </p:spPr>
      </p:pic>
      <p:pic>
        <p:nvPicPr>
          <p:cNvPr id="592" name="Google Shape;592;p53"/>
          <p:cNvPicPr preferRelativeResize="0"/>
          <p:nvPr/>
        </p:nvPicPr>
        <p:blipFill>
          <a:blip r:embed="rId3">
            <a:alphaModFix/>
          </a:blip>
          <a:stretch>
            <a:fillRect/>
          </a:stretch>
        </p:blipFill>
        <p:spPr>
          <a:xfrm>
            <a:off x="6331490" y="3255352"/>
            <a:ext cx="295425" cy="295425"/>
          </a:xfrm>
          <a:prstGeom prst="rect">
            <a:avLst/>
          </a:prstGeom>
          <a:noFill/>
          <a:ln>
            <a:noFill/>
          </a:ln>
        </p:spPr>
      </p:pic>
      <p:pic>
        <p:nvPicPr>
          <p:cNvPr id="593" name="Google Shape;593;p53"/>
          <p:cNvPicPr preferRelativeResize="0"/>
          <p:nvPr/>
        </p:nvPicPr>
        <p:blipFill>
          <a:blip r:embed="rId5">
            <a:alphaModFix/>
          </a:blip>
          <a:stretch>
            <a:fillRect/>
          </a:stretch>
        </p:blipFill>
        <p:spPr>
          <a:xfrm>
            <a:off x="6779800" y="2627313"/>
            <a:ext cx="228600" cy="232675"/>
          </a:xfrm>
          <a:prstGeom prst="rect">
            <a:avLst/>
          </a:prstGeom>
          <a:noFill/>
          <a:ln>
            <a:noFill/>
          </a:ln>
        </p:spPr>
      </p:pic>
      <p:pic>
        <p:nvPicPr>
          <p:cNvPr id="594" name="Google Shape;594;p53"/>
          <p:cNvPicPr preferRelativeResize="0"/>
          <p:nvPr/>
        </p:nvPicPr>
        <p:blipFill>
          <a:blip r:embed="rId6">
            <a:alphaModFix/>
          </a:blip>
          <a:stretch>
            <a:fillRect/>
          </a:stretch>
        </p:blipFill>
        <p:spPr>
          <a:xfrm>
            <a:off x="4844999" y="3180626"/>
            <a:ext cx="295425" cy="295449"/>
          </a:xfrm>
          <a:prstGeom prst="rect">
            <a:avLst/>
          </a:prstGeom>
          <a:noFill/>
          <a:ln>
            <a:noFill/>
          </a:ln>
        </p:spPr>
      </p:pic>
      <p:cxnSp>
        <p:nvCxnSpPr>
          <p:cNvPr id="595" name="Google Shape;595;p53"/>
          <p:cNvCxnSpPr>
            <a:endCxn id="591" idx="2"/>
          </p:cNvCxnSpPr>
          <p:nvPr/>
        </p:nvCxnSpPr>
        <p:spPr>
          <a:xfrm flipH="1" rot="10800000">
            <a:off x="4130638" y="2841566"/>
            <a:ext cx="62400" cy="416700"/>
          </a:xfrm>
          <a:prstGeom prst="straightConnector1">
            <a:avLst/>
          </a:prstGeom>
          <a:noFill/>
          <a:ln cap="flat" cmpd="sng" w="9525">
            <a:solidFill>
              <a:srgbClr val="FFFFFF"/>
            </a:solidFill>
            <a:prstDash val="solid"/>
            <a:round/>
            <a:headEnd len="med" w="med" type="triangle"/>
            <a:tailEnd len="med" w="med" type="triangle"/>
          </a:ln>
        </p:spPr>
      </p:cxnSp>
      <p:cxnSp>
        <p:nvCxnSpPr>
          <p:cNvPr id="596" name="Google Shape;596;p53"/>
          <p:cNvCxnSpPr>
            <a:stCxn id="585" idx="3"/>
            <a:endCxn id="594" idx="1"/>
          </p:cNvCxnSpPr>
          <p:nvPr/>
        </p:nvCxnSpPr>
        <p:spPr>
          <a:xfrm flipH="1" rot="10800000">
            <a:off x="4249665" y="3328365"/>
            <a:ext cx="595200" cy="74700"/>
          </a:xfrm>
          <a:prstGeom prst="straightConnector1">
            <a:avLst/>
          </a:prstGeom>
          <a:noFill/>
          <a:ln cap="flat" cmpd="sng" w="9525">
            <a:solidFill>
              <a:srgbClr val="FFFFFF"/>
            </a:solidFill>
            <a:prstDash val="dot"/>
            <a:round/>
            <a:headEnd len="med" w="med" type="triangle"/>
            <a:tailEnd len="med" w="med" type="triangle"/>
          </a:ln>
        </p:spPr>
      </p:cxnSp>
      <p:cxnSp>
        <p:nvCxnSpPr>
          <p:cNvPr id="597" name="Google Shape;597;p53"/>
          <p:cNvCxnSpPr>
            <a:stCxn id="592" idx="3"/>
          </p:cNvCxnSpPr>
          <p:nvPr/>
        </p:nvCxnSpPr>
        <p:spPr>
          <a:xfrm flipH="1" rot="10800000">
            <a:off x="6626915" y="3310965"/>
            <a:ext cx="721200" cy="92100"/>
          </a:xfrm>
          <a:prstGeom prst="straightConnector1">
            <a:avLst/>
          </a:prstGeom>
          <a:noFill/>
          <a:ln cap="flat" cmpd="sng" w="9525">
            <a:solidFill>
              <a:srgbClr val="FFFFFF"/>
            </a:solidFill>
            <a:prstDash val="solid"/>
            <a:round/>
            <a:headEnd len="med" w="med" type="triangle"/>
            <a:tailEnd len="med" w="med" type="triangle"/>
          </a:ln>
        </p:spPr>
      </p:cxnSp>
      <p:cxnSp>
        <p:nvCxnSpPr>
          <p:cNvPr id="598" name="Google Shape;598;p53"/>
          <p:cNvCxnSpPr/>
          <p:nvPr/>
        </p:nvCxnSpPr>
        <p:spPr>
          <a:xfrm flipH="1" rot="10800000">
            <a:off x="6577500" y="2860825"/>
            <a:ext cx="272700" cy="427500"/>
          </a:xfrm>
          <a:prstGeom prst="straightConnector1">
            <a:avLst/>
          </a:prstGeom>
          <a:noFill/>
          <a:ln cap="flat" cmpd="sng" w="9525">
            <a:solidFill>
              <a:srgbClr val="FFFFFF"/>
            </a:solidFill>
            <a:prstDash val="solid"/>
            <a:round/>
            <a:headEnd len="med" w="med" type="triangle"/>
            <a:tailEnd len="med" w="med" type="triangle"/>
          </a:ln>
        </p:spPr>
      </p:cxnSp>
      <p:cxnSp>
        <p:nvCxnSpPr>
          <p:cNvPr id="599" name="Google Shape;599;p53"/>
          <p:cNvCxnSpPr>
            <a:stCxn id="593" idx="3"/>
            <a:endCxn id="576" idx="3"/>
          </p:cNvCxnSpPr>
          <p:nvPr/>
        </p:nvCxnSpPr>
        <p:spPr>
          <a:xfrm rot="10800000">
            <a:off x="6996400" y="2301150"/>
            <a:ext cx="12000" cy="442500"/>
          </a:xfrm>
          <a:prstGeom prst="curvedConnector3">
            <a:avLst>
              <a:gd fmla="val -1984375" name="adj1"/>
            </a:avLst>
          </a:prstGeom>
          <a:noFill/>
          <a:ln cap="flat" cmpd="sng" w="9525">
            <a:solidFill>
              <a:srgbClr val="FFFFFF"/>
            </a:solidFill>
            <a:prstDash val="dash"/>
            <a:round/>
            <a:headEnd len="med" w="med" type="triangle"/>
            <a:tailEnd len="med" w="med" type="triangle"/>
          </a:ln>
        </p:spPr>
      </p:cxnSp>
      <p:cxnSp>
        <p:nvCxnSpPr>
          <p:cNvPr id="600" name="Google Shape;600;p53"/>
          <p:cNvCxnSpPr>
            <a:stCxn id="593" idx="1"/>
            <a:endCxn id="577" idx="3"/>
          </p:cNvCxnSpPr>
          <p:nvPr/>
        </p:nvCxnSpPr>
        <p:spPr>
          <a:xfrm rot="10800000">
            <a:off x="6524500" y="2638050"/>
            <a:ext cx="255300" cy="105600"/>
          </a:xfrm>
          <a:prstGeom prst="curvedConnector3">
            <a:avLst>
              <a:gd fmla="val 50021" name="adj1"/>
            </a:avLst>
          </a:prstGeom>
          <a:noFill/>
          <a:ln cap="flat" cmpd="sng" w="9525">
            <a:solidFill>
              <a:srgbClr val="FFFFFF"/>
            </a:solidFill>
            <a:prstDash val="dash"/>
            <a:round/>
            <a:headEnd len="med" w="med" type="triangle"/>
            <a:tailEnd len="med" w="med" type="triangle"/>
          </a:ln>
        </p:spPr>
      </p:cxnSp>
      <p:cxnSp>
        <p:nvCxnSpPr>
          <p:cNvPr id="601" name="Google Shape;601;p53"/>
          <p:cNvCxnSpPr>
            <a:stCxn id="593" idx="0"/>
            <a:endCxn id="575" idx="2"/>
          </p:cNvCxnSpPr>
          <p:nvPr/>
        </p:nvCxnSpPr>
        <p:spPr>
          <a:xfrm flipH="1" rot="5400000">
            <a:off x="6459850" y="2193063"/>
            <a:ext cx="408000" cy="460500"/>
          </a:xfrm>
          <a:prstGeom prst="curvedConnector3">
            <a:avLst>
              <a:gd fmla="val 49985" name="adj1"/>
            </a:avLst>
          </a:prstGeom>
          <a:noFill/>
          <a:ln cap="flat" cmpd="sng" w="9525">
            <a:solidFill>
              <a:srgbClr val="FFFFFF"/>
            </a:solidFill>
            <a:prstDash val="dash"/>
            <a:round/>
            <a:headEnd len="med" w="med" type="triangle"/>
            <a:tailEnd len="med" w="med" type="triangle"/>
          </a:ln>
        </p:spPr>
      </p:cxnSp>
      <p:pic>
        <p:nvPicPr>
          <p:cNvPr id="602" name="Google Shape;602;p53"/>
          <p:cNvPicPr preferRelativeResize="0"/>
          <p:nvPr/>
        </p:nvPicPr>
        <p:blipFill>
          <a:blip r:embed="rId6">
            <a:alphaModFix/>
          </a:blip>
          <a:stretch>
            <a:fillRect/>
          </a:stretch>
        </p:blipFill>
        <p:spPr>
          <a:xfrm>
            <a:off x="7383974" y="2780600"/>
            <a:ext cx="156225" cy="156250"/>
          </a:xfrm>
          <a:prstGeom prst="rect">
            <a:avLst/>
          </a:prstGeom>
          <a:noFill/>
          <a:ln>
            <a:noFill/>
          </a:ln>
        </p:spPr>
      </p:pic>
      <p:cxnSp>
        <p:nvCxnSpPr>
          <p:cNvPr id="603" name="Google Shape;603;p53"/>
          <p:cNvCxnSpPr>
            <a:stCxn id="587" idx="3"/>
            <a:endCxn id="602" idx="3"/>
          </p:cNvCxnSpPr>
          <p:nvPr/>
        </p:nvCxnSpPr>
        <p:spPr>
          <a:xfrm rot="10800000">
            <a:off x="7540183" y="2858818"/>
            <a:ext cx="102600" cy="423300"/>
          </a:xfrm>
          <a:prstGeom prst="curvedConnector3">
            <a:avLst>
              <a:gd fmla="val -136274" name="adj1"/>
            </a:avLst>
          </a:prstGeom>
          <a:noFill/>
          <a:ln cap="flat" cmpd="sng" w="9525">
            <a:solidFill>
              <a:srgbClr val="FFFFFF"/>
            </a:solidFill>
            <a:prstDash val="dash"/>
            <a:round/>
            <a:headEnd len="med" w="med" type="triangle"/>
            <a:tailEnd len="med" w="med" type="triangle"/>
          </a:ln>
        </p:spPr>
      </p:cxnSp>
      <p:sp>
        <p:nvSpPr>
          <p:cNvPr id="604" name="Google Shape;604;p53"/>
          <p:cNvSpPr/>
          <p:nvPr/>
        </p:nvSpPr>
        <p:spPr>
          <a:xfrm>
            <a:off x="6433600" y="3548175"/>
            <a:ext cx="696900" cy="134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
                <a:solidFill>
                  <a:srgbClr val="666666"/>
                </a:solidFill>
              </a:rPr>
              <a:t>ASPIRATION</a:t>
            </a:r>
            <a:endParaRPr sz="600">
              <a:solidFill>
                <a:srgbClr val="666666"/>
              </a:solidFill>
            </a:endParaRPr>
          </a:p>
        </p:txBody>
      </p:sp>
      <p:sp>
        <p:nvSpPr>
          <p:cNvPr id="605" name="Google Shape;605;p53"/>
          <p:cNvSpPr/>
          <p:nvPr/>
        </p:nvSpPr>
        <p:spPr>
          <a:xfrm>
            <a:off x="5920152" y="2806025"/>
            <a:ext cx="829200" cy="134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
                <a:solidFill>
                  <a:srgbClr val="666666"/>
                </a:solidFill>
              </a:rPr>
              <a:t>RECIPROCITY</a:t>
            </a:r>
            <a:endParaRPr sz="600">
              <a:solidFill>
                <a:srgbClr val="666666"/>
              </a:solidFill>
            </a:endParaRPr>
          </a:p>
        </p:txBody>
      </p:sp>
      <p:sp>
        <p:nvSpPr>
          <p:cNvPr id="606" name="Google Shape;606;p53"/>
          <p:cNvSpPr/>
          <p:nvPr/>
        </p:nvSpPr>
        <p:spPr>
          <a:xfrm>
            <a:off x="3954250" y="3527300"/>
            <a:ext cx="721200" cy="134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666666"/>
                </a:solidFill>
              </a:rPr>
              <a:t>ASPIRATION</a:t>
            </a:r>
            <a:endParaRPr sz="600">
              <a:solidFill>
                <a:srgbClr val="666666"/>
              </a:solidFill>
            </a:endParaRPr>
          </a:p>
        </p:txBody>
      </p:sp>
      <p:sp>
        <p:nvSpPr>
          <p:cNvPr id="607" name="Google Shape;607;p53"/>
          <p:cNvSpPr/>
          <p:nvPr/>
        </p:nvSpPr>
        <p:spPr>
          <a:xfrm>
            <a:off x="4271752" y="2688950"/>
            <a:ext cx="785400" cy="134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666666"/>
                </a:solidFill>
              </a:rPr>
              <a:t>RECIPROCITY</a:t>
            </a:r>
            <a:endParaRPr sz="600">
              <a:solidFill>
                <a:srgbClr val="666666"/>
              </a:solidFill>
            </a:endParaRPr>
          </a:p>
        </p:txBody>
      </p:sp>
      <p:sp>
        <p:nvSpPr>
          <p:cNvPr id="608" name="Google Shape;608;p53"/>
          <p:cNvSpPr/>
          <p:nvPr/>
        </p:nvSpPr>
        <p:spPr>
          <a:xfrm>
            <a:off x="7383977" y="3403075"/>
            <a:ext cx="785400" cy="134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
                <a:solidFill>
                  <a:srgbClr val="666666"/>
                </a:solidFill>
              </a:rPr>
              <a:t>RECIPROCITY</a:t>
            </a:r>
            <a:endParaRPr sz="600">
              <a:solidFill>
                <a:srgbClr val="666666"/>
              </a:solidFill>
            </a:endParaRPr>
          </a:p>
        </p:txBody>
      </p:sp>
      <p:pic>
        <p:nvPicPr>
          <p:cNvPr id="609" name="Google Shape;609;p53"/>
          <p:cNvPicPr preferRelativeResize="0"/>
          <p:nvPr/>
        </p:nvPicPr>
        <p:blipFill>
          <a:blip r:embed="rId7">
            <a:alphaModFix/>
          </a:blip>
          <a:stretch>
            <a:fillRect/>
          </a:stretch>
        </p:blipFill>
        <p:spPr>
          <a:xfrm>
            <a:off x="2080832" y="2817880"/>
            <a:ext cx="259100" cy="259100"/>
          </a:xfrm>
          <a:prstGeom prst="rect">
            <a:avLst/>
          </a:prstGeom>
          <a:noFill/>
          <a:ln>
            <a:noFill/>
          </a:ln>
        </p:spPr>
      </p:pic>
      <p:pic>
        <p:nvPicPr>
          <p:cNvPr id="610" name="Google Shape;610;p53"/>
          <p:cNvPicPr preferRelativeResize="0"/>
          <p:nvPr/>
        </p:nvPicPr>
        <p:blipFill>
          <a:blip r:embed="rId7">
            <a:alphaModFix/>
          </a:blip>
          <a:stretch>
            <a:fillRect/>
          </a:stretch>
        </p:blipFill>
        <p:spPr>
          <a:xfrm>
            <a:off x="1333257" y="4545630"/>
            <a:ext cx="259100" cy="259100"/>
          </a:xfrm>
          <a:prstGeom prst="rect">
            <a:avLst/>
          </a:prstGeom>
          <a:noFill/>
          <a:ln>
            <a:noFill/>
          </a:ln>
        </p:spPr>
      </p:pic>
      <p:pic>
        <p:nvPicPr>
          <p:cNvPr id="611" name="Google Shape;611;p53"/>
          <p:cNvPicPr preferRelativeResize="0"/>
          <p:nvPr/>
        </p:nvPicPr>
        <p:blipFill>
          <a:blip r:embed="rId7">
            <a:alphaModFix/>
          </a:blip>
          <a:stretch>
            <a:fillRect/>
          </a:stretch>
        </p:blipFill>
        <p:spPr>
          <a:xfrm>
            <a:off x="3871557" y="2626755"/>
            <a:ext cx="259100" cy="259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4"/>
          <p:cNvSpPr/>
          <p:nvPr/>
        </p:nvSpPr>
        <p:spPr>
          <a:xfrm>
            <a:off x="73775" y="1751975"/>
            <a:ext cx="1128000" cy="1153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Barlow"/>
                <a:ea typeface="Barlow"/>
                <a:cs typeface="Barlow"/>
                <a:sym typeface="Barlow"/>
              </a:rPr>
              <a:t>PURPOSE</a:t>
            </a:r>
            <a:endParaRPr b="1" sz="1100">
              <a:solidFill>
                <a:srgbClr val="FFFFFF"/>
              </a:solidFill>
              <a:latin typeface="Barlow"/>
              <a:ea typeface="Barlow"/>
              <a:cs typeface="Barlow"/>
              <a:sym typeface="Barlow"/>
            </a:endParaRPr>
          </a:p>
          <a:p>
            <a:pPr indent="0" lvl="0" marL="0" rtl="0" algn="ctr">
              <a:spcBef>
                <a:spcPts val="0"/>
              </a:spcBef>
              <a:spcAft>
                <a:spcPts val="0"/>
              </a:spcAft>
              <a:buNone/>
            </a:pPr>
            <a:r>
              <a:t/>
            </a:r>
            <a:endParaRPr b="1" sz="1200">
              <a:solidFill>
                <a:srgbClr val="FFFFFF"/>
              </a:solidFill>
              <a:latin typeface="Barlow"/>
              <a:ea typeface="Barlow"/>
              <a:cs typeface="Barlow"/>
              <a:sym typeface="Barlow"/>
            </a:endParaRPr>
          </a:p>
          <a:p>
            <a:pPr indent="0" lvl="0" marL="0" rtl="0" algn="ctr">
              <a:spcBef>
                <a:spcPts val="0"/>
              </a:spcBef>
              <a:spcAft>
                <a:spcPts val="0"/>
              </a:spcAft>
              <a:buNone/>
            </a:pPr>
            <a:r>
              <a:t/>
            </a:r>
            <a:endParaRPr b="1" sz="1200">
              <a:solidFill>
                <a:srgbClr val="FFFFFF"/>
              </a:solidFill>
              <a:latin typeface="Barlow"/>
              <a:ea typeface="Barlow"/>
              <a:cs typeface="Barlow"/>
              <a:sym typeface="Barlow"/>
            </a:endParaRPr>
          </a:p>
        </p:txBody>
      </p:sp>
      <p:sp>
        <p:nvSpPr>
          <p:cNvPr id="617" name="Google Shape;617;p54"/>
          <p:cNvSpPr/>
          <p:nvPr/>
        </p:nvSpPr>
        <p:spPr>
          <a:xfrm>
            <a:off x="1494950" y="1571495"/>
            <a:ext cx="1515600" cy="1515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FFFFF"/>
              </a:solidFill>
              <a:latin typeface="Barlow"/>
              <a:ea typeface="Barlow"/>
              <a:cs typeface="Barlow"/>
              <a:sym typeface="Barlow"/>
            </a:endParaRPr>
          </a:p>
          <a:p>
            <a:pPr indent="0" lvl="0" marL="0" rtl="0" algn="ctr">
              <a:spcBef>
                <a:spcPts val="0"/>
              </a:spcBef>
              <a:spcAft>
                <a:spcPts val="0"/>
              </a:spcAft>
              <a:buNone/>
            </a:pPr>
            <a:r>
              <a:t/>
            </a:r>
            <a:endParaRPr b="1" sz="1200">
              <a:solidFill>
                <a:srgbClr val="FFFFFF"/>
              </a:solidFill>
              <a:latin typeface="Barlow"/>
              <a:ea typeface="Barlow"/>
              <a:cs typeface="Barlow"/>
              <a:sym typeface="Barlow"/>
            </a:endParaRPr>
          </a:p>
        </p:txBody>
      </p:sp>
      <p:sp>
        <p:nvSpPr>
          <p:cNvPr id="618" name="Google Shape;618;p54"/>
          <p:cNvSpPr/>
          <p:nvPr/>
        </p:nvSpPr>
        <p:spPr>
          <a:xfrm>
            <a:off x="1494950" y="1605670"/>
            <a:ext cx="1363200" cy="136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Barlow"/>
                <a:ea typeface="Barlow"/>
                <a:cs typeface="Barlow"/>
                <a:sym typeface="Barlow"/>
              </a:rPr>
              <a:t>PURPOSE</a:t>
            </a:r>
            <a:endParaRPr b="1" sz="1200">
              <a:solidFill>
                <a:srgbClr val="FFFFFF"/>
              </a:solidFill>
              <a:latin typeface="Barlow"/>
              <a:ea typeface="Barlow"/>
              <a:cs typeface="Barlow"/>
              <a:sym typeface="Barlow"/>
            </a:endParaRPr>
          </a:p>
          <a:p>
            <a:pPr indent="0" lvl="0" marL="0" rtl="0" algn="ctr">
              <a:spcBef>
                <a:spcPts val="0"/>
              </a:spcBef>
              <a:spcAft>
                <a:spcPts val="0"/>
              </a:spcAft>
              <a:buNone/>
            </a:pPr>
            <a:r>
              <a:t/>
            </a:r>
            <a:endParaRPr b="1" sz="1200">
              <a:solidFill>
                <a:srgbClr val="FFFFFF"/>
              </a:solidFill>
              <a:latin typeface="Barlow"/>
              <a:ea typeface="Barlow"/>
              <a:cs typeface="Barlow"/>
              <a:sym typeface="Barlow"/>
            </a:endParaRPr>
          </a:p>
          <a:p>
            <a:pPr indent="0" lvl="0" marL="0" rtl="0" algn="ctr">
              <a:spcBef>
                <a:spcPts val="0"/>
              </a:spcBef>
              <a:spcAft>
                <a:spcPts val="0"/>
              </a:spcAft>
              <a:buNone/>
            </a:pPr>
            <a:r>
              <a:t/>
            </a:r>
            <a:endParaRPr b="1" sz="1200">
              <a:solidFill>
                <a:srgbClr val="FFFFFF"/>
              </a:solidFill>
              <a:latin typeface="Barlow"/>
              <a:ea typeface="Barlow"/>
              <a:cs typeface="Barlow"/>
              <a:sym typeface="Barlow"/>
            </a:endParaRPr>
          </a:p>
        </p:txBody>
      </p:sp>
      <p:sp>
        <p:nvSpPr>
          <p:cNvPr id="619" name="Google Shape;619;p54"/>
          <p:cNvSpPr/>
          <p:nvPr/>
        </p:nvSpPr>
        <p:spPr>
          <a:xfrm>
            <a:off x="3443563" y="1202388"/>
            <a:ext cx="2167500" cy="2167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FFFFF"/>
              </a:solidFill>
              <a:latin typeface="Barlow"/>
              <a:ea typeface="Barlow"/>
              <a:cs typeface="Barlow"/>
              <a:sym typeface="Barlow"/>
            </a:endParaRPr>
          </a:p>
        </p:txBody>
      </p:sp>
      <p:sp>
        <p:nvSpPr>
          <p:cNvPr id="620" name="Google Shape;620;p54"/>
          <p:cNvSpPr/>
          <p:nvPr/>
        </p:nvSpPr>
        <p:spPr>
          <a:xfrm>
            <a:off x="3579050" y="1364150"/>
            <a:ext cx="1281900" cy="1236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1" name="Google Shape;621;p54"/>
          <p:cNvSpPr/>
          <p:nvPr/>
        </p:nvSpPr>
        <p:spPr>
          <a:xfrm>
            <a:off x="5879938" y="1202388"/>
            <a:ext cx="2167500" cy="2167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FFFFF"/>
              </a:solidFill>
              <a:latin typeface="Barlow"/>
              <a:ea typeface="Barlow"/>
              <a:cs typeface="Barlow"/>
              <a:sym typeface="Barlow"/>
            </a:endParaRPr>
          </a:p>
        </p:txBody>
      </p:sp>
      <p:sp>
        <p:nvSpPr>
          <p:cNvPr id="622" name="Google Shape;622;p54"/>
          <p:cNvSpPr/>
          <p:nvPr/>
        </p:nvSpPr>
        <p:spPr>
          <a:xfrm>
            <a:off x="6025531" y="1378994"/>
            <a:ext cx="1187100" cy="1187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lt1"/>
              </a:solidFill>
              <a:latin typeface="Barlow"/>
              <a:ea typeface="Barlow"/>
              <a:cs typeface="Barlow"/>
              <a:sym typeface="Barlow"/>
            </a:endParaRPr>
          </a:p>
          <a:p>
            <a:pPr indent="0" lvl="0" marL="0" rtl="0" algn="ctr">
              <a:spcBef>
                <a:spcPts val="0"/>
              </a:spcBef>
              <a:spcAft>
                <a:spcPts val="0"/>
              </a:spcAft>
              <a:buNone/>
            </a:pPr>
            <a:r>
              <a:t/>
            </a:r>
            <a:endParaRPr b="1" sz="1200">
              <a:solidFill>
                <a:schemeClr val="lt1"/>
              </a:solidFill>
              <a:latin typeface="Barlow"/>
              <a:ea typeface="Barlow"/>
              <a:cs typeface="Barlow"/>
              <a:sym typeface="Barlow"/>
            </a:endParaRPr>
          </a:p>
          <a:p>
            <a:pPr indent="0" lvl="0" marL="0" rtl="0" algn="ctr">
              <a:spcBef>
                <a:spcPts val="0"/>
              </a:spcBef>
              <a:spcAft>
                <a:spcPts val="0"/>
              </a:spcAft>
              <a:buNone/>
            </a:pPr>
            <a:r>
              <a:rPr b="1" lang="en" sz="1200">
                <a:solidFill>
                  <a:schemeClr val="lt1"/>
                </a:solidFill>
                <a:latin typeface="Barlow"/>
                <a:ea typeface="Barlow"/>
                <a:cs typeface="Barlow"/>
                <a:sym typeface="Barlow"/>
              </a:rPr>
              <a:t>CIRCLE</a:t>
            </a:r>
            <a:endParaRPr b="1" sz="1200">
              <a:solidFill>
                <a:schemeClr val="lt1"/>
              </a:solidFill>
              <a:latin typeface="Barlow"/>
              <a:ea typeface="Barlow"/>
              <a:cs typeface="Barlow"/>
              <a:sym typeface="Barlow"/>
            </a:endParaRPr>
          </a:p>
        </p:txBody>
      </p:sp>
      <p:sp>
        <p:nvSpPr>
          <p:cNvPr id="623" name="Google Shape;623;p54"/>
          <p:cNvSpPr/>
          <p:nvPr/>
        </p:nvSpPr>
        <p:spPr>
          <a:xfrm>
            <a:off x="6251223" y="1510325"/>
            <a:ext cx="824425" cy="481925"/>
          </a:xfrm>
          <a:custGeom>
            <a:rect b="b" l="l" r="r" t="t"/>
            <a:pathLst>
              <a:path extrusionOk="0" h="19277" w="32977">
                <a:moveTo>
                  <a:pt x="2265" y="2734"/>
                </a:moveTo>
                <a:cubicBezTo>
                  <a:pt x="3586" y="1413"/>
                  <a:pt x="6001" y="0"/>
                  <a:pt x="8006" y="0"/>
                </a:cubicBezTo>
                <a:cubicBezTo>
                  <a:pt x="10011" y="0"/>
                  <a:pt x="12790" y="1413"/>
                  <a:pt x="14293" y="2734"/>
                </a:cubicBezTo>
                <a:cubicBezTo>
                  <a:pt x="15797" y="4055"/>
                  <a:pt x="15660" y="6879"/>
                  <a:pt x="17027" y="7927"/>
                </a:cubicBezTo>
                <a:cubicBezTo>
                  <a:pt x="18394" y="8975"/>
                  <a:pt x="20672" y="9112"/>
                  <a:pt x="22494" y="9021"/>
                </a:cubicBezTo>
                <a:cubicBezTo>
                  <a:pt x="24316" y="8930"/>
                  <a:pt x="26275" y="6971"/>
                  <a:pt x="27961" y="7381"/>
                </a:cubicBezTo>
                <a:cubicBezTo>
                  <a:pt x="29647" y="7791"/>
                  <a:pt x="31926" y="9887"/>
                  <a:pt x="32609" y="11481"/>
                </a:cubicBezTo>
                <a:cubicBezTo>
                  <a:pt x="33293" y="13076"/>
                  <a:pt x="32973" y="15672"/>
                  <a:pt x="32062" y="16948"/>
                </a:cubicBezTo>
                <a:cubicBezTo>
                  <a:pt x="31151" y="18224"/>
                  <a:pt x="28827" y="18862"/>
                  <a:pt x="27141" y="19135"/>
                </a:cubicBezTo>
                <a:cubicBezTo>
                  <a:pt x="25455" y="19409"/>
                  <a:pt x="23633" y="19318"/>
                  <a:pt x="21947" y="18589"/>
                </a:cubicBezTo>
                <a:cubicBezTo>
                  <a:pt x="20261" y="17860"/>
                  <a:pt x="18348" y="15992"/>
                  <a:pt x="17027" y="14762"/>
                </a:cubicBezTo>
                <a:cubicBezTo>
                  <a:pt x="15706" y="13532"/>
                  <a:pt x="15114" y="11618"/>
                  <a:pt x="14020" y="11208"/>
                </a:cubicBezTo>
                <a:cubicBezTo>
                  <a:pt x="12927" y="10798"/>
                  <a:pt x="12015" y="12074"/>
                  <a:pt x="10466" y="12302"/>
                </a:cubicBezTo>
                <a:cubicBezTo>
                  <a:pt x="8917" y="12530"/>
                  <a:pt x="6457" y="13304"/>
                  <a:pt x="4726" y="12575"/>
                </a:cubicBezTo>
                <a:cubicBezTo>
                  <a:pt x="2995" y="11846"/>
                  <a:pt x="488" y="9568"/>
                  <a:pt x="78" y="7928"/>
                </a:cubicBezTo>
                <a:cubicBezTo>
                  <a:pt x="-332" y="6288"/>
                  <a:pt x="944" y="4055"/>
                  <a:pt x="2265" y="2734"/>
                </a:cubicBezTo>
                <a:close/>
              </a:path>
            </a:pathLst>
          </a:custGeom>
          <a:solidFill>
            <a:srgbClr val="00B0A0"/>
          </a:solidFill>
          <a:ln cap="flat" cmpd="sng" w="9525">
            <a:solidFill>
              <a:schemeClr val="dk2"/>
            </a:solidFill>
            <a:prstDash val="dash"/>
            <a:round/>
            <a:headEnd len="med" w="med" type="none"/>
            <a:tailEnd len="med" w="med" type="none"/>
          </a:ln>
        </p:spPr>
      </p:sp>
      <p:sp>
        <p:nvSpPr>
          <p:cNvPr id="624" name="Google Shape;624;p54"/>
          <p:cNvSpPr/>
          <p:nvPr/>
        </p:nvSpPr>
        <p:spPr>
          <a:xfrm>
            <a:off x="6921393" y="2231734"/>
            <a:ext cx="927900" cy="927900"/>
          </a:xfrm>
          <a:prstGeom prst="ellipse">
            <a:avLst/>
          </a:prstGeom>
          <a:solidFill>
            <a:srgbClr val="00B0A0">
              <a:alpha val="55380"/>
            </a:srgbClr>
          </a:solidFill>
          <a:ln cap="flat" cmpd="sng" w="9525">
            <a:solidFill>
              <a:srgbClr val="00B0A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2400">
              <a:solidFill>
                <a:srgbClr val="FFFFFF"/>
              </a:solidFill>
              <a:latin typeface="Barlow"/>
              <a:ea typeface="Barlow"/>
              <a:cs typeface="Barlow"/>
              <a:sym typeface="Barlow"/>
            </a:endParaRPr>
          </a:p>
        </p:txBody>
      </p:sp>
      <p:pic>
        <p:nvPicPr>
          <p:cNvPr id="625" name="Google Shape;625;p54"/>
          <p:cNvPicPr preferRelativeResize="0"/>
          <p:nvPr/>
        </p:nvPicPr>
        <p:blipFill>
          <a:blip r:embed="rId3">
            <a:alphaModFix/>
          </a:blip>
          <a:stretch>
            <a:fillRect/>
          </a:stretch>
        </p:blipFill>
        <p:spPr>
          <a:xfrm>
            <a:off x="6331502" y="1557837"/>
            <a:ext cx="204404" cy="204399"/>
          </a:xfrm>
          <a:prstGeom prst="rect">
            <a:avLst/>
          </a:prstGeom>
          <a:noFill/>
          <a:ln>
            <a:noFill/>
          </a:ln>
        </p:spPr>
      </p:pic>
      <p:pic>
        <p:nvPicPr>
          <p:cNvPr id="626" name="Google Shape;626;p54"/>
          <p:cNvPicPr preferRelativeResize="0"/>
          <p:nvPr/>
        </p:nvPicPr>
        <p:blipFill>
          <a:blip r:embed="rId4">
            <a:alphaModFix/>
          </a:blip>
          <a:stretch>
            <a:fillRect/>
          </a:stretch>
        </p:blipFill>
        <p:spPr>
          <a:xfrm>
            <a:off x="6791908" y="1739475"/>
            <a:ext cx="204406" cy="209135"/>
          </a:xfrm>
          <a:prstGeom prst="rect">
            <a:avLst/>
          </a:prstGeom>
          <a:noFill/>
          <a:ln>
            <a:noFill/>
          </a:ln>
        </p:spPr>
      </p:pic>
      <p:sp>
        <p:nvSpPr>
          <p:cNvPr id="627" name="Google Shape;627;p54"/>
          <p:cNvSpPr txBox="1"/>
          <p:nvPr/>
        </p:nvSpPr>
        <p:spPr>
          <a:xfrm>
            <a:off x="-3175" y="3625563"/>
            <a:ext cx="1281900" cy="9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PURPOSE</a:t>
            </a:r>
            <a:endParaRPr b="1" sz="1200">
              <a:solidFill>
                <a:srgbClr val="666666"/>
              </a:solidFill>
              <a:latin typeface="Barlow"/>
              <a:ea typeface="Barlow"/>
              <a:cs typeface="Barlow"/>
              <a:sym typeface="Barlow"/>
            </a:endParaRPr>
          </a:p>
          <a:p>
            <a:pPr indent="0" lvl="0" marL="0" rtl="0" algn="ctr">
              <a:spcBef>
                <a:spcPts val="0"/>
              </a:spcBef>
              <a:spcAft>
                <a:spcPts val="0"/>
              </a:spcAft>
              <a:buNone/>
            </a:pPr>
            <a:r>
              <a:t/>
            </a:r>
            <a:endParaRPr b="1" sz="1200">
              <a:solidFill>
                <a:srgbClr val="666666"/>
              </a:solidFill>
              <a:latin typeface="Barlow"/>
              <a:ea typeface="Barlow"/>
              <a:cs typeface="Barlow"/>
              <a:sym typeface="Barlow"/>
            </a:endParaRPr>
          </a:p>
          <a:p>
            <a:pPr indent="0" lvl="0" marL="0" rtl="0" algn="ctr">
              <a:spcBef>
                <a:spcPts val="0"/>
              </a:spcBef>
              <a:spcAft>
                <a:spcPts val="0"/>
              </a:spcAft>
              <a:buNone/>
            </a:pPr>
            <a:r>
              <a:rPr b="1" lang="en" sz="1200">
                <a:solidFill>
                  <a:srgbClr val="999999"/>
                </a:solidFill>
                <a:latin typeface="Barlow"/>
                <a:ea typeface="Barlow"/>
                <a:cs typeface="Barlow"/>
                <a:sym typeface="Barlow"/>
              </a:rPr>
              <a:t>LAMP LIGHTER</a:t>
            </a:r>
            <a:endParaRPr b="1" sz="1200">
              <a:solidFill>
                <a:srgbClr val="999999"/>
              </a:solidFill>
              <a:latin typeface="Barlow"/>
              <a:ea typeface="Barlow"/>
              <a:cs typeface="Barlow"/>
              <a:sym typeface="Barlow"/>
            </a:endParaRPr>
          </a:p>
        </p:txBody>
      </p:sp>
      <p:sp>
        <p:nvSpPr>
          <p:cNvPr id="628" name="Google Shape;628;p54"/>
          <p:cNvSpPr txBox="1"/>
          <p:nvPr/>
        </p:nvSpPr>
        <p:spPr>
          <a:xfrm>
            <a:off x="3463675" y="3599999"/>
            <a:ext cx="2127300" cy="9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DOMAINS STRUCTURE</a:t>
            </a:r>
            <a:endParaRPr b="1" sz="1200">
              <a:solidFill>
                <a:srgbClr val="666666"/>
              </a:solidFill>
              <a:latin typeface="Barlow"/>
              <a:ea typeface="Barlow"/>
              <a:cs typeface="Barlow"/>
              <a:sym typeface="Barlow"/>
            </a:endParaRPr>
          </a:p>
          <a:p>
            <a:pPr indent="0" lvl="0" marL="0" rtl="0" algn="ctr">
              <a:spcBef>
                <a:spcPts val="0"/>
              </a:spcBef>
              <a:spcAft>
                <a:spcPts val="0"/>
              </a:spcAft>
              <a:buNone/>
            </a:pPr>
            <a:br>
              <a:rPr b="1" lang="en" sz="1200">
                <a:solidFill>
                  <a:srgbClr val="666666"/>
                </a:solidFill>
                <a:latin typeface="Barlow"/>
                <a:ea typeface="Barlow"/>
                <a:cs typeface="Barlow"/>
                <a:sym typeface="Barlow"/>
              </a:rPr>
            </a:br>
            <a:r>
              <a:rPr b="1" lang="en" sz="1200">
                <a:solidFill>
                  <a:srgbClr val="999999"/>
                </a:solidFill>
                <a:latin typeface="Barlow"/>
                <a:ea typeface="Barlow"/>
                <a:cs typeface="Barlow"/>
                <a:sym typeface="Barlow"/>
              </a:rPr>
              <a:t>DOMAIN</a:t>
            </a:r>
            <a:endParaRPr b="1" sz="1200">
              <a:solidFill>
                <a:srgbClr val="999999"/>
              </a:solidFill>
              <a:latin typeface="Barlow"/>
              <a:ea typeface="Barlow"/>
              <a:cs typeface="Barlow"/>
              <a:sym typeface="Barlow"/>
            </a:endParaRPr>
          </a:p>
          <a:p>
            <a:pPr indent="0" lvl="0" marL="0" rtl="0" algn="ctr">
              <a:spcBef>
                <a:spcPts val="0"/>
              </a:spcBef>
              <a:spcAft>
                <a:spcPts val="0"/>
              </a:spcAft>
              <a:buNone/>
            </a:pPr>
            <a:r>
              <a:t/>
            </a:r>
            <a:endParaRPr b="1" sz="1200">
              <a:solidFill>
                <a:srgbClr val="999999"/>
              </a:solidFill>
              <a:latin typeface="Barlow"/>
              <a:ea typeface="Barlow"/>
              <a:cs typeface="Barlow"/>
              <a:sym typeface="Barlow"/>
            </a:endParaRPr>
          </a:p>
          <a:p>
            <a:pPr indent="0" lvl="0" marL="0" rtl="0" algn="ctr">
              <a:spcBef>
                <a:spcPts val="0"/>
              </a:spcBef>
              <a:spcAft>
                <a:spcPts val="0"/>
              </a:spcAft>
              <a:buNone/>
            </a:pPr>
            <a:r>
              <a:rPr lang="en" sz="1200">
                <a:solidFill>
                  <a:srgbClr val="999999"/>
                </a:solidFill>
                <a:latin typeface="Barlow"/>
                <a:ea typeface="Barlow"/>
                <a:cs typeface="Barlow"/>
                <a:sym typeface="Barlow"/>
              </a:rPr>
              <a:t>Micro-Roles and Challenges shape the activities</a:t>
            </a:r>
            <a:endParaRPr sz="1200">
              <a:solidFill>
                <a:srgbClr val="999999"/>
              </a:solidFill>
              <a:latin typeface="Barlow"/>
              <a:ea typeface="Barlow"/>
              <a:cs typeface="Barlow"/>
              <a:sym typeface="Barlow"/>
            </a:endParaRPr>
          </a:p>
        </p:txBody>
      </p:sp>
      <p:sp>
        <p:nvSpPr>
          <p:cNvPr id="629" name="Google Shape;629;p54"/>
          <p:cNvSpPr txBox="1"/>
          <p:nvPr/>
        </p:nvSpPr>
        <p:spPr>
          <a:xfrm>
            <a:off x="5920150" y="3600007"/>
            <a:ext cx="2127300" cy="8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CIRCLES &amp; ROLES </a:t>
            </a:r>
            <a:endParaRPr b="1" sz="1200">
              <a:solidFill>
                <a:srgbClr val="666666"/>
              </a:solidFill>
              <a:latin typeface="Barlow"/>
              <a:ea typeface="Barlow"/>
              <a:cs typeface="Barlow"/>
              <a:sym typeface="Barlow"/>
            </a:endParaRPr>
          </a:p>
          <a:p>
            <a:pPr indent="0" lvl="0" marL="0" rtl="0" algn="ctr">
              <a:spcBef>
                <a:spcPts val="0"/>
              </a:spcBef>
              <a:spcAft>
                <a:spcPts val="0"/>
              </a:spcAft>
              <a:buNone/>
            </a:pPr>
            <a:br>
              <a:rPr b="1" lang="en" sz="1200">
                <a:solidFill>
                  <a:srgbClr val="666666"/>
                </a:solidFill>
                <a:latin typeface="Barlow"/>
                <a:ea typeface="Barlow"/>
                <a:cs typeface="Barlow"/>
                <a:sym typeface="Barlow"/>
              </a:rPr>
            </a:br>
            <a:r>
              <a:rPr b="1" lang="en" sz="1200">
                <a:solidFill>
                  <a:srgbClr val="999999"/>
                </a:solidFill>
                <a:latin typeface="Barlow"/>
                <a:ea typeface="Barlow"/>
                <a:cs typeface="Barlow"/>
                <a:sym typeface="Barlow"/>
              </a:rPr>
              <a:t>CIRCLE</a:t>
            </a:r>
            <a:endParaRPr b="1" sz="1200">
              <a:solidFill>
                <a:srgbClr val="999999"/>
              </a:solidFill>
              <a:latin typeface="Barlow"/>
              <a:ea typeface="Barlow"/>
              <a:cs typeface="Barlow"/>
              <a:sym typeface="Barlow"/>
            </a:endParaRPr>
          </a:p>
          <a:p>
            <a:pPr indent="0" lvl="0" marL="0" rtl="0" algn="ctr">
              <a:spcBef>
                <a:spcPts val="0"/>
              </a:spcBef>
              <a:spcAft>
                <a:spcPts val="0"/>
              </a:spcAft>
              <a:buNone/>
            </a:pPr>
            <a:r>
              <a:t/>
            </a:r>
            <a:endParaRPr b="1" sz="1200">
              <a:solidFill>
                <a:srgbClr val="999999"/>
              </a:solidFill>
              <a:latin typeface="Barlow"/>
              <a:ea typeface="Barlow"/>
              <a:cs typeface="Barlow"/>
              <a:sym typeface="Barlow"/>
            </a:endParaRPr>
          </a:p>
          <a:p>
            <a:pPr indent="0" lvl="0" marL="0" rtl="0" algn="ctr">
              <a:spcBef>
                <a:spcPts val="0"/>
              </a:spcBef>
              <a:spcAft>
                <a:spcPts val="0"/>
              </a:spcAft>
              <a:buNone/>
            </a:pPr>
            <a:r>
              <a:rPr lang="en" sz="1200">
                <a:solidFill>
                  <a:srgbClr val="999999"/>
                </a:solidFill>
                <a:latin typeface="Barlow"/>
                <a:ea typeface="Barlow"/>
                <a:cs typeface="Barlow"/>
                <a:sym typeface="Barlow"/>
              </a:rPr>
              <a:t> Circles and Roles formation gives shape to Domains of Work and Purpose </a:t>
            </a:r>
            <a:endParaRPr sz="1200">
              <a:solidFill>
                <a:srgbClr val="999999"/>
              </a:solidFill>
              <a:latin typeface="Barlow"/>
              <a:ea typeface="Barlow"/>
              <a:cs typeface="Barlow"/>
              <a:sym typeface="Barlow"/>
            </a:endParaRPr>
          </a:p>
        </p:txBody>
      </p:sp>
      <p:cxnSp>
        <p:nvCxnSpPr>
          <p:cNvPr id="630" name="Google Shape;630;p54"/>
          <p:cNvCxnSpPr>
            <a:stCxn id="621" idx="4"/>
            <a:endCxn id="616" idx="4"/>
          </p:cNvCxnSpPr>
          <p:nvPr/>
        </p:nvCxnSpPr>
        <p:spPr>
          <a:xfrm flipH="1" rot="5400000">
            <a:off x="3568438" y="-25362"/>
            <a:ext cx="464700" cy="6325800"/>
          </a:xfrm>
          <a:prstGeom prst="bentConnector3">
            <a:avLst>
              <a:gd fmla="val -51243" name="adj1"/>
            </a:avLst>
          </a:prstGeom>
          <a:noFill/>
          <a:ln cap="flat" cmpd="sng" w="9525">
            <a:solidFill>
              <a:schemeClr val="dk2"/>
            </a:solidFill>
            <a:prstDash val="dot"/>
            <a:round/>
            <a:headEnd len="med" w="med" type="none"/>
            <a:tailEnd len="med" w="med" type="triangle"/>
          </a:ln>
        </p:spPr>
      </p:cxnSp>
      <p:cxnSp>
        <p:nvCxnSpPr>
          <p:cNvPr id="631" name="Google Shape;631;p54"/>
          <p:cNvCxnSpPr>
            <a:stCxn id="618" idx="6"/>
            <a:endCxn id="619" idx="2"/>
          </p:cNvCxnSpPr>
          <p:nvPr/>
        </p:nvCxnSpPr>
        <p:spPr>
          <a:xfrm flipH="1" rot="10800000">
            <a:off x="2858150" y="2286220"/>
            <a:ext cx="585300" cy="1800"/>
          </a:xfrm>
          <a:prstGeom prst="bentConnector3">
            <a:avLst>
              <a:gd fmla="val 50010" name="adj1"/>
            </a:avLst>
          </a:prstGeom>
          <a:noFill/>
          <a:ln cap="flat" cmpd="sng" w="9525">
            <a:solidFill>
              <a:schemeClr val="dk2"/>
            </a:solidFill>
            <a:prstDash val="dot"/>
            <a:round/>
            <a:headEnd len="med" w="med" type="none"/>
            <a:tailEnd len="med" w="med" type="triangle"/>
          </a:ln>
        </p:spPr>
      </p:cxnSp>
      <p:sp>
        <p:nvSpPr>
          <p:cNvPr id="632" name="Google Shape;632;p54"/>
          <p:cNvSpPr/>
          <p:nvPr/>
        </p:nvSpPr>
        <p:spPr>
          <a:xfrm>
            <a:off x="0" y="75"/>
            <a:ext cx="9144000" cy="852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Barlow"/>
                <a:ea typeface="Barlow"/>
                <a:cs typeface="Barlow"/>
                <a:sym typeface="Barlow"/>
              </a:rPr>
              <a:t>AUTOPOIESIS </a:t>
            </a:r>
            <a:r>
              <a:rPr lang="en" sz="3000">
                <a:solidFill>
                  <a:schemeClr val="dk1"/>
                </a:solidFill>
                <a:latin typeface="Barlow"/>
                <a:ea typeface="Barlow"/>
                <a:cs typeface="Barlow"/>
                <a:sym typeface="Barlow"/>
              </a:rPr>
              <a:t>|</a:t>
            </a:r>
            <a:r>
              <a:rPr lang="en" sz="3000">
                <a:latin typeface="Roboto"/>
                <a:ea typeface="Roboto"/>
                <a:cs typeface="Roboto"/>
                <a:sym typeface="Roboto"/>
              </a:rPr>
              <a:t> SUMMARY OF THE PROCESS</a:t>
            </a:r>
            <a:endParaRPr sz="30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It all starts with a purpose and the source. Backbone of 2 to 7; circles and roles. Rinse and repeat. </a:t>
            </a:r>
            <a:endParaRPr sz="1200">
              <a:latin typeface="Roboto"/>
              <a:ea typeface="Roboto"/>
              <a:cs typeface="Roboto"/>
              <a:sym typeface="Roboto"/>
            </a:endParaRPr>
          </a:p>
        </p:txBody>
      </p:sp>
      <p:pic>
        <p:nvPicPr>
          <p:cNvPr id="633" name="Google Shape;633;p54"/>
          <p:cNvPicPr preferRelativeResize="0"/>
          <p:nvPr/>
        </p:nvPicPr>
        <p:blipFill>
          <a:blip r:embed="rId4">
            <a:alphaModFix/>
          </a:blip>
          <a:stretch>
            <a:fillRect/>
          </a:stretch>
        </p:blipFill>
        <p:spPr>
          <a:xfrm>
            <a:off x="7347358" y="2673810"/>
            <a:ext cx="295425" cy="302217"/>
          </a:xfrm>
          <a:prstGeom prst="rect">
            <a:avLst/>
          </a:prstGeom>
          <a:noFill/>
          <a:ln>
            <a:noFill/>
          </a:ln>
        </p:spPr>
      </p:pic>
      <p:sp>
        <p:nvSpPr>
          <p:cNvPr id="634" name="Google Shape;634;p54"/>
          <p:cNvSpPr/>
          <p:nvPr/>
        </p:nvSpPr>
        <p:spPr>
          <a:xfrm>
            <a:off x="6388896" y="4009691"/>
            <a:ext cx="295500" cy="295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2400">
              <a:solidFill>
                <a:srgbClr val="FFFFFF"/>
              </a:solidFill>
              <a:latin typeface="Barlow"/>
              <a:ea typeface="Barlow"/>
              <a:cs typeface="Barlow"/>
              <a:sym typeface="Barlow"/>
            </a:endParaRPr>
          </a:p>
        </p:txBody>
      </p:sp>
      <p:pic>
        <p:nvPicPr>
          <p:cNvPr id="635" name="Google Shape;635;p54"/>
          <p:cNvPicPr preferRelativeResize="0"/>
          <p:nvPr/>
        </p:nvPicPr>
        <p:blipFill>
          <a:blip r:embed="rId3">
            <a:alphaModFix/>
          </a:blip>
          <a:stretch>
            <a:fillRect/>
          </a:stretch>
        </p:blipFill>
        <p:spPr>
          <a:xfrm>
            <a:off x="293971" y="4744131"/>
            <a:ext cx="295500" cy="295500"/>
          </a:xfrm>
          <a:prstGeom prst="rect">
            <a:avLst/>
          </a:prstGeom>
          <a:noFill/>
          <a:ln>
            <a:noFill/>
          </a:ln>
        </p:spPr>
      </p:pic>
      <p:pic>
        <p:nvPicPr>
          <p:cNvPr id="636" name="Google Shape;636;p54"/>
          <p:cNvPicPr preferRelativeResize="0"/>
          <p:nvPr/>
        </p:nvPicPr>
        <p:blipFill>
          <a:blip r:embed="rId3">
            <a:alphaModFix/>
          </a:blip>
          <a:stretch>
            <a:fillRect/>
          </a:stretch>
        </p:blipFill>
        <p:spPr>
          <a:xfrm>
            <a:off x="6331490" y="2798152"/>
            <a:ext cx="295425" cy="295425"/>
          </a:xfrm>
          <a:prstGeom prst="rect">
            <a:avLst/>
          </a:prstGeom>
          <a:noFill/>
          <a:ln>
            <a:noFill/>
          </a:ln>
        </p:spPr>
      </p:pic>
      <p:pic>
        <p:nvPicPr>
          <p:cNvPr id="637" name="Google Shape;637;p54"/>
          <p:cNvPicPr preferRelativeResize="0"/>
          <p:nvPr/>
        </p:nvPicPr>
        <p:blipFill>
          <a:blip r:embed="rId5">
            <a:alphaModFix/>
          </a:blip>
          <a:stretch>
            <a:fillRect/>
          </a:stretch>
        </p:blipFill>
        <p:spPr>
          <a:xfrm>
            <a:off x="6873225" y="2110138"/>
            <a:ext cx="228600" cy="232675"/>
          </a:xfrm>
          <a:prstGeom prst="rect">
            <a:avLst/>
          </a:prstGeom>
          <a:noFill/>
          <a:ln>
            <a:noFill/>
          </a:ln>
        </p:spPr>
      </p:pic>
      <p:pic>
        <p:nvPicPr>
          <p:cNvPr id="638" name="Google Shape;638;p54"/>
          <p:cNvPicPr preferRelativeResize="0"/>
          <p:nvPr/>
        </p:nvPicPr>
        <p:blipFill>
          <a:blip r:embed="rId6">
            <a:alphaModFix/>
          </a:blip>
          <a:stretch>
            <a:fillRect/>
          </a:stretch>
        </p:blipFill>
        <p:spPr>
          <a:xfrm>
            <a:off x="3951374" y="2223301"/>
            <a:ext cx="295425" cy="295449"/>
          </a:xfrm>
          <a:prstGeom prst="rect">
            <a:avLst/>
          </a:prstGeom>
          <a:noFill/>
          <a:ln>
            <a:noFill/>
          </a:ln>
        </p:spPr>
      </p:pic>
      <p:cxnSp>
        <p:nvCxnSpPr>
          <p:cNvPr id="639" name="Google Shape;639;p54"/>
          <p:cNvCxnSpPr>
            <a:stCxn id="636" idx="3"/>
          </p:cNvCxnSpPr>
          <p:nvPr/>
        </p:nvCxnSpPr>
        <p:spPr>
          <a:xfrm flipH="1" rot="10800000">
            <a:off x="6626915" y="2853765"/>
            <a:ext cx="721200" cy="92100"/>
          </a:xfrm>
          <a:prstGeom prst="straightConnector1">
            <a:avLst/>
          </a:prstGeom>
          <a:noFill/>
          <a:ln cap="flat" cmpd="sng" w="9525">
            <a:solidFill>
              <a:srgbClr val="FFFFFF"/>
            </a:solidFill>
            <a:prstDash val="solid"/>
            <a:round/>
            <a:headEnd len="med" w="med" type="triangle"/>
            <a:tailEnd len="med" w="med" type="triangle"/>
          </a:ln>
        </p:spPr>
      </p:cxnSp>
      <p:cxnSp>
        <p:nvCxnSpPr>
          <p:cNvPr id="640" name="Google Shape;640;p54"/>
          <p:cNvCxnSpPr/>
          <p:nvPr/>
        </p:nvCxnSpPr>
        <p:spPr>
          <a:xfrm flipH="1" rot="10800000">
            <a:off x="6577500" y="2403625"/>
            <a:ext cx="272700" cy="427500"/>
          </a:xfrm>
          <a:prstGeom prst="straightConnector1">
            <a:avLst/>
          </a:prstGeom>
          <a:noFill/>
          <a:ln cap="flat" cmpd="sng" w="9525">
            <a:solidFill>
              <a:srgbClr val="FFFFFF"/>
            </a:solidFill>
            <a:prstDash val="solid"/>
            <a:round/>
            <a:headEnd len="med" w="med" type="triangle"/>
            <a:tailEnd len="med" w="med" type="triangle"/>
          </a:ln>
        </p:spPr>
      </p:cxnSp>
      <p:cxnSp>
        <p:nvCxnSpPr>
          <p:cNvPr id="641" name="Google Shape;641;p54"/>
          <p:cNvCxnSpPr>
            <a:stCxn id="637" idx="3"/>
            <a:endCxn id="626" idx="3"/>
          </p:cNvCxnSpPr>
          <p:nvPr/>
        </p:nvCxnSpPr>
        <p:spPr>
          <a:xfrm rot="10800000">
            <a:off x="6996225" y="1843975"/>
            <a:ext cx="105600" cy="382500"/>
          </a:xfrm>
          <a:prstGeom prst="curvedConnector3">
            <a:avLst>
              <a:gd fmla="val -225497" name="adj1"/>
            </a:avLst>
          </a:prstGeom>
          <a:noFill/>
          <a:ln cap="flat" cmpd="sng" w="9525">
            <a:solidFill>
              <a:srgbClr val="FFFFFF"/>
            </a:solidFill>
            <a:prstDash val="dash"/>
            <a:round/>
            <a:headEnd len="med" w="med" type="triangle"/>
            <a:tailEnd len="med" w="med" type="triangle"/>
          </a:ln>
        </p:spPr>
      </p:cxnSp>
      <p:cxnSp>
        <p:nvCxnSpPr>
          <p:cNvPr id="642" name="Google Shape;642;p54"/>
          <p:cNvCxnSpPr>
            <a:stCxn id="637" idx="0"/>
            <a:endCxn id="625" idx="2"/>
          </p:cNvCxnSpPr>
          <p:nvPr/>
        </p:nvCxnSpPr>
        <p:spPr>
          <a:xfrm flipH="1" rot="5400000">
            <a:off x="6536625" y="1659238"/>
            <a:ext cx="348000" cy="553800"/>
          </a:xfrm>
          <a:prstGeom prst="curvedConnector3">
            <a:avLst>
              <a:gd fmla="val 49986" name="adj1"/>
            </a:avLst>
          </a:prstGeom>
          <a:noFill/>
          <a:ln cap="flat" cmpd="sng" w="9525">
            <a:solidFill>
              <a:srgbClr val="FFFFFF"/>
            </a:solidFill>
            <a:prstDash val="dash"/>
            <a:round/>
            <a:headEnd len="med" w="med" type="triangle"/>
            <a:tailEnd len="med" w="med" type="triangle"/>
          </a:ln>
        </p:spPr>
      </p:cxnSp>
      <p:pic>
        <p:nvPicPr>
          <p:cNvPr id="643" name="Google Shape;643;p54"/>
          <p:cNvPicPr preferRelativeResize="0"/>
          <p:nvPr/>
        </p:nvPicPr>
        <p:blipFill>
          <a:blip r:embed="rId6">
            <a:alphaModFix/>
          </a:blip>
          <a:stretch>
            <a:fillRect/>
          </a:stretch>
        </p:blipFill>
        <p:spPr>
          <a:xfrm>
            <a:off x="7383974" y="2323400"/>
            <a:ext cx="156225" cy="156250"/>
          </a:xfrm>
          <a:prstGeom prst="rect">
            <a:avLst/>
          </a:prstGeom>
          <a:noFill/>
          <a:ln>
            <a:noFill/>
          </a:ln>
        </p:spPr>
      </p:pic>
      <p:cxnSp>
        <p:nvCxnSpPr>
          <p:cNvPr id="644" name="Google Shape;644;p54"/>
          <p:cNvCxnSpPr>
            <a:stCxn id="633" idx="3"/>
            <a:endCxn id="643" idx="3"/>
          </p:cNvCxnSpPr>
          <p:nvPr/>
        </p:nvCxnSpPr>
        <p:spPr>
          <a:xfrm rot="10800000">
            <a:off x="7540183" y="2401618"/>
            <a:ext cx="102600" cy="423300"/>
          </a:xfrm>
          <a:prstGeom prst="curvedConnector3">
            <a:avLst>
              <a:gd fmla="val -136274" name="adj1"/>
            </a:avLst>
          </a:prstGeom>
          <a:noFill/>
          <a:ln cap="flat" cmpd="sng" w="9525">
            <a:solidFill>
              <a:srgbClr val="FFFFFF"/>
            </a:solidFill>
            <a:prstDash val="dash"/>
            <a:round/>
            <a:headEnd len="med" w="med" type="triangle"/>
            <a:tailEnd len="med" w="med" type="triangle"/>
          </a:ln>
        </p:spPr>
      </p:cxnSp>
      <p:pic>
        <p:nvPicPr>
          <p:cNvPr id="645" name="Google Shape;645;p54"/>
          <p:cNvPicPr preferRelativeResize="0"/>
          <p:nvPr/>
        </p:nvPicPr>
        <p:blipFill>
          <a:blip r:embed="rId7">
            <a:alphaModFix/>
          </a:blip>
          <a:stretch>
            <a:fillRect/>
          </a:stretch>
        </p:blipFill>
        <p:spPr>
          <a:xfrm>
            <a:off x="445045" y="4844393"/>
            <a:ext cx="259100" cy="259100"/>
          </a:xfrm>
          <a:prstGeom prst="rect">
            <a:avLst/>
          </a:prstGeom>
          <a:noFill/>
          <a:ln>
            <a:noFill/>
          </a:ln>
        </p:spPr>
      </p:pic>
      <p:pic>
        <p:nvPicPr>
          <p:cNvPr id="646" name="Google Shape;646;p54"/>
          <p:cNvPicPr preferRelativeResize="0"/>
          <p:nvPr/>
        </p:nvPicPr>
        <p:blipFill>
          <a:blip r:embed="rId3">
            <a:alphaModFix/>
          </a:blip>
          <a:stretch>
            <a:fillRect/>
          </a:stretch>
        </p:blipFill>
        <p:spPr>
          <a:xfrm>
            <a:off x="185099" y="2454050"/>
            <a:ext cx="302450" cy="302450"/>
          </a:xfrm>
          <a:prstGeom prst="rect">
            <a:avLst/>
          </a:prstGeom>
          <a:noFill/>
          <a:ln>
            <a:noFill/>
          </a:ln>
        </p:spPr>
      </p:pic>
      <p:pic>
        <p:nvPicPr>
          <p:cNvPr id="647" name="Google Shape;647;p54"/>
          <p:cNvPicPr preferRelativeResize="0"/>
          <p:nvPr/>
        </p:nvPicPr>
        <p:blipFill>
          <a:blip r:embed="rId7">
            <a:alphaModFix/>
          </a:blip>
          <a:stretch>
            <a:fillRect/>
          </a:stretch>
        </p:blipFill>
        <p:spPr>
          <a:xfrm>
            <a:off x="308549" y="2552088"/>
            <a:ext cx="228600" cy="228600"/>
          </a:xfrm>
          <a:prstGeom prst="rect">
            <a:avLst/>
          </a:prstGeom>
          <a:noFill/>
          <a:ln>
            <a:noFill/>
          </a:ln>
        </p:spPr>
      </p:pic>
      <p:grpSp>
        <p:nvGrpSpPr>
          <p:cNvPr id="648" name="Google Shape;648;p54"/>
          <p:cNvGrpSpPr/>
          <p:nvPr/>
        </p:nvGrpSpPr>
        <p:grpSpPr>
          <a:xfrm>
            <a:off x="1662870" y="2267188"/>
            <a:ext cx="1130875" cy="687775"/>
            <a:chOff x="1662870" y="2766418"/>
            <a:chExt cx="1130875" cy="687775"/>
          </a:xfrm>
        </p:grpSpPr>
        <p:sp>
          <p:nvSpPr>
            <p:cNvPr id="649" name="Google Shape;649;p54"/>
            <p:cNvSpPr/>
            <p:nvPr/>
          </p:nvSpPr>
          <p:spPr>
            <a:xfrm>
              <a:off x="1662870" y="2766418"/>
              <a:ext cx="1130875" cy="687775"/>
            </a:xfrm>
            <a:custGeom>
              <a:rect b="b" l="l" r="r" t="t"/>
              <a:pathLst>
                <a:path extrusionOk="0" h="27511" w="45235">
                  <a:moveTo>
                    <a:pt x="5940" y="6856"/>
                  </a:moveTo>
                  <a:cubicBezTo>
                    <a:pt x="8047" y="5808"/>
                    <a:pt x="10484" y="6292"/>
                    <a:pt x="12760" y="7163"/>
                  </a:cubicBezTo>
                  <a:cubicBezTo>
                    <a:pt x="15036" y="8034"/>
                    <a:pt x="17635" y="11172"/>
                    <a:pt x="19594" y="12083"/>
                  </a:cubicBezTo>
                  <a:cubicBezTo>
                    <a:pt x="21553" y="12994"/>
                    <a:pt x="23661" y="14134"/>
                    <a:pt x="24515" y="12630"/>
                  </a:cubicBezTo>
                  <a:cubicBezTo>
                    <a:pt x="25369" y="11127"/>
                    <a:pt x="21821" y="5121"/>
                    <a:pt x="24720" y="3062"/>
                  </a:cubicBezTo>
                  <a:cubicBezTo>
                    <a:pt x="27619" y="1003"/>
                    <a:pt x="38538" y="-682"/>
                    <a:pt x="41909" y="275"/>
                  </a:cubicBezTo>
                  <a:cubicBezTo>
                    <a:pt x="45281" y="1232"/>
                    <a:pt x="45627" y="5605"/>
                    <a:pt x="44949" y="8803"/>
                  </a:cubicBezTo>
                  <a:cubicBezTo>
                    <a:pt x="44271" y="12001"/>
                    <a:pt x="40108" y="16822"/>
                    <a:pt x="37841" y="19464"/>
                  </a:cubicBezTo>
                  <a:cubicBezTo>
                    <a:pt x="35574" y="22107"/>
                    <a:pt x="34097" y="23354"/>
                    <a:pt x="31349" y="24658"/>
                  </a:cubicBezTo>
                  <a:cubicBezTo>
                    <a:pt x="28601" y="25962"/>
                    <a:pt x="24408" y="26971"/>
                    <a:pt x="21355" y="27290"/>
                  </a:cubicBezTo>
                  <a:cubicBezTo>
                    <a:pt x="18303" y="27609"/>
                    <a:pt x="16107" y="27739"/>
                    <a:pt x="13034" y="26571"/>
                  </a:cubicBezTo>
                  <a:cubicBezTo>
                    <a:pt x="9961" y="25403"/>
                    <a:pt x="5072" y="22471"/>
                    <a:pt x="2919" y="20284"/>
                  </a:cubicBezTo>
                  <a:cubicBezTo>
                    <a:pt x="766" y="18097"/>
                    <a:pt x="-386" y="15688"/>
                    <a:pt x="117" y="13450"/>
                  </a:cubicBezTo>
                  <a:cubicBezTo>
                    <a:pt x="621" y="11212"/>
                    <a:pt x="3833" y="7904"/>
                    <a:pt x="5940" y="6856"/>
                  </a:cubicBezTo>
                  <a:close/>
                </a:path>
              </a:pathLst>
            </a:custGeom>
            <a:solidFill>
              <a:srgbClr val="00B0A0"/>
            </a:solidFill>
            <a:ln>
              <a:noFill/>
            </a:ln>
          </p:spPr>
        </p:sp>
        <p:pic>
          <p:nvPicPr>
            <p:cNvPr id="650" name="Google Shape;650;p54"/>
            <p:cNvPicPr preferRelativeResize="0"/>
            <p:nvPr/>
          </p:nvPicPr>
          <p:blipFill>
            <a:blip r:embed="rId8">
              <a:alphaModFix/>
            </a:blip>
            <a:stretch>
              <a:fillRect/>
            </a:stretch>
          </p:blipFill>
          <p:spPr>
            <a:xfrm>
              <a:off x="2136875" y="3133101"/>
              <a:ext cx="272700" cy="274977"/>
            </a:xfrm>
            <a:prstGeom prst="rect">
              <a:avLst/>
            </a:prstGeom>
            <a:noFill/>
            <a:ln>
              <a:noFill/>
            </a:ln>
          </p:spPr>
        </p:pic>
        <p:pic>
          <p:nvPicPr>
            <p:cNvPr id="651" name="Google Shape;651;p54"/>
            <p:cNvPicPr preferRelativeResize="0"/>
            <p:nvPr/>
          </p:nvPicPr>
          <p:blipFill>
            <a:blip r:embed="rId9">
              <a:alphaModFix/>
            </a:blip>
            <a:stretch>
              <a:fillRect/>
            </a:stretch>
          </p:blipFill>
          <p:spPr>
            <a:xfrm>
              <a:off x="2320600" y="2823650"/>
              <a:ext cx="272700" cy="279011"/>
            </a:xfrm>
            <a:prstGeom prst="rect">
              <a:avLst/>
            </a:prstGeom>
            <a:noFill/>
            <a:ln>
              <a:noFill/>
            </a:ln>
          </p:spPr>
        </p:pic>
        <p:pic>
          <p:nvPicPr>
            <p:cNvPr id="652" name="Google Shape;652;p54"/>
            <p:cNvPicPr preferRelativeResize="0"/>
            <p:nvPr/>
          </p:nvPicPr>
          <p:blipFill>
            <a:blip r:embed="rId3">
              <a:alphaModFix/>
            </a:blip>
            <a:stretch>
              <a:fillRect/>
            </a:stretch>
          </p:blipFill>
          <p:spPr>
            <a:xfrm>
              <a:off x="1704324" y="2960275"/>
              <a:ext cx="302450" cy="302450"/>
            </a:xfrm>
            <a:prstGeom prst="rect">
              <a:avLst/>
            </a:prstGeom>
            <a:noFill/>
            <a:ln>
              <a:noFill/>
            </a:ln>
          </p:spPr>
        </p:pic>
        <p:pic>
          <p:nvPicPr>
            <p:cNvPr id="653" name="Google Shape;653;p54"/>
            <p:cNvPicPr preferRelativeResize="0"/>
            <p:nvPr/>
          </p:nvPicPr>
          <p:blipFill>
            <a:blip r:embed="rId7">
              <a:alphaModFix/>
            </a:blip>
            <a:stretch>
              <a:fillRect/>
            </a:stretch>
          </p:blipFill>
          <p:spPr>
            <a:xfrm>
              <a:off x="1827774" y="3058313"/>
              <a:ext cx="228600" cy="228600"/>
            </a:xfrm>
            <a:prstGeom prst="rect">
              <a:avLst/>
            </a:prstGeom>
            <a:noFill/>
            <a:ln>
              <a:noFill/>
            </a:ln>
          </p:spPr>
        </p:pic>
      </p:grpSp>
      <p:sp>
        <p:nvSpPr>
          <p:cNvPr id="654" name="Google Shape;654;p54"/>
          <p:cNvSpPr txBox="1"/>
          <p:nvPr/>
        </p:nvSpPr>
        <p:spPr>
          <a:xfrm>
            <a:off x="1626875" y="3625563"/>
            <a:ext cx="1281900" cy="9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SHARED PURPOSE</a:t>
            </a:r>
            <a:endParaRPr b="1" sz="1200">
              <a:solidFill>
                <a:srgbClr val="666666"/>
              </a:solidFill>
              <a:latin typeface="Barlow"/>
              <a:ea typeface="Barlow"/>
              <a:cs typeface="Barlow"/>
              <a:sym typeface="Barlow"/>
            </a:endParaRPr>
          </a:p>
          <a:p>
            <a:pPr indent="0" lvl="0" marL="0" rtl="0" algn="ctr">
              <a:spcBef>
                <a:spcPts val="0"/>
              </a:spcBef>
              <a:spcAft>
                <a:spcPts val="0"/>
              </a:spcAft>
              <a:buNone/>
            </a:pPr>
            <a:r>
              <a:rPr b="1" lang="en" sz="1200">
                <a:solidFill>
                  <a:srgbClr val="666666"/>
                </a:solidFill>
                <a:latin typeface="Barlow"/>
                <a:ea typeface="Barlow"/>
                <a:cs typeface="Barlow"/>
                <a:sym typeface="Barlow"/>
              </a:rPr>
              <a:t>CORE CIRCLE</a:t>
            </a:r>
            <a:endParaRPr b="1" sz="1200">
              <a:solidFill>
                <a:srgbClr val="666666"/>
              </a:solidFill>
              <a:latin typeface="Barlow"/>
              <a:ea typeface="Barlow"/>
              <a:cs typeface="Barlow"/>
              <a:sym typeface="Barlow"/>
            </a:endParaRPr>
          </a:p>
          <a:p>
            <a:pPr indent="0" lvl="0" marL="0" rtl="0" algn="ctr">
              <a:spcBef>
                <a:spcPts val="0"/>
              </a:spcBef>
              <a:spcAft>
                <a:spcPts val="0"/>
              </a:spcAft>
              <a:buNone/>
            </a:pPr>
            <a:r>
              <a:t/>
            </a:r>
            <a:endParaRPr b="1" sz="1200">
              <a:solidFill>
                <a:srgbClr val="666666"/>
              </a:solidFill>
              <a:latin typeface="Barlow"/>
              <a:ea typeface="Barlow"/>
              <a:cs typeface="Barlow"/>
              <a:sym typeface="Barlow"/>
            </a:endParaRPr>
          </a:p>
          <a:p>
            <a:pPr indent="0" lvl="0" marL="0" rtl="0" algn="ctr">
              <a:spcBef>
                <a:spcPts val="0"/>
              </a:spcBef>
              <a:spcAft>
                <a:spcPts val="0"/>
              </a:spcAft>
              <a:buNone/>
            </a:pPr>
            <a:r>
              <a:rPr lang="en" sz="1200">
                <a:solidFill>
                  <a:srgbClr val="999999"/>
                </a:solidFill>
                <a:latin typeface="Barlow"/>
                <a:ea typeface="Barlow"/>
                <a:cs typeface="Barlow"/>
                <a:sym typeface="Barlow"/>
              </a:rPr>
              <a:t>Dream Sharing “backbone”</a:t>
            </a:r>
            <a:endParaRPr sz="1200">
              <a:solidFill>
                <a:srgbClr val="999999"/>
              </a:solidFill>
              <a:latin typeface="Barlow"/>
              <a:ea typeface="Barlow"/>
              <a:cs typeface="Barlow"/>
              <a:sym typeface="Barlow"/>
            </a:endParaRPr>
          </a:p>
        </p:txBody>
      </p:sp>
      <p:sp>
        <p:nvSpPr>
          <p:cNvPr id="655" name="Google Shape;655;p54"/>
          <p:cNvSpPr/>
          <p:nvPr/>
        </p:nvSpPr>
        <p:spPr>
          <a:xfrm>
            <a:off x="4884333" y="1613523"/>
            <a:ext cx="597600" cy="59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6" name="Google Shape;656;p54"/>
          <p:cNvPicPr preferRelativeResize="0"/>
          <p:nvPr/>
        </p:nvPicPr>
        <p:blipFill>
          <a:blip r:embed="rId6">
            <a:alphaModFix/>
          </a:blip>
          <a:stretch>
            <a:fillRect/>
          </a:stretch>
        </p:blipFill>
        <p:spPr>
          <a:xfrm>
            <a:off x="5074199" y="1917476"/>
            <a:ext cx="295425" cy="295449"/>
          </a:xfrm>
          <a:prstGeom prst="rect">
            <a:avLst/>
          </a:prstGeom>
          <a:noFill/>
          <a:ln>
            <a:noFill/>
          </a:ln>
        </p:spPr>
      </p:pic>
      <p:sp>
        <p:nvSpPr>
          <p:cNvPr id="657" name="Google Shape;657;p54"/>
          <p:cNvSpPr/>
          <p:nvPr/>
        </p:nvSpPr>
        <p:spPr>
          <a:xfrm>
            <a:off x="4996550" y="2284850"/>
            <a:ext cx="487200" cy="480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8" name="Google Shape;658;p54"/>
          <p:cNvPicPr preferRelativeResize="0"/>
          <p:nvPr/>
        </p:nvPicPr>
        <p:blipFill>
          <a:blip r:embed="rId6">
            <a:alphaModFix/>
          </a:blip>
          <a:stretch>
            <a:fillRect/>
          </a:stretch>
        </p:blipFill>
        <p:spPr>
          <a:xfrm>
            <a:off x="5049549" y="2348826"/>
            <a:ext cx="295425" cy="295449"/>
          </a:xfrm>
          <a:prstGeom prst="rect">
            <a:avLst/>
          </a:prstGeom>
          <a:noFill/>
          <a:ln>
            <a:noFill/>
          </a:ln>
        </p:spPr>
      </p:pic>
      <p:grpSp>
        <p:nvGrpSpPr>
          <p:cNvPr id="659" name="Google Shape;659;p54"/>
          <p:cNvGrpSpPr/>
          <p:nvPr/>
        </p:nvGrpSpPr>
        <p:grpSpPr>
          <a:xfrm>
            <a:off x="3709120" y="2555930"/>
            <a:ext cx="1130875" cy="687775"/>
            <a:chOff x="1662870" y="2766418"/>
            <a:chExt cx="1130875" cy="687775"/>
          </a:xfrm>
        </p:grpSpPr>
        <p:sp>
          <p:nvSpPr>
            <p:cNvPr id="660" name="Google Shape;660;p54"/>
            <p:cNvSpPr/>
            <p:nvPr/>
          </p:nvSpPr>
          <p:spPr>
            <a:xfrm>
              <a:off x="1662870" y="2766418"/>
              <a:ext cx="1130875" cy="687775"/>
            </a:xfrm>
            <a:custGeom>
              <a:rect b="b" l="l" r="r" t="t"/>
              <a:pathLst>
                <a:path extrusionOk="0" h="27511" w="45235">
                  <a:moveTo>
                    <a:pt x="5940" y="6856"/>
                  </a:moveTo>
                  <a:cubicBezTo>
                    <a:pt x="8047" y="5808"/>
                    <a:pt x="10484" y="6292"/>
                    <a:pt x="12760" y="7163"/>
                  </a:cubicBezTo>
                  <a:cubicBezTo>
                    <a:pt x="15036" y="8034"/>
                    <a:pt x="17635" y="11172"/>
                    <a:pt x="19594" y="12083"/>
                  </a:cubicBezTo>
                  <a:cubicBezTo>
                    <a:pt x="21553" y="12994"/>
                    <a:pt x="23661" y="14134"/>
                    <a:pt x="24515" y="12630"/>
                  </a:cubicBezTo>
                  <a:cubicBezTo>
                    <a:pt x="25369" y="11127"/>
                    <a:pt x="21821" y="5121"/>
                    <a:pt x="24720" y="3062"/>
                  </a:cubicBezTo>
                  <a:cubicBezTo>
                    <a:pt x="27619" y="1003"/>
                    <a:pt x="38538" y="-682"/>
                    <a:pt x="41909" y="275"/>
                  </a:cubicBezTo>
                  <a:cubicBezTo>
                    <a:pt x="45281" y="1232"/>
                    <a:pt x="45627" y="5605"/>
                    <a:pt x="44949" y="8803"/>
                  </a:cubicBezTo>
                  <a:cubicBezTo>
                    <a:pt x="44271" y="12001"/>
                    <a:pt x="40108" y="16822"/>
                    <a:pt x="37841" y="19464"/>
                  </a:cubicBezTo>
                  <a:cubicBezTo>
                    <a:pt x="35574" y="22107"/>
                    <a:pt x="34097" y="23354"/>
                    <a:pt x="31349" y="24658"/>
                  </a:cubicBezTo>
                  <a:cubicBezTo>
                    <a:pt x="28601" y="25962"/>
                    <a:pt x="24408" y="26971"/>
                    <a:pt x="21355" y="27290"/>
                  </a:cubicBezTo>
                  <a:cubicBezTo>
                    <a:pt x="18303" y="27609"/>
                    <a:pt x="16107" y="27739"/>
                    <a:pt x="13034" y="26571"/>
                  </a:cubicBezTo>
                  <a:cubicBezTo>
                    <a:pt x="9961" y="25403"/>
                    <a:pt x="5072" y="22471"/>
                    <a:pt x="2919" y="20284"/>
                  </a:cubicBezTo>
                  <a:cubicBezTo>
                    <a:pt x="766" y="18097"/>
                    <a:pt x="-386" y="15688"/>
                    <a:pt x="117" y="13450"/>
                  </a:cubicBezTo>
                  <a:cubicBezTo>
                    <a:pt x="621" y="11212"/>
                    <a:pt x="3833" y="7904"/>
                    <a:pt x="5940" y="6856"/>
                  </a:cubicBezTo>
                  <a:close/>
                </a:path>
              </a:pathLst>
            </a:custGeom>
            <a:solidFill>
              <a:srgbClr val="00B0A0"/>
            </a:solidFill>
            <a:ln>
              <a:noFill/>
            </a:ln>
          </p:spPr>
        </p:sp>
        <p:pic>
          <p:nvPicPr>
            <p:cNvPr id="661" name="Google Shape;661;p54"/>
            <p:cNvPicPr preferRelativeResize="0"/>
            <p:nvPr/>
          </p:nvPicPr>
          <p:blipFill>
            <a:blip r:embed="rId8">
              <a:alphaModFix/>
            </a:blip>
            <a:stretch>
              <a:fillRect/>
            </a:stretch>
          </p:blipFill>
          <p:spPr>
            <a:xfrm>
              <a:off x="2136875" y="3133101"/>
              <a:ext cx="272700" cy="274977"/>
            </a:xfrm>
            <a:prstGeom prst="rect">
              <a:avLst/>
            </a:prstGeom>
            <a:noFill/>
            <a:ln>
              <a:noFill/>
            </a:ln>
          </p:spPr>
        </p:pic>
        <p:pic>
          <p:nvPicPr>
            <p:cNvPr id="662" name="Google Shape;662;p54"/>
            <p:cNvPicPr preferRelativeResize="0"/>
            <p:nvPr/>
          </p:nvPicPr>
          <p:blipFill>
            <a:blip r:embed="rId9">
              <a:alphaModFix/>
            </a:blip>
            <a:stretch>
              <a:fillRect/>
            </a:stretch>
          </p:blipFill>
          <p:spPr>
            <a:xfrm>
              <a:off x="2320600" y="2823650"/>
              <a:ext cx="272700" cy="279011"/>
            </a:xfrm>
            <a:prstGeom prst="rect">
              <a:avLst/>
            </a:prstGeom>
            <a:noFill/>
            <a:ln>
              <a:noFill/>
            </a:ln>
          </p:spPr>
        </p:pic>
        <p:pic>
          <p:nvPicPr>
            <p:cNvPr id="663" name="Google Shape;663;p54"/>
            <p:cNvPicPr preferRelativeResize="0"/>
            <p:nvPr/>
          </p:nvPicPr>
          <p:blipFill>
            <a:blip r:embed="rId3">
              <a:alphaModFix/>
            </a:blip>
            <a:stretch>
              <a:fillRect/>
            </a:stretch>
          </p:blipFill>
          <p:spPr>
            <a:xfrm>
              <a:off x="1704324" y="2960275"/>
              <a:ext cx="302450" cy="302450"/>
            </a:xfrm>
            <a:prstGeom prst="rect">
              <a:avLst/>
            </a:prstGeom>
            <a:noFill/>
            <a:ln>
              <a:noFill/>
            </a:ln>
          </p:spPr>
        </p:pic>
        <p:pic>
          <p:nvPicPr>
            <p:cNvPr id="664" name="Google Shape;664;p54"/>
            <p:cNvPicPr preferRelativeResize="0"/>
            <p:nvPr/>
          </p:nvPicPr>
          <p:blipFill>
            <a:blip r:embed="rId7">
              <a:alphaModFix/>
            </a:blip>
            <a:stretch>
              <a:fillRect/>
            </a:stretch>
          </p:blipFill>
          <p:spPr>
            <a:xfrm>
              <a:off x="1827774" y="3058313"/>
              <a:ext cx="228600" cy="228600"/>
            </a:xfrm>
            <a:prstGeom prst="rect">
              <a:avLst/>
            </a:prstGeom>
            <a:noFill/>
            <a:ln>
              <a:noFill/>
            </a:ln>
          </p:spPr>
        </p:pic>
      </p:grpSp>
      <p:sp>
        <p:nvSpPr>
          <p:cNvPr id="665" name="Google Shape;665;p54"/>
          <p:cNvSpPr/>
          <p:nvPr/>
        </p:nvSpPr>
        <p:spPr>
          <a:xfrm>
            <a:off x="3908825" y="4009702"/>
            <a:ext cx="295500" cy="295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6" name="Google Shape;666;p54"/>
          <p:cNvSpPr/>
          <p:nvPr/>
        </p:nvSpPr>
        <p:spPr>
          <a:xfrm>
            <a:off x="7246633" y="1599723"/>
            <a:ext cx="597600" cy="59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7" name="Google Shape;667;p54"/>
          <p:cNvPicPr preferRelativeResize="0"/>
          <p:nvPr/>
        </p:nvPicPr>
        <p:blipFill>
          <a:blip r:embed="rId6">
            <a:alphaModFix/>
          </a:blip>
          <a:stretch>
            <a:fillRect/>
          </a:stretch>
        </p:blipFill>
        <p:spPr>
          <a:xfrm>
            <a:off x="7436499" y="1903676"/>
            <a:ext cx="295425" cy="295449"/>
          </a:xfrm>
          <a:prstGeom prst="rect">
            <a:avLst/>
          </a:prstGeom>
          <a:noFill/>
          <a:ln>
            <a:noFill/>
          </a:ln>
        </p:spPr>
      </p:pic>
      <p:pic>
        <p:nvPicPr>
          <p:cNvPr id="668" name="Google Shape;668;p54"/>
          <p:cNvPicPr preferRelativeResize="0"/>
          <p:nvPr/>
        </p:nvPicPr>
        <p:blipFill>
          <a:blip r:embed="rId7">
            <a:alphaModFix/>
          </a:blip>
          <a:stretch>
            <a:fillRect/>
          </a:stretch>
        </p:blipFill>
        <p:spPr>
          <a:xfrm>
            <a:off x="6881587" y="1776874"/>
            <a:ext cx="204425" cy="204425"/>
          </a:xfrm>
          <a:prstGeom prst="rect">
            <a:avLst/>
          </a:prstGeom>
          <a:noFill/>
          <a:ln>
            <a:noFill/>
          </a:ln>
        </p:spPr>
      </p:pic>
      <p:sp>
        <p:nvSpPr>
          <p:cNvPr id="669" name="Google Shape;669;p54"/>
          <p:cNvSpPr/>
          <p:nvPr/>
        </p:nvSpPr>
        <p:spPr>
          <a:xfrm>
            <a:off x="3756049" y="1380099"/>
            <a:ext cx="747000" cy="730200"/>
          </a:xfrm>
          <a:prstGeom prst="ellipse">
            <a:avLst/>
          </a:prstGeom>
          <a:solidFill>
            <a:srgbClr val="00B0A0">
              <a:alpha val="55380"/>
            </a:srgbClr>
          </a:solidFill>
          <a:ln cap="flat" cmpd="sng" w="9525">
            <a:solidFill>
              <a:srgbClr val="00B0A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2400">
              <a:solidFill>
                <a:srgbClr val="FFFFFF"/>
              </a:solidFill>
              <a:latin typeface="Barlow"/>
              <a:ea typeface="Barlow"/>
              <a:cs typeface="Barlow"/>
              <a:sym typeface="Barlow"/>
            </a:endParaRPr>
          </a:p>
        </p:txBody>
      </p:sp>
      <p:sp>
        <p:nvSpPr>
          <p:cNvPr id="670" name="Google Shape;670;p54"/>
          <p:cNvSpPr/>
          <p:nvPr/>
        </p:nvSpPr>
        <p:spPr>
          <a:xfrm>
            <a:off x="4289600" y="1986187"/>
            <a:ext cx="456900" cy="480600"/>
          </a:xfrm>
          <a:prstGeom prst="ellipse">
            <a:avLst/>
          </a:prstGeom>
          <a:solidFill>
            <a:srgbClr val="00B0A0">
              <a:alpha val="55380"/>
            </a:srgbClr>
          </a:solidFill>
          <a:ln cap="flat" cmpd="sng" w="9525">
            <a:solidFill>
              <a:srgbClr val="00B0A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2400">
              <a:solidFill>
                <a:srgbClr val="FFFFFF"/>
              </a:solidFill>
              <a:latin typeface="Barlow"/>
              <a:ea typeface="Barlow"/>
              <a:cs typeface="Barlow"/>
              <a:sym typeface="Barlow"/>
            </a:endParaRPr>
          </a:p>
        </p:txBody>
      </p:sp>
      <p:cxnSp>
        <p:nvCxnSpPr>
          <p:cNvPr id="671" name="Google Shape;671;p54"/>
          <p:cNvCxnSpPr>
            <a:stCxn id="661" idx="3"/>
            <a:endCxn id="658" idx="2"/>
          </p:cNvCxnSpPr>
          <p:nvPr/>
        </p:nvCxnSpPr>
        <p:spPr>
          <a:xfrm flipH="1" rot="10800000">
            <a:off x="4455825" y="2644301"/>
            <a:ext cx="741300" cy="415800"/>
          </a:xfrm>
          <a:prstGeom prst="curvedConnector2">
            <a:avLst/>
          </a:prstGeom>
          <a:noFill/>
          <a:ln cap="flat" cmpd="sng" w="9525">
            <a:solidFill>
              <a:srgbClr val="FFFFFF"/>
            </a:solidFill>
            <a:prstDash val="dash"/>
            <a:round/>
            <a:headEnd len="med" w="med" type="triangle"/>
            <a:tailEnd len="med" w="med" type="triangle"/>
          </a:ln>
        </p:spPr>
      </p:cxnSp>
      <p:cxnSp>
        <p:nvCxnSpPr>
          <p:cNvPr id="672" name="Google Shape;672;p54"/>
          <p:cNvCxnSpPr>
            <a:endCxn id="638" idx="2"/>
          </p:cNvCxnSpPr>
          <p:nvPr/>
        </p:nvCxnSpPr>
        <p:spPr>
          <a:xfrm flipH="1" rot="10800000">
            <a:off x="3847686" y="2518750"/>
            <a:ext cx="251400" cy="242100"/>
          </a:xfrm>
          <a:prstGeom prst="curvedConnector2">
            <a:avLst/>
          </a:prstGeom>
          <a:noFill/>
          <a:ln cap="flat" cmpd="sng" w="9525">
            <a:solidFill>
              <a:srgbClr val="FFFFFF"/>
            </a:solidFill>
            <a:prstDash val="dash"/>
            <a:round/>
            <a:headEnd len="med" w="med" type="triangle"/>
            <a:tailEnd len="med" w="med" type="triangle"/>
          </a:ln>
        </p:spPr>
      </p:cxnSp>
      <p:cxnSp>
        <p:nvCxnSpPr>
          <p:cNvPr id="673" name="Google Shape;673;p54"/>
          <p:cNvCxnSpPr>
            <a:stCxn id="661" idx="3"/>
            <a:endCxn id="656" idx="1"/>
          </p:cNvCxnSpPr>
          <p:nvPr/>
        </p:nvCxnSpPr>
        <p:spPr>
          <a:xfrm flipH="1" rot="10800000">
            <a:off x="4455825" y="2065301"/>
            <a:ext cx="618300" cy="994800"/>
          </a:xfrm>
          <a:prstGeom prst="curvedConnector3">
            <a:avLst>
              <a:gd fmla="val 50006" name="adj1"/>
            </a:avLst>
          </a:prstGeom>
          <a:noFill/>
          <a:ln cap="flat" cmpd="sng" w="9525">
            <a:solidFill>
              <a:srgbClr val="FFFFFF"/>
            </a:solidFill>
            <a:prstDash val="dash"/>
            <a:round/>
            <a:headEnd len="med" w="med" type="triangle"/>
            <a:tailEnd len="med" w="med" type="triangle"/>
          </a:ln>
        </p:spPr>
      </p:cxnSp>
      <p:pic>
        <p:nvPicPr>
          <p:cNvPr id="674" name="Google Shape;674;p54"/>
          <p:cNvPicPr preferRelativeResize="0"/>
          <p:nvPr/>
        </p:nvPicPr>
        <p:blipFill>
          <a:blip r:embed="rId10">
            <a:alphaModFix/>
          </a:blip>
          <a:stretch>
            <a:fillRect/>
          </a:stretch>
        </p:blipFill>
        <p:spPr>
          <a:xfrm>
            <a:off x="130075" y="924775"/>
            <a:ext cx="585549" cy="585549"/>
          </a:xfrm>
          <a:prstGeom prst="rect">
            <a:avLst/>
          </a:prstGeom>
          <a:noFill/>
          <a:ln>
            <a:noFill/>
          </a:ln>
        </p:spPr>
      </p:pic>
      <p:cxnSp>
        <p:nvCxnSpPr>
          <p:cNvPr id="675" name="Google Shape;675;p54"/>
          <p:cNvCxnSpPr/>
          <p:nvPr/>
        </p:nvCxnSpPr>
        <p:spPr>
          <a:xfrm>
            <a:off x="1201775" y="2328575"/>
            <a:ext cx="293100" cy="1800"/>
          </a:xfrm>
          <a:prstGeom prst="bentConnector3">
            <a:avLst>
              <a:gd fmla="val 50013" name="adj1"/>
            </a:avLst>
          </a:prstGeom>
          <a:noFill/>
          <a:ln cap="flat" cmpd="sng" w="9525">
            <a:solidFill>
              <a:srgbClr val="595959"/>
            </a:solidFill>
            <a:prstDash val="dot"/>
            <a:round/>
            <a:headEnd len="med" w="med" type="none"/>
            <a:tailEnd len="med" w="med" type="triangle"/>
          </a:ln>
        </p:spPr>
      </p:cxnSp>
      <p:cxnSp>
        <p:nvCxnSpPr>
          <p:cNvPr id="676" name="Google Shape;676;p54"/>
          <p:cNvCxnSpPr/>
          <p:nvPr/>
        </p:nvCxnSpPr>
        <p:spPr>
          <a:xfrm>
            <a:off x="5673338" y="2326325"/>
            <a:ext cx="237600" cy="4500"/>
          </a:xfrm>
          <a:prstGeom prst="straightConnector1">
            <a:avLst/>
          </a:prstGeom>
          <a:noFill/>
          <a:ln cap="flat" cmpd="sng" w="9525">
            <a:solidFill>
              <a:srgbClr val="595959"/>
            </a:solidFill>
            <a:prstDash val="dot"/>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p:nvPr/>
        </p:nvSpPr>
        <p:spPr>
          <a:xfrm>
            <a:off x="0" y="0"/>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Roboto"/>
                <a:ea typeface="Roboto"/>
                <a:cs typeface="Roboto"/>
                <a:sym typeface="Roboto"/>
              </a:rPr>
              <a:t>STATUS</a:t>
            </a:r>
            <a:endParaRPr b="1" sz="3000">
              <a:solidFill>
                <a:srgbClr val="666666"/>
              </a:solidFill>
              <a:latin typeface="Roboto"/>
              <a:ea typeface="Roboto"/>
              <a:cs typeface="Roboto"/>
              <a:sym typeface="Roboto"/>
            </a:endParaRPr>
          </a:p>
          <a:p>
            <a:pPr indent="0" lvl="0" marL="0" rtl="0" algn="l">
              <a:spcBef>
                <a:spcPts val="1000"/>
              </a:spcBef>
              <a:spcAft>
                <a:spcPts val="0"/>
              </a:spcAft>
              <a:buNone/>
            </a:pPr>
            <a:r>
              <a:rPr lang="en" sz="1200">
                <a:solidFill>
                  <a:schemeClr val="dk2"/>
                </a:solidFill>
                <a:latin typeface="Barlow"/>
                <a:ea typeface="Barlow"/>
                <a:cs typeface="Barlow"/>
                <a:sym typeface="Barlow"/>
              </a:rPr>
              <a:t>V1 of document is current being proposed in the DHO. If passed, we have an active v1 stored in the IPFS (click on the card to open v1). Click on the YouTube link to watch an introduction to this slidedeck.</a:t>
            </a:r>
            <a:endParaRPr sz="1200">
              <a:solidFill>
                <a:schemeClr val="dk2"/>
              </a:solidFill>
              <a:latin typeface="Barlow"/>
              <a:ea typeface="Barlow"/>
              <a:cs typeface="Barlow"/>
              <a:sym typeface="Barlow"/>
            </a:endParaRPr>
          </a:p>
          <a:p>
            <a:pPr indent="0" lvl="0" marL="0" rtl="0" algn="l">
              <a:spcBef>
                <a:spcPts val="1000"/>
              </a:spcBef>
              <a:spcAft>
                <a:spcPts val="0"/>
              </a:spcAft>
              <a:buClr>
                <a:schemeClr val="dk1"/>
              </a:buClr>
              <a:buSzPts val="1100"/>
              <a:buFont typeface="Arial"/>
              <a:buNone/>
            </a:pPr>
            <a:r>
              <a:rPr lang="en" sz="1200">
                <a:solidFill>
                  <a:schemeClr val="dk2"/>
                </a:solidFill>
                <a:latin typeface="Barlow"/>
                <a:ea typeface="Barlow"/>
                <a:cs typeface="Barlow"/>
                <a:sym typeface="Barlow"/>
              </a:rPr>
              <a:t>This is a living document, and will be continuously refined. We will highlight new slides and/or changes to slides with the stamps below. </a:t>
            </a:r>
            <a:endParaRPr sz="1200">
              <a:solidFill>
                <a:schemeClr val="dk2"/>
              </a:solidFill>
              <a:latin typeface="Barlow"/>
              <a:ea typeface="Barlow"/>
              <a:cs typeface="Barlow"/>
              <a:sym typeface="Barlow"/>
            </a:endParaRPr>
          </a:p>
          <a:p>
            <a:pPr indent="0" lvl="0" marL="0" rtl="0" algn="l">
              <a:spcBef>
                <a:spcPts val="1000"/>
              </a:spcBef>
              <a:spcAft>
                <a:spcPts val="1000"/>
              </a:spcAft>
              <a:buNone/>
            </a:pPr>
            <a:r>
              <a:t/>
            </a:r>
            <a:endParaRPr b="1" sz="3000">
              <a:solidFill>
                <a:srgbClr val="666666"/>
              </a:solidFill>
              <a:latin typeface="Roboto"/>
              <a:ea typeface="Roboto"/>
              <a:cs typeface="Roboto"/>
              <a:sym typeface="Roboto"/>
            </a:endParaRPr>
          </a:p>
        </p:txBody>
      </p:sp>
      <p:sp>
        <p:nvSpPr>
          <p:cNvPr id="134" name="Google Shape;134;p28"/>
          <p:cNvSpPr/>
          <p:nvPr/>
        </p:nvSpPr>
        <p:spPr>
          <a:xfrm>
            <a:off x="0" y="4863600"/>
            <a:ext cx="2493000" cy="279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1 BEGINNINGS</a:t>
            </a:r>
            <a:endParaRPr sz="100">
              <a:solidFill>
                <a:srgbClr val="FFFFFF"/>
              </a:solidFill>
              <a:latin typeface="Roboto"/>
              <a:ea typeface="Roboto"/>
              <a:cs typeface="Roboto"/>
              <a:sym typeface="Roboto"/>
            </a:endParaRPr>
          </a:p>
        </p:txBody>
      </p:sp>
      <p:sp>
        <p:nvSpPr>
          <p:cNvPr id="135" name="Google Shape;135;p28">
            <a:hlinkClick r:id="rId3"/>
          </p:cNvPr>
          <p:cNvSpPr/>
          <p:nvPr/>
        </p:nvSpPr>
        <p:spPr>
          <a:xfrm>
            <a:off x="2995900" y="749025"/>
            <a:ext cx="1088100" cy="1280100"/>
          </a:xfrm>
          <a:prstGeom prst="roundRect">
            <a:avLst>
              <a:gd fmla="val 16667" name="adj"/>
            </a:avLst>
          </a:prstGeom>
          <a:solidFill>
            <a:srgbClr val="9ED7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Barlow"/>
                <a:ea typeface="Barlow"/>
                <a:cs typeface="Barlow"/>
                <a:sym typeface="Barlow"/>
              </a:rPr>
              <a:t>GAME OF HYPHA </a:t>
            </a:r>
            <a:endParaRPr b="1" sz="1000">
              <a:solidFill>
                <a:srgbClr val="FFFFFF"/>
              </a:solidFill>
              <a:latin typeface="Barlow"/>
              <a:ea typeface="Barlow"/>
              <a:cs typeface="Barlow"/>
              <a:sym typeface="Barlow"/>
            </a:endParaRPr>
          </a:p>
          <a:p>
            <a:pPr indent="0" lvl="0" marL="0" rtl="0" algn="ctr">
              <a:spcBef>
                <a:spcPts val="0"/>
              </a:spcBef>
              <a:spcAft>
                <a:spcPts val="0"/>
              </a:spcAft>
              <a:buNone/>
            </a:pPr>
            <a:r>
              <a:rPr lang="en" sz="600">
                <a:solidFill>
                  <a:srgbClr val="FFFFFF"/>
                </a:solidFill>
                <a:latin typeface="Barlow"/>
                <a:ea typeface="Barlow"/>
                <a:cs typeface="Barlow"/>
                <a:sym typeface="Barlow"/>
              </a:rPr>
              <a:t>START</a:t>
            </a:r>
            <a:endParaRPr sz="600">
              <a:solidFill>
                <a:srgbClr val="FFFFFF"/>
              </a:solidFill>
              <a:latin typeface="Barlow"/>
              <a:ea typeface="Barlow"/>
              <a:cs typeface="Barlow"/>
              <a:sym typeface="Barlow"/>
            </a:endParaRPr>
          </a:p>
          <a:p>
            <a:pPr indent="0" lvl="0" marL="0" rtl="0" algn="ctr">
              <a:spcBef>
                <a:spcPts val="0"/>
              </a:spcBef>
              <a:spcAft>
                <a:spcPts val="0"/>
              </a:spcAft>
              <a:buNone/>
            </a:pPr>
            <a:br>
              <a:rPr lang="en" sz="1000">
                <a:solidFill>
                  <a:srgbClr val="FFFFFF"/>
                </a:solidFill>
                <a:latin typeface="Barlow"/>
                <a:ea typeface="Barlow"/>
                <a:cs typeface="Barlow"/>
                <a:sym typeface="Barlow"/>
              </a:rPr>
            </a:br>
            <a:r>
              <a:rPr lang="en" sz="1000">
                <a:solidFill>
                  <a:srgbClr val="FFFFFF"/>
                </a:solidFill>
                <a:latin typeface="Barlow"/>
                <a:ea typeface="Barlow"/>
                <a:cs typeface="Barlow"/>
                <a:sym typeface="Barlow"/>
              </a:rPr>
              <a:t>v1</a:t>
            </a:r>
            <a:endParaRPr sz="1000">
              <a:solidFill>
                <a:srgbClr val="FFFFFF"/>
              </a:solidFill>
              <a:latin typeface="Barlow"/>
              <a:ea typeface="Barlow"/>
              <a:cs typeface="Barlow"/>
              <a:sym typeface="Barlow"/>
            </a:endParaRPr>
          </a:p>
        </p:txBody>
      </p:sp>
      <p:pic>
        <p:nvPicPr>
          <p:cNvPr id="136" name="Google Shape;136;p28">
            <a:hlinkClick r:id="rId4"/>
          </p:cNvPr>
          <p:cNvPicPr preferRelativeResize="0"/>
          <p:nvPr/>
        </p:nvPicPr>
        <p:blipFill>
          <a:blip r:embed="rId5">
            <a:alphaModFix/>
          </a:blip>
          <a:stretch>
            <a:fillRect/>
          </a:stretch>
        </p:blipFill>
        <p:spPr>
          <a:xfrm>
            <a:off x="3039945" y="2149574"/>
            <a:ext cx="999891" cy="450805"/>
          </a:xfrm>
          <a:prstGeom prst="rect">
            <a:avLst/>
          </a:prstGeom>
          <a:noFill/>
          <a:ln>
            <a:noFill/>
          </a:ln>
        </p:spPr>
      </p:pic>
      <p:pic>
        <p:nvPicPr>
          <p:cNvPr id="137" name="Google Shape;137;p28">
            <a:hlinkClick r:id="rId6"/>
          </p:cNvPr>
          <p:cNvPicPr preferRelativeResize="0"/>
          <p:nvPr/>
        </p:nvPicPr>
        <p:blipFill>
          <a:blip r:embed="rId7">
            <a:alphaModFix/>
          </a:blip>
          <a:stretch>
            <a:fillRect/>
          </a:stretch>
        </p:blipFill>
        <p:spPr>
          <a:xfrm>
            <a:off x="3111402" y="2720571"/>
            <a:ext cx="856988" cy="352905"/>
          </a:xfrm>
          <a:prstGeom prst="rect">
            <a:avLst/>
          </a:prstGeom>
          <a:noFill/>
          <a:ln>
            <a:noFill/>
          </a:ln>
        </p:spPr>
      </p:pic>
      <p:pic>
        <p:nvPicPr>
          <p:cNvPr id="138" name="Google Shape;138;p28"/>
          <p:cNvPicPr preferRelativeResize="0"/>
          <p:nvPr/>
        </p:nvPicPr>
        <p:blipFill>
          <a:blip r:embed="rId8">
            <a:alphaModFix/>
          </a:blip>
          <a:stretch>
            <a:fillRect/>
          </a:stretch>
        </p:blipFill>
        <p:spPr>
          <a:xfrm>
            <a:off x="237575" y="3312400"/>
            <a:ext cx="786926" cy="786926"/>
          </a:xfrm>
          <a:prstGeom prst="rect">
            <a:avLst/>
          </a:prstGeom>
          <a:noFill/>
          <a:ln>
            <a:noFill/>
          </a:ln>
        </p:spPr>
      </p:pic>
      <p:pic>
        <p:nvPicPr>
          <p:cNvPr id="139" name="Google Shape;139;p28"/>
          <p:cNvPicPr preferRelativeResize="0"/>
          <p:nvPr/>
        </p:nvPicPr>
        <p:blipFill rotWithShape="1">
          <a:blip r:embed="rId9">
            <a:alphaModFix/>
          </a:blip>
          <a:srcRect b="24767" l="0" r="12755" t="7449"/>
          <a:stretch/>
        </p:blipFill>
        <p:spPr>
          <a:xfrm>
            <a:off x="915475" y="2910650"/>
            <a:ext cx="1391552" cy="7241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55"/>
          <p:cNvPicPr preferRelativeResize="0"/>
          <p:nvPr/>
        </p:nvPicPr>
        <p:blipFill>
          <a:blip r:embed="rId4">
            <a:alphaModFix/>
          </a:blip>
          <a:stretch>
            <a:fillRect/>
          </a:stretch>
        </p:blipFill>
        <p:spPr>
          <a:xfrm>
            <a:off x="2874350" y="1002699"/>
            <a:ext cx="3147450" cy="3138122"/>
          </a:xfrm>
          <a:prstGeom prst="rect">
            <a:avLst/>
          </a:prstGeom>
          <a:noFill/>
          <a:ln>
            <a:noFill/>
          </a:ln>
        </p:spPr>
      </p:pic>
      <p:pic>
        <p:nvPicPr>
          <p:cNvPr id="682" name="Google Shape;682;p55"/>
          <p:cNvPicPr preferRelativeResize="0"/>
          <p:nvPr/>
        </p:nvPicPr>
        <p:blipFill>
          <a:blip r:embed="rId5">
            <a:alphaModFix/>
          </a:blip>
          <a:stretch>
            <a:fillRect/>
          </a:stretch>
        </p:blipFill>
        <p:spPr>
          <a:xfrm>
            <a:off x="3461350" y="435200"/>
            <a:ext cx="1973426" cy="4708302"/>
          </a:xfrm>
          <a:prstGeom prst="rect">
            <a:avLst/>
          </a:prstGeom>
          <a:noFill/>
          <a:ln>
            <a:noFill/>
          </a:ln>
        </p:spPr>
      </p:pic>
      <p:sp>
        <p:nvSpPr>
          <p:cNvPr id="683" name="Google Shape;683;p55"/>
          <p:cNvSpPr txBox="1"/>
          <p:nvPr/>
        </p:nvSpPr>
        <p:spPr>
          <a:xfrm>
            <a:off x="48049" y="247800"/>
            <a:ext cx="4524000" cy="9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rgbClr val="666666"/>
                </a:solidFill>
                <a:latin typeface="Barlow"/>
                <a:ea typeface="Barlow"/>
                <a:cs typeface="Barlow"/>
                <a:sym typeface="Barlow"/>
              </a:rPr>
              <a:t>Human </a:t>
            </a:r>
            <a:br>
              <a:rPr b="1" lang="en" sz="4200">
                <a:solidFill>
                  <a:srgbClr val="666666"/>
                </a:solidFill>
                <a:latin typeface="Barlow"/>
                <a:ea typeface="Barlow"/>
                <a:cs typeface="Barlow"/>
                <a:sym typeface="Barlow"/>
              </a:rPr>
            </a:br>
            <a:r>
              <a:rPr b="1" lang="en" sz="4200">
                <a:solidFill>
                  <a:srgbClr val="666666"/>
                </a:solidFill>
                <a:latin typeface="Barlow"/>
                <a:ea typeface="Barlow"/>
                <a:cs typeface="Barlow"/>
                <a:sym typeface="Barlow"/>
              </a:rPr>
              <a:t>Organism</a:t>
            </a:r>
            <a:endParaRPr sz="2200">
              <a:solidFill>
                <a:srgbClr val="666666"/>
              </a:solidFill>
              <a:latin typeface="Barlow"/>
              <a:ea typeface="Barlow"/>
              <a:cs typeface="Barlow"/>
              <a:sym typeface="Barlow"/>
            </a:endParaRPr>
          </a:p>
        </p:txBody>
      </p:sp>
      <p:sp>
        <p:nvSpPr>
          <p:cNvPr id="684" name="Google Shape;684;p55"/>
          <p:cNvSpPr txBox="1"/>
          <p:nvPr/>
        </p:nvSpPr>
        <p:spPr>
          <a:xfrm>
            <a:off x="4572049" y="376350"/>
            <a:ext cx="4524000" cy="93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4200">
                <a:solidFill>
                  <a:srgbClr val="666666"/>
                </a:solidFill>
                <a:latin typeface="Barlow"/>
                <a:ea typeface="Barlow"/>
                <a:cs typeface="Barlow"/>
                <a:sym typeface="Barlow"/>
              </a:rPr>
              <a:t>Hypha</a:t>
            </a:r>
            <a:br>
              <a:rPr b="1" lang="en" sz="4200">
                <a:solidFill>
                  <a:srgbClr val="666666"/>
                </a:solidFill>
                <a:latin typeface="Barlow"/>
                <a:ea typeface="Barlow"/>
                <a:cs typeface="Barlow"/>
                <a:sym typeface="Barlow"/>
              </a:rPr>
            </a:br>
            <a:r>
              <a:rPr b="1" lang="en" sz="4200">
                <a:solidFill>
                  <a:srgbClr val="666666"/>
                </a:solidFill>
                <a:latin typeface="Barlow"/>
                <a:ea typeface="Barlow"/>
                <a:cs typeface="Barlow"/>
                <a:sym typeface="Barlow"/>
              </a:rPr>
              <a:t>Organism</a:t>
            </a:r>
            <a:endParaRPr sz="2200">
              <a:solidFill>
                <a:srgbClr val="666666"/>
              </a:solidFill>
              <a:latin typeface="Barlow"/>
              <a:ea typeface="Barlow"/>
              <a:cs typeface="Barlow"/>
              <a:sym typeface="Barlow"/>
            </a:endParaRPr>
          </a:p>
        </p:txBody>
      </p:sp>
      <p:sp>
        <p:nvSpPr>
          <p:cNvPr id="685" name="Google Shape;685;p55"/>
          <p:cNvSpPr txBox="1"/>
          <p:nvPr/>
        </p:nvSpPr>
        <p:spPr>
          <a:xfrm>
            <a:off x="0" y="2241300"/>
            <a:ext cx="2752200" cy="3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666666"/>
                </a:solidFill>
                <a:latin typeface="Barlow"/>
                <a:ea typeface="Barlow"/>
                <a:cs typeface="Barlow"/>
                <a:sym typeface="Barlow"/>
              </a:rPr>
              <a:t>Cells/organs are autonomous units managing their own health in relation to the whole. </a:t>
            </a:r>
            <a:br>
              <a:rPr lang="en" sz="2000">
                <a:solidFill>
                  <a:srgbClr val="666666"/>
                </a:solidFill>
                <a:latin typeface="Barlow"/>
                <a:ea typeface="Barlow"/>
                <a:cs typeface="Barlow"/>
                <a:sym typeface="Barlow"/>
              </a:rPr>
            </a:br>
            <a:endParaRPr sz="2000">
              <a:solidFill>
                <a:srgbClr val="666666"/>
              </a:solidFill>
              <a:latin typeface="Barlow"/>
              <a:ea typeface="Barlow"/>
              <a:cs typeface="Barlow"/>
              <a:sym typeface="Barlow"/>
            </a:endParaRPr>
          </a:p>
        </p:txBody>
      </p:sp>
      <p:sp>
        <p:nvSpPr>
          <p:cNvPr id="686" name="Google Shape;686;p55"/>
          <p:cNvSpPr txBox="1"/>
          <p:nvPr/>
        </p:nvSpPr>
        <p:spPr>
          <a:xfrm>
            <a:off x="6391725" y="2241300"/>
            <a:ext cx="2752200" cy="3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666666"/>
                </a:solidFill>
                <a:latin typeface="Barlow"/>
                <a:ea typeface="Barlow"/>
                <a:cs typeface="Barlow"/>
                <a:sym typeface="Barlow"/>
              </a:rPr>
              <a:t>Roles/circles are autonomous units managing their own health in relation to the whole. </a:t>
            </a:r>
            <a:endParaRPr b="1"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6"/>
          <p:cNvSpPr/>
          <p:nvPr/>
        </p:nvSpPr>
        <p:spPr>
          <a:xfrm>
            <a:off x="348630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692" name="Google Shape;692;p56"/>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ORGANISM</a:t>
            </a:r>
            <a:endParaRPr b="1" sz="30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New people are showing up and form new circles and roles or move around.</a:t>
            </a:r>
            <a:r>
              <a:rPr lang="en" sz="1200">
                <a:solidFill>
                  <a:srgbClr val="595959"/>
                </a:solidFill>
                <a:latin typeface="Barlow"/>
                <a:ea typeface="Barlow"/>
                <a:cs typeface="Barlow"/>
                <a:sym typeface="Barlow"/>
              </a:rPr>
              <a:t> </a:t>
            </a:r>
            <a:r>
              <a:rPr lang="en" sz="1200">
                <a:solidFill>
                  <a:srgbClr val="595959"/>
                </a:solidFill>
                <a:latin typeface="Barlow"/>
                <a:ea typeface="Barlow"/>
                <a:cs typeface="Barlow"/>
                <a:sym typeface="Barlow"/>
              </a:rPr>
              <a:t>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ctr">
              <a:lnSpc>
                <a:spcPct val="115000"/>
              </a:lnSpc>
              <a:spcBef>
                <a:spcPts val="0"/>
              </a:spcBef>
              <a:spcAft>
                <a:spcPts val="0"/>
              </a:spcAft>
              <a:buClr>
                <a:schemeClr val="dk1"/>
              </a:buClr>
              <a:buSzPts val="1100"/>
              <a:buFont typeface="Arial"/>
              <a:buNone/>
            </a:pPr>
            <a:r>
              <a:rPr b="1" lang="en" sz="1200">
                <a:solidFill>
                  <a:srgbClr val="595959"/>
                </a:solidFill>
                <a:latin typeface="Barlow"/>
                <a:ea typeface="Barlow"/>
                <a:cs typeface="Barlow"/>
                <a:sym typeface="Barlow"/>
              </a:rPr>
              <a:t>Moves require circle consent!</a:t>
            </a:r>
            <a:endParaRPr b="1"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p:txBody>
      </p:sp>
      <p:sp>
        <p:nvSpPr>
          <p:cNvPr id="693" name="Google Shape;693;p56"/>
          <p:cNvSpPr/>
          <p:nvPr/>
        </p:nvSpPr>
        <p:spPr>
          <a:xfrm>
            <a:off x="3938075" y="479800"/>
            <a:ext cx="2465700" cy="2465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694" name="Google Shape;694;p56"/>
          <p:cNvSpPr/>
          <p:nvPr/>
        </p:nvSpPr>
        <p:spPr>
          <a:xfrm>
            <a:off x="4327209" y="593785"/>
            <a:ext cx="932100" cy="932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5" name="Google Shape;695;p56"/>
          <p:cNvSpPr/>
          <p:nvPr/>
        </p:nvSpPr>
        <p:spPr>
          <a:xfrm>
            <a:off x="4141805" y="1525931"/>
            <a:ext cx="1254900" cy="125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p56"/>
          <p:cNvSpPr/>
          <p:nvPr/>
        </p:nvSpPr>
        <p:spPr>
          <a:xfrm>
            <a:off x="5184795" y="871140"/>
            <a:ext cx="1149900" cy="114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97" name="Google Shape;697;p56"/>
          <p:cNvPicPr preferRelativeResize="0"/>
          <p:nvPr/>
        </p:nvPicPr>
        <p:blipFill>
          <a:blip r:embed="rId4">
            <a:alphaModFix/>
          </a:blip>
          <a:stretch>
            <a:fillRect/>
          </a:stretch>
        </p:blipFill>
        <p:spPr>
          <a:xfrm>
            <a:off x="4660804" y="927380"/>
            <a:ext cx="264912" cy="264912"/>
          </a:xfrm>
          <a:prstGeom prst="rect">
            <a:avLst/>
          </a:prstGeom>
          <a:noFill/>
          <a:ln>
            <a:noFill/>
          </a:ln>
        </p:spPr>
      </p:pic>
      <p:pic>
        <p:nvPicPr>
          <p:cNvPr id="698" name="Google Shape;698;p56"/>
          <p:cNvPicPr preferRelativeResize="0"/>
          <p:nvPr/>
        </p:nvPicPr>
        <p:blipFill>
          <a:blip r:embed="rId5">
            <a:alphaModFix/>
          </a:blip>
          <a:stretch>
            <a:fillRect/>
          </a:stretch>
        </p:blipFill>
        <p:spPr>
          <a:xfrm>
            <a:off x="5627448" y="1310719"/>
            <a:ext cx="264914" cy="271048"/>
          </a:xfrm>
          <a:prstGeom prst="rect">
            <a:avLst/>
          </a:prstGeom>
          <a:noFill/>
          <a:ln>
            <a:noFill/>
          </a:ln>
        </p:spPr>
      </p:pic>
      <p:pic>
        <p:nvPicPr>
          <p:cNvPr id="699" name="Google Shape;699;p56"/>
          <p:cNvPicPr preferRelativeResize="0"/>
          <p:nvPr/>
        </p:nvPicPr>
        <p:blipFill>
          <a:blip r:embed="rId6">
            <a:alphaModFix/>
          </a:blip>
          <a:stretch>
            <a:fillRect/>
          </a:stretch>
        </p:blipFill>
        <p:spPr>
          <a:xfrm>
            <a:off x="4621679" y="2018541"/>
            <a:ext cx="264914" cy="269658"/>
          </a:xfrm>
          <a:prstGeom prst="rect">
            <a:avLst/>
          </a:prstGeom>
          <a:noFill/>
          <a:ln>
            <a:noFill/>
          </a:ln>
        </p:spPr>
      </p:pic>
      <p:sp>
        <p:nvSpPr>
          <p:cNvPr id="700" name="Google Shape;700;p56"/>
          <p:cNvSpPr/>
          <p:nvPr/>
        </p:nvSpPr>
        <p:spPr>
          <a:xfrm>
            <a:off x="5798650" y="2250825"/>
            <a:ext cx="1926900" cy="192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a:ea typeface="Barlow"/>
                <a:cs typeface="Barlow"/>
                <a:sym typeface="Barlow"/>
              </a:rPr>
              <a:t>CIRCLE</a:t>
            </a:r>
            <a:endParaRPr b="1" sz="2400">
              <a:solidFill>
                <a:srgbClr val="FFFFFF"/>
              </a:solidFill>
              <a:latin typeface="Barlow"/>
              <a:ea typeface="Barlow"/>
              <a:cs typeface="Barlow"/>
              <a:sym typeface="Barlow"/>
            </a:endParaRPr>
          </a:p>
        </p:txBody>
      </p:sp>
      <p:pic>
        <p:nvPicPr>
          <p:cNvPr id="701" name="Google Shape;701;p56"/>
          <p:cNvPicPr preferRelativeResize="0"/>
          <p:nvPr/>
        </p:nvPicPr>
        <p:blipFill>
          <a:blip r:embed="rId4">
            <a:alphaModFix/>
          </a:blip>
          <a:stretch>
            <a:fillRect/>
          </a:stretch>
        </p:blipFill>
        <p:spPr>
          <a:xfrm>
            <a:off x="7769934" y="725185"/>
            <a:ext cx="480625" cy="480625"/>
          </a:xfrm>
          <a:prstGeom prst="rect">
            <a:avLst/>
          </a:prstGeom>
          <a:noFill/>
          <a:ln>
            <a:noFill/>
          </a:ln>
        </p:spPr>
      </p:pic>
      <p:pic>
        <p:nvPicPr>
          <p:cNvPr id="702" name="Google Shape;702;p56"/>
          <p:cNvPicPr preferRelativeResize="0"/>
          <p:nvPr/>
        </p:nvPicPr>
        <p:blipFill>
          <a:blip r:embed="rId5">
            <a:alphaModFix/>
          </a:blip>
          <a:stretch>
            <a:fillRect/>
          </a:stretch>
        </p:blipFill>
        <p:spPr>
          <a:xfrm>
            <a:off x="3304947" y="4177720"/>
            <a:ext cx="480627" cy="491757"/>
          </a:xfrm>
          <a:prstGeom prst="rect">
            <a:avLst/>
          </a:prstGeom>
          <a:noFill/>
          <a:ln>
            <a:noFill/>
          </a:ln>
        </p:spPr>
      </p:pic>
      <p:pic>
        <p:nvPicPr>
          <p:cNvPr id="703" name="Google Shape;703;p56"/>
          <p:cNvPicPr preferRelativeResize="0"/>
          <p:nvPr/>
        </p:nvPicPr>
        <p:blipFill>
          <a:blip r:embed="rId4">
            <a:alphaModFix/>
          </a:blip>
          <a:stretch>
            <a:fillRect/>
          </a:stretch>
        </p:blipFill>
        <p:spPr>
          <a:xfrm>
            <a:off x="162972" y="1317572"/>
            <a:ext cx="480625" cy="480625"/>
          </a:xfrm>
          <a:prstGeom prst="rect">
            <a:avLst/>
          </a:prstGeom>
          <a:noFill/>
          <a:ln>
            <a:noFill/>
          </a:ln>
        </p:spPr>
      </p:pic>
      <p:pic>
        <p:nvPicPr>
          <p:cNvPr id="704" name="Google Shape;704;p56"/>
          <p:cNvPicPr preferRelativeResize="0"/>
          <p:nvPr/>
        </p:nvPicPr>
        <p:blipFill>
          <a:blip r:embed="rId5">
            <a:alphaModFix/>
          </a:blip>
          <a:stretch>
            <a:fillRect/>
          </a:stretch>
        </p:blipFill>
        <p:spPr>
          <a:xfrm>
            <a:off x="1315984" y="1312007"/>
            <a:ext cx="480627" cy="491757"/>
          </a:xfrm>
          <a:prstGeom prst="rect">
            <a:avLst/>
          </a:prstGeom>
          <a:noFill/>
          <a:ln>
            <a:noFill/>
          </a:ln>
        </p:spPr>
      </p:pic>
      <p:pic>
        <p:nvPicPr>
          <p:cNvPr id="705" name="Google Shape;705;p56"/>
          <p:cNvPicPr preferRelativeResize="0"/>
          <p:nvPr/>
        </p:nvPicPr>
        <p:blipFill>
          <a:blip r:embed="rId7">
            <a:alphaModFix/>
          </a:blip>
          <a:stretch>
            <a:fillRect/>
          </a:stretch>
        </p:blipFill>
        <p:spPr>
          <a:xfrm>
            <a:off x="739479" y="1309098"/>
            <a:ext cx="480625" cy="497576"/>
          </a:xfrm>
          <a:prstGeom prst="rect">
            <a:avLst/>
          </a:prstGeom>
          <a:noFill/>
          <a:ln>
            <a:noFill/>
          </a:ln>
        </p:spPr>
      </p:pic>
      <p:pic>
        <p:nvPicPr>
          <p:cNvPr id="706" name="Google Shape;706;p56"/>
          <p:cNvPicPr preferRelativeResize="0"/>
          <p:nvPr/>
        </p:nvPicPr>
        <p:blipFill>
          <a:blip r:embed="rId7">
            <a:alphaModFix/>
          </a:blip>
          <a:stretch>
            <a:fillRect/>
          </a:stretch>
        </p:blipFill>
        <p:spPr>
          <a:xfrm>
            <a:off x="3213654" y="479798"/>
            <a:ext cx="480625" cy="4975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7"/>
          <p:cNvSpPr/>
          <p:nvPr/>
        </p:nvSpPr>
        <p:spPr>
          <a:xfrm>
            <a:off x="348630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712" name="Google Shape;712;p57"/>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ORGANISM</a:t>
            </a:r>
            <a:endParaRPr b="1" sz="30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New people are showing up and form new circles and roles or move around.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The members can signal what roles they need filled, even if there is noone to fill those roles yet.</a:t>
            </a:r>
            <a:endParaRPr sz="1200">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latin typeface="Barlow"/>
              <a:ea typeface="Barlow"/>
              <a:cs typeface="Barlow"/>
              <a:sym typeface="Barlow"/>
            </a:endParaRPr>
          </a:p>
        </p:txBody>
      </p:sp>
      <p:sp>
        <p:nvSpPr>
          <p:cNvPr id="713" name="Google Shape;713;p57"/>
          <p:cNvSpPr/>
          <p:nvPr/>
        </p:nvSpPr>
        <p:spPr>
          <a:xfrm>
            <a:off x="3938075" y="479800"/>
            <a:ext cx="2465700" cy="2465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714" name="Google Shape;714;p57"/>
          <p:cNvSpPr/>
          <p:nvPr/>
        </p:nvSpPr>
        <p:spPr>
          <a:xfrm>
            <a:off x="4141805" y="1525931"/>
            <a:ext cx="1254900" cy="125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57"/>
          <p:cNvSpPr/>
          <p:nvPr/>
        </p:nvSpPr>
        <p:spPr>
          <a:xfrm>
            <a:off x="5184795" y="871140"/>
            <a:ext cx="1149900" cy="114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6" name="Google Shape;716;p57"/>
          <p:cNvPicPr preferRelativeResize="0"/>
          <p:nvPr/>
        </p:nvPicPr>
        <p:blipFill>
          <a:blip r:embed="rId3">
            <a:alphaModFix/>
          </a:blip>
          <a:stretch>
            <a:fillRect/>
          </a:stretch>
        </p:blipFill>
        <p:spPr>
          <a:xfrm>
            <a:off x="5627448" y="1310719"/>
            <a:ext cx="264914" cy="271048"/>
          </a:xfrm>
          <a:prstGeom prst="rect">
            <a:avLst/>
          </a:prstGeom>
          <a:noFill/>
          <a:ln>
            <a:noFill/>
          </a:ln>
        </p:spPr>
      </p:pic>
      <p:pic>
        <p:nvPicPr>
          <p:cNvPr id="717" name="Google Shape;717;p57"/>
          <p:cNvPicPr preferRelativeResize="0"/>
          <p:nvPr/>
        </p:nvPicPr>
        <p:blipFill>
          <a:blip r:embed="rId4">
            <a:alphaModFix/>
          </a:blip>
          <a:stretch>
            <a:fillRect/>
          </a:stretch>
        </p:blipFill>
        <p:spPr>
          <a:xfrm>
            <a:off x="7029442" y="3362141"/>
            <a:ext cx="264914" cy="269658"/>
          </a:xfrm>
          <a:prstGeom prst="rect">
            <a:avLst/>
          </a:prstGeom>
          <a:noFill/>
          <a:ln>
            <a:noFill/>
          </a:ln>
        </p:spPr>
      </p:pic>
      <p:sp>
        <p:nvSpPr>
          <p:cNvPr id="718" name="Google Shape;718;p57"/>
          <p:cNvSpPr/>
          <p:nvPr/>
        </p:nvSpPr>
        <p:spPr>
          <a:xfrm>
            <a:off x="5798650" y="2250825"/>
            <a:ext cx="1926900" cy="192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719" name="Google Shape;719;p57"/>
          <p:cNvSpPr/>
          <p:nvPr/>
        </p:nvSpPr>
        <p:spPr>
          <a:xfrm>
            <a:off x="6006909" y="2369360"/>
            <a:ext cx="932100" cy="932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0" name="Google Shape;720;p57"/>
          <p:cNvPicPr preferRelativeResize="0"/>
          <p:nvPr/>
        </p:nvPicPr>
        <p:blipFill>
          <a:blip r:embed="rId5">
            <a:alphaModFix/>
          </a:blip>
          <a:stretch>
            <a:fillRect/>
          </a:stretch>
        </p:blipFill>
        <p:spPr>
          <a:xfrm>
            <a:off x="6340504" y="2702955"/>
            <a:ext cx="264912" cy="264912"/>
          </a:xfrm>
          <a:prstGeom prst="rect">
            <a:avLst/>
          </a:prstGeom>
          <a:noFill/>
          <a:ln>
            <a:noFill/>
          </a:ln>
        </p:spPr>
      </p:pic>
      <p:sp>
        <p:nvSpPr>
          <p:cNvPr id="721" name="Google Shape;721;p57"/>
          <p:cNvSpPr/>
          <p:nvPr/>
        </p:nvSpPr>
        <p:spPr>
          <a:xfrm>
            <a:off x="4239456" y="2938651"/>
            <a:ext cx="1652400" cy="165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722" name="Google Shape;722;p57"/>
          <p:cNvSpPr/>
          <p:nvPr/>
        </p:nvSpPr>
        <p:spPr>
          <a:xfrm>
            <a:off x="6679800" y="3014875"/>
            <a:ext cx="964200" cy="9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57"/>
          <p:cNvSpPr/>
          <p:nvPr/>
        </p:nvSpPr>
        <p:spPr>
          <a:xfrm>
            <a:off x="4369528" y="3114453"/>
            <a:ext cx="638400" cy="63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4" name="Google Shape;724;p57"/>
          <p:cNvPicPr preferRelativeResize="0"/>
          <p:nvPr/>
        </p:nvPicPr>
        <p:blipFill>
          <a:blip r:embed="rId6">
            <a:alphaModFix/>
          </a:blip>
          <a:stretch>
            <a:fillRect/>
          </a:stretch>
        </p:blipFill>
        <p:spPr>
          <a:xfrm>
            <a:off x="4523827" y="3296524"/>
            <a:ext cx="264900" cy="274242"/>
          </a:xfrm>
          <a:prstGeom prst="rect">
            <a:avLst/>
          </a:prstGeom>
          <a:noFill/>
          <a:ln>
            <a:noFill/>
          </a:ln>
        </p:spPr>
      </p:pic>
      <p:pic>
        <p:nvPicPr>
          <p:cNvPr id="725" name="Google Shape;725;p57"/>
          <p:cNvPicPr preferRelativeResize="0"/>
          <p:nvPr/>
        </p:nvPicPr>
        <p:blipFill>
          <a:blip r:embed="rId5">
            <a:alphaModFix/>
          </a:blip>
          <a:stretch>
            <a:fillRect/>
          </a:stretch>
        </p:blipFill>
        <p:spPr>
          <a:xfrm>
            <a:off x="162972" y="1317572"/>
            <a:ext cx="480625" cy="480625"/>
          </a:xfrm>
          <a:prstGeom prst="rect">
            <a:avLst/>
          </a:prstGeom>
          <a:noFill/>
          <a:ln>
            <a:noFill/>
          </a:ln>
        </p:spPr>
      </p:pic>
      <p:pic>
        <p:nvPicPr>
          <p:cNvPr id="726" name="Google Shape;726;p57"/>
          <p:cNvPicPr preferRelativeResize="0"/>
          <p:nvPr/>
        </p:nvPicPr>
        <p:blipFill>
          <a:blip r:embed="rId3">
            <a:alphaModFix/>
          </a:blip>
          <a:stretch>
            <a:fillRect/>
          </a:stretch>
        </p:blipFill>
        <p:spPr>
          <a:xfrm>
            <a:off x="1315984" y="1312007"/>
            <a:ext cx="480627" cy="491757"/>
          </a:xfrm>
          <a:prstGeom prst="rect">
            <a:avLst/>
          </a:prstGeom>
          <a:noFill/>
          <a:ln>
            <a:noFill/>
          </a:ln>
        </p:spPr>
      </p:pic>
      <p:pic>
        <p:nvPicPr>
          <p:cNvPr id="727" name="Google Shape;727;p57"/>
          <p:cNvPicPr preferRelativeResize="0"/>
          <p:nvPr/>
        </p:nvPicPr>
        <p:blipFill>
          <a:blip r:embed="rId6">
            <a:alphaModFix/>
          </a:blip>
          <a:stretch>
            <a:fillRect/>
          </a:stretch>
        </p:blipFill>
        <p:spPr>
          <a:xfrm>
            <a:off x="739479" y="1309098"/>
            <a:ext cx="480625" cy="497576"/>
          </a:xfrm>
          <a:prstGeom prst="rect">
            <a:avLst/>
          </a:prstGeom>
          <a:noFill/>
          <a:ln>
            <a:noFill/>
          </a:ln>
        </p:spPr>
      </p:pic>
      <p:sp>
        <p:nvSpPr>
          <p:cNvPr id="728" name="Google Shape;728;p57"/>
          <p:cNvSpPr txBox="1"/>
          <p:nvPr/>
        </p:nvSpPr>
        <p:spPr>
          <a:xfrm rot="-2567634">
            <a:off x="4143976" y="1885484"/>
            <a:ext cx="1333602" cy="4205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Barlow"/>
                <a:ea typeface="Barlow"/>
                <a:cs typeface="Barlow"/>
                <a:sym typeface="Barlow"/>
              </a:rPr>
              <a:t>Empty Role</a:t>
            </a:r>
            <a:endParaRPr sz="6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2" name="Shape 732"/>
        <p:cNvGrpSpPr/>
        <p:nvPr/>
      </p:nvGrpSpPr>
      <p:grpSpPr>
        <a:xfrm>
          <a:off x="0" y="0"/>
          <a:ext cx="0" cy="0"/>
          <a:chOff x="0" y="0"/>
          <a:chExt cx="0" cy="0"/>
        </a:xfrm>
      </p:grpSpPr>
      <p:sp>
        <p:nvSpPr>
          <p:cNvPr id="733" name="Google Shape;733;p58"/>
          <p:cNvSpPr/>
          <p:nvPr/>
        </p:nvSpPr>
        <p:spPr>
          <a:xfrm>
            <a:off x="348630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734" name="Google Shape;734;p58"/>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VOTE WITH YOUR ROLE</a:t>
            </a:r>
            <a:endParaRPr b="1" sz="42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rgbClr val="595959"/>
                </a:solidFill>
                <a:latin typeface="Barlow"/>
                <a:ea typeface="Barlow"/>
                <a:cs typeface="Barlow"/>
                <a:sym typeface="Barlow"/>
              </a:rPr>
              <a:t>Change roles, circles and/or create new ones...</a:t>
            </a:r>
            <a:endParaRPr sz="12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rgbClr val="595959"/>
                </a:solidFill>
                <a:latin typeface="Barlow"/>
                <a:ea typeface="Barlow"/>
                <a:cs typeface="Barlow"/>
                <a:sym typeface="Barlow"/>
              </a:rPr>
              <a:t>You’re sensing what’s needed and wanted... </a:t>
            </a:r>
            <a:br>
              <a:rPr lang="en" sz="1200">
                <a:solidFill>
                  <a:srgbClr val="595959"/>
                </a:solidFill>
                <a:latin typeface="Barlow"/>
                <a:ea typeface="Barlow"/>
                <a:cs typeface="Barlow"/>
                <a:sym typeface="Barlow"/>
              </a:rPr>
            </a:br>
            <a:endParaRPr sz="12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rgbClr val="595959"/>
                </a:solidFill>
                <a:latin typeface="Barlow"/>
                <a:ea typeface="Barlow"/>
                <a:cs typeface="Barlow"/>
                <a:sym typeface="Barlow"/>
              </a:rPr>
              <a:t>Go out and do it!</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Voice holders decide if it’s valuable</a:t>
            </a:r>
            <a:endParaRPr sz="12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rgbClr val="595959"/>
                </a:solidFill>
                <a:latin typeface="Barlow"/>
                <a:ea typeface="Barlow"/>
                <a:cs typeface="Barlow"/>
                <a:sym typeface="Barlow"/>
              </a:rPr>
              <a:t>or not and determine resource flows.</a:t>
            </a:r>
            <a:endParaRPr sz="1200">
              <a:solidFill>
                <a:srgbClr val="595959"/>
              </a:solidFill>
              <a:latin typeface="Roboto"/>
              <a:ea typeface="Roboto"/>
              <a:cs typeface="Roboto"/>
              <a:sym typeface="Roboto"/>
            </a:endParaRPr>
          </a:p>
        </p:txBody>
      </p:sp>
      <p:sp>
        <p:nvSpPr>
          <p:cNvPr id="735" name="Google Shape;735;p58"/>
          <p:cNvSpPr/>
          <p:nvPr/>
        </p:nvSpPr>
        <p:spPr>
          <a:xfrm>
            <a:off x="3938075" y="479800"/>
            <a:ext cx="2465700" cy="2465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736" name="Google Shape;736;p58"/>
          <p:cNvSpPr/>
          <p:nvPr/>
        </p:nvSpPr>
        <p:spPr>
          <a:xfrm>
            <a:off x="4141805" y="1525931"/>
            <a:ext cx="1254900" cy="125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7" name="Google Shape;737;p58"/>
          <p:cNvSpPr/>
          <p:nvPr/>
        </p:nvSpPr>
        <p:spPr>
          <a:xfrm>
            <a:off x="5184795" y="871140"/>
            <a:ext cx="1149900" cy="114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38" name="Google Shape;738;p58"/>
          <p:cNvPicPr preferRelativeResize="0"/>
          <p:nvPr/>
        </p:nvPicPr>
        <p:blipFill>
          <a:blip r:embed="rId4">
            <a:alphaModFix/>
          </a:blip>
          <a:stretch>
            <a:fillRect/>
          </a:stretch>
        </p:blipFill>
        <p:spPr>
          <a:xfrm>
            <a:off x="5627448" y="1310719"/>
            <a:ext cx="264914" cy="271048"/>
          </a:xfrm>
          <a:prstGeom prst="rect">
            <a:avLst/>
          </a:prstGeom>
          <a:noFill/>
          <a:ln>
            <a:noFill/>
          </a:ln>
        </p:spPr>
      </p:pic>
      <p:pic>
        <p:nvPicPr>
          <p:cNvPr id="739" name="Google Shape;739;p58"/>
          <p:cNvPicPr preferRelativeResize="0"/>
          <p:nvPr/>
        </p:nvPicPr>
        <p:blipFill>
          <a:blip r:embed="rId5">
            <a:alphaModFix/>
          </a:blip>
          <a:stretch>
            <a:fillRect/>
          </a:stretch>
        </p:blipFill>
        <p:spPr>
          <a:xfrm>
            <a:off x="4621679" y="2018541"/>
            <a:ext cx="264914" cy="269658"/>
          </a:xfrm>
          <a:prstGeom prst="rect">
            <a:avLst/>
          </a:prstGeom>
          <a:noFill/>
          <a:ln>
            <a:noFill/>
          </a:ln>
        </p:spPr>
      </p:pic>
      <p:sp>
        <p:nvSpPr>
          <p:cNvPr id="740" name="Google Shape;740;p58"/>
          <p:cNvSpPr/>
          <p:nvPr/>
        </p:nvSpPr>
        <p:spPr>
          <a:xfrm>
            <a:off x="5798650" y="2250825"/>
            <a:ext cx="1926900" cy="192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741" name="Google Shape;741;p58"/>
          <p:cNvSpPr/>
          <p:nvPr/>
        </p:nvSpPr>
        <p:spPr>
          <a:xfrm>
            <a:off x="6006909" y="2369360"/>
            <a:ext cx="932100" cy="932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2" name="Google Shape;742;p58"/>
          <p:cNvPicPr preferRelativeResize="0"/>
          <p:nvPr/>
        </p:nvPicPr>
        <p:blipFill>
          <a:blip r:embed="rId6">
            <a:alphaModFix/>
          </a:blip>
          <a:stretch>
            <a:fillRect/>
          </a:stretch>
        </p:blipFill>
        <p:spPr>
          <a:xfrm>
            <a:off x="6340504" y="2702955"/>
            <a:ext cx="264912" cy="264912"/>
          </a:xfrm>
          <a:prstGeom prst="rect">
            <a:avLst/>
          </a:prstGeom>
          <a:noFill/>
          <a:ln>
            <a:noFill/>
          </a:ln>
        </p:spPr>
      </p:pic>
      <p:sp>
        <p:nvSpPr>
          <p:cNvPr id="743" name="Google Shape;743;p58"/>
          <p:cNvSpPr/>
          <p:nvPr/>
        </p:nvSpPr>
        <p:spPr>
          <a:xfrm>
            <a:off x="4239456" y="2938651"/>
            <a:ext cx="1652400" cy="165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744" name="Google Shape;744;p58"/>
          <p:cNvSpPr/>
          <p:nvPr/>
        </p:nvSpPr>
        <p:spPr>
          <a:xfrm>
            <a:off x="6679800" y="3014875"/>
            <a:ext cx="964200" cy="9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5" name="Google Shape;745;p58"/>
          <p:cNvPicPr preferRelativeResize="0"/>
          <p:nvPr/>
        </p:nvPicPr>
        <p:blipFill>
          <a:blip r:embed="rId4">
            <a:alphaModFix/>
          </a:blip>
          <a:stretch>
            <a:fillRect/>
          </a:stretch>
        </p:blipFill>
        <p:spPr>
          <a:xfrm>
            <a:off x="7029441" y="3361448"/>
            <a:ext cx="264925" cy="271057"/>
          </a:xfrm>
          <a:prstGeom prst="rect">
            <a:avLst/>
          </a:prstGeom>
          <a:noFill/>
          <a:ln>
            <a:noFill/>
          </a:ln>
        </p:spPr>
      </p:pic>
      <p:sp>
        <p:nvSpPr>
          <p:cNvPr id="746" name="Google Shape;746;p58"/>
          <p:cNvSpPr/>
          <p:nvPr/>
        </p:nvSpPr>
        <p:spPr>
          <a:xfrm>
            <a:off x="4369528" y="3114453"/>
            <a:ext cx="638400" cy="63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7" name="Google Shape;747;p58"/>
          <p:cNvPicPr preferRelativeResize="0"/>
          <p:nvPr/>
        </p:nvPicPr>
        <p:blipFill>
          <a:blip r:embed="rId7">
            <a:alphaModFix/>
          </a:blip>
          <a:stretch>
            <a:fillRect/>
          </a:stretch>
        </p:blipFill>
        <p:spPr>
          <a:xfrm>
            <a:off x="4523827" y="3296524"/>
            <a:ext cx="264900" cy="274242"/>
          </a:xfrm>
          <a:prstGeom prst="rect">
            <a:avLst/>
          </a:prstGeom>
          <a:noFill/>
          <a:ln>
            <a:noFill/>
          </a:ln>
        </p:spPr>
      </p:pic>
      <p:cxnSp>
        <p:nvCxnSpPr>
          <p:cNvPr id="748" name="Google Shape;748;p58"/>
          <p:cNvCxnSpPr/>
          <p:nvPr/>
        </p:nvCxnSpPr>
        <p:spPr>
          <a:xfrm>
            <a:off x="6097975" y="1590775"/>
            <a:ext cx="305700" cy="1134600"/>
          </a:xfrm>
          <a:prstGeom prst="straightConnector1">
            <a:avLst/>
          </a:prstGeom>
          <a:noFill/>
          <a:ln cap="flat" cmpd="sng" w="19050">
            <a:solidFill>
              <a:srgbClr val="79B040"/>
            </a:solidFill>
            <a:prstDash val="dash"/>
            <a:round/>
            <a:headEnd len="med" w="med" type="stealth"/>
            <a:tailEnd len="med" w="med" type="none"/>
          </a:ln>
        </p:spPr>
      </p:cxnSp>
      <p:cxnSp>
        <p:nvCxnSpPr>
          <p:cNvPr id="749" name="Google Shape;749;p58"/>
          <p:cNvCxnSpPr/>
          <p:nvPr/>
        </p:nvCxnSpPr>
        <p:spPr>
          <a:xfrm flipH="1" rot="10800000">
            <a:off x="4788717" y="3067831"/>
            <a:ext cx="1528800" cy="331500"/>
          </a:xfrm>
          <a:prstGeom prst="straightConnector1">
            <a:avLst/>
          </a:prstGeom>
          <a:noFill/>
          <a:ln cap="flat" cmpd="sng" w="19050">
            <a:solidFill>
              <a:srgbClr val="79B040"/>
            </a:solidFill>
            <a:prstDash val="dash"/>
            <a:round/>
            <a:headEnd len="med" w="med" type="none"/>
            <a:tailEnd len="med" w="med" type="stealth"/>
          </a:ln>
        </p:spPr>
      </p:cxnSp>
      <p:cxnSp>
        <p:nvCxnSpPr>
          <p:cNvPr id="750" name="Google Shape;750;p58"/>
          <p:cNvCxnSpPr/>
          <p:nvPr/>
        </p:nvCxnSpPr>
        <p:spPr>
          <a:xfrm flipH="1" rot="10800000">
            <a:off x="5082900" y="1525900"/>
            <a:ext cx="579300" cy="360300"/>
          </a:xfrm>
          <a:prstGeom prst="straightConnector1">
            <a:avLst/>
          </a:prstGeom>
          <a:noFill/>
          <a:ln cap="flat" cmpd="sng" w="19050">
            <a:solidFill>
              <a:srgbClr val="79B040"/>
            </a:solidFill>
            <a:prstDash val="dash"/>
            <a:round/>
            <a:headEnd len="med" w="med" type="stealth"/>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9"/>
          <p:cNvSpPr/>
          <p:nvPr/>
        </p:nvSpPr>
        <p:spPr>
          <a:xfrm>
            <a:off x="348630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756" name="Google Shape;756;p59"/>
          <p:cNvSpPr/>
          <p:nvPr/>
        </p:nvSpPr>
        <p:spPr>
          <a:xfrm>
            <a:off x="0" y="75"/>
            <a:ext cx="2493000" cy="5089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595959"/>
                </a:solidFill>
                <a:latin typeface="Barlow"/>
                <a:ea typeface="Barlow"/>
                <a:cs typeface="Barlow"/>
                <a:sym typeface="Barlow"/>
              </a:rPr>
              <a:t>CELL SPLITTING / EVOLUTIONARY TENSION</a:t>
            </a:r>
            <a:endParaRPr b="1" sz="32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rgbClr val="595959"/>
                </a:solidFill>
                <a:latin typeface="Barlow"/>
                <a:ea typeface="Barlow"/>
                <a:cs typeface="Barlow"/>
                <a:sym typeface="Barlow"/>
              </a:rPr>
              <a:t>As circles grow there may come a time when 2 “camps” emerge within the membership that see two conflicting approaches to serve purpose. If finding “a better 3rd solution” fails - a split may be needed: This can happen in at least 2 ways:</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1. Creating a new circle (new purpose) (new budget)</a:t>
            </a:r>
            <a:br>
              <a:rPr lang="en" sz="12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2. Forming 2 distinct sub-circles (same purpose, different approach) (same budget)</a:t>
            </a:r>
            <a:endParaRPr sz="1200">
              <a:solidFill>
                <a:srgbClr val="595959"/>
              </a:solidFill>
              <a:latin typeface="Roboto"/>
              <a:ea typeface="Roboto"/>
              <a:cs typeface="Roboto"/>
              <a:sym typeface="Roboto"/>
            </a:endParaRPr>
          </a:p>
        </p:txBody>
      </p:sp>
      <p:sp>
        <p:nvSpPr>
          <p:cNvPr id="757" name="Google Shape;757;p59"/>
          <p:cNvSpPr/>
          <p:nvPr/>
        </p:nvSpPr>
        <p:spPr>
          <a:xfrm>
            <a:off x="3938075" y="479800"/>
            <a:ext cx="2465700" cy="2465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758" name="Google Shape;758;p59"/>
          <p:cNvSpPr/>
          <p:nvPr/>
        </p:nvSpPr>
        <p:spPr>
          <a:xfrm>
            <a:off x="3998400" y="1045250"/>
            <a:ext cx="1084500" cy="1075500"/>
          </a:xfrm>
          <a:prstGeom prst="ellipse">
            <a:avLst/>
          </a:prstGeom>
          <a:solidFill>
            <a:srgbClr val="FFE979">
              <a:alpha val="230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p59"/>
          <p:cNvSpPr/>
          <p:nvPr/>
        </p:nvSpPr>
        <p:spPr>
          <a:xfrm>
            <a:off x="5082895" y="717090"/>
            <a:ext cx="1149900" cy="1149900"/>
          </a:xfrm>
          <a:prstGeom prst="ellipse">
            <a:avLst/>
          </a:prstGeom>
          <a:solidFill>
            <a:srgbClr val="FFE979">
              <a:alpha val="230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59"/>
          <p:cNvSpPr/>
          <p:nvPr/>
        </p:nvSpPr>
        <p:spPr>
          <a:xfrm>
            <a:off x="5798650" y="2250825"/>
            <a:ext cx="1926900" cy="192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761" name="Google Shape;761;p59"/>
          <p:cNvSpPr/>
          <p:nvPr/>
        </p:nvSpPr>
        <p:spPr>
          <a:xfrm>
            <a:off x="4239456" y="2938651"/>
            <a:ext cx="1652400" cy="165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cxnSp>
        <p:nvCxnSpPr>
          <p:cNvPr id="762" name="Google Shape;762;p59"/>
          <p:cNvCxnSpPr/>
          <p:nvPr/>
        </p:nvCxnSpPr>
        <p:spPr>
          <a:xfrm rot="10800000">
            <a:off x="5602300" y="2488900"/>
            <a:ext cx="1180500" cy="752100"/>
          </a:xfrm>
          <a:prstGeom prst="straightConnector1">
            <a:avLst/>
          </a:prstGeom>
          <a:noFill/>
          <a:ln cap="flat" cmpd="sng" w="19050">
            <a:solidFill>
              <a:srgbClr val="79B040"/>
            </a:solidFill>
            <a:prstDash val="dash"/>
            <a:round/>
            <a:headEnd len="med" w="med" type="stealth"/>
            <a:tailEnd len="med" w="med" type="none"/>
          </a:ln>
        </p:spPr>
      </p:cxnSp>
      <p:cxnSp>
        <p:nvCxnSpPr>
          <p:cNvPr id="763" name="Google Shape;763;p59"/>
          <p:cNvCxnSpPr/>
          <p:nvPr/>
        </p:nvCxnSpPr>
        <p:spPr>
          <a:xfrm flipH="1">
            <a:off x="4978075" y="2707100"/>
            <a:ext cx="233100" cy="774600"/>
          </a:xfrm>
          <a:prstGeom prst="straightConnector1">
            <a:avLst/>
          </a:prstGeom>
          <a:noFill/>
          <a:ln cap="flat" cmpd="sng" w="19050">
            <a:solidFill>
              <a:srgbClr val="79B040"/>
            </a:solidFill>
            <a:prstDash val="dash"/>
            <a:round/>
            <a:headEnd len="med" w="med" type="none"/>
            <a:tailEnd len="med" w="med" type="stealth"/>
          </a:ln>
        </p:spPr>
      </p:cxnSp>
      <p:cxnSp>
        <p:nvCxnSpPr>
          <p:cNvPr id="764" name="Google Shape;764;p59"/>
          <p:cNvCxnSpPr>
            <a:endCxn id="765" idx="1"/>
          </p:cNvCxnSpPr>
          <p:nvPr/>
        </p:nvCxnSpPr>
        <p:spPr>
          <a:xfrm>
            <a:off x="4669900" y="1541406"/>
            <a:ext cx="342300" cy="720900"/>
          </a:xfrm>
          <a:prstGeom prst="straightConnector1">
            <a:avLst/>
          </a:prstGeom>
          <a:noFill/>
          <a:ln cap="flat" cmpd="sng" w="19050">
            <a:solidFill>
              <a:srgbClr val="79B040"/>
            </a:solidFill>
            <a:prstDash val="dash"/>
            <a:round/>
            <a:headEnd len="med" w="med" type="stealth"/>
            <a:tailEnd len="med" w="med" type="none"/>
          </a:ln>
        </p:spPr>
      </p:cxnSp>
      <p:pic>
        <p:nvPicPr>
          <p:cNvPr id="766" name="Google Shape;766;p59"/>
          <p:cNvPicPr preferRelativeResize="0"/>
          <p:nvPr/>
        </p:nvPicPr>
        <p:blipFill rotWithShape="1">
          <a:blip r:embed="rId3">
            <a:alphaModFix/>
          </a:blip>
          <a:srcRect b="0" l="0" r="0" t="11808"/>
          <a:stretch/>
        </p:blipFill>
        <p:spPr>
          <a:xfrm>
            <a:off x="0" y="3530001"/>
            <a:ext cx="3684675" cy="1604476"/>
          </a:xfrm>
          <a:prstGeom prst="rect">
            <a:avLst/>
          </a:prstGeom>
          <a:noFill/>
          <a:ln>
            <a:noFill/>
          </a:ln>
        </p:spPr>
      </p:pic>
      <p:sp>
        <p:nvSpPr>
          <p:cNvPr id="767" name="Google Shape;767;p59"/>
          <p:cNvSpPr/>
          <p:nvPr/>
        </p:nvSpPr>
        <p:spPr>
          <a:xfrm>
            <a:off x="5065075" y="2484748"/>
            <a:ext cx="417000" cy="44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8" name="Google Shape;768;p59"/>
          <p:cNvPicPr preferRelativeResize="0"/>
          <p:nvPr/>
        </p:nvPicPr>
        <p:blipFill>
          <a:blip r:embed="rId4">
            <a:alphaModFix/>
          </a:blip>
          <a:stretch>
            <a:fillRect/>
          </a:stretch>
        </p:blipFill>
        <p:spPr>
          <a:xfrm>
            <a:off x="5173119" y="2610165"/>
            <a:ext cx="184846" cy="197195"/>
          </a:xfrm>
          <a:prstGeom prst="rect">
            <a:avLst/>
          </a:prstGeom>
          <a:noFill/>
          <a:ln>
            <a:noFill/>
          </a:ln>
        </p:spPr>
      </p:pic>
      <p:sp>
        <p:nvSpPr>
          <p:cNvPr id="769" name="Google Shape;769;p59"/>
          <p:cNvSpPr/>
          <p:nvPr/>
        </p:nvSpPr>
        <p:spPr>
          <a:xfrm>
            <a:off x="4931175" y="2039862"/>
            <a:ext cx="417000" cy="44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5" name="Google Shape;765;p59"/>
          <p:cNvPicPr preferRelativeResize="0"/>
          <p:nvPr/>
        </p:nvPicPr>
        <p:blipFill>
          <a:blip r:embed="rId5">
            <a:alphaModFix/>
          </a:blip>
          <a:stretch>
            <a:fillRect/>
          </a:stretch>
        </p:blipFill>
        <p:spPr>
          <a:xfrm>
            <a:off x="5012200" y="2136763"/>
            <a:ext cx="227317" cy="251086"/>
          </a:xfrm>
          <a:prstGeom prst="rect">
            <a:avLst/>
          </a:prstGeom>
          <a:noFill/>
          <a:ln>
            <a:noFill/>
          </a:ln>
        </p:spPr>
      </p:pic>
      <p:sp>
        <p:nvSpPr>
          <p:cNvPr id="770" name="Google Shape;770;p59"/>
          <p:cNvSpPr/>
          <p:nvPr/>
        </p:nvSpPr>
        <p:spPr>
          <a:xfrm>
            <a:off x="5428558" y="1952574"/>
            <a:ext cx="417000" cy="44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1" name="Google Shape;771;p59"/>
          <p:cNvPicPr preferRelativeResize="0"/>
          <p:nvPr/>
        </p:nvPicPr>
        <p:blipFill>
          <a:blip r:embed="rId6">
            <a:alphaModFix/>
          </a:blip>
          <a:stretch>
            <a:fillRect/>
          </a:stretch>
        </p:blipFill>
        <p:spPr>
          <a:xfrm>
            <a:off x="5508437" y="2069187"/>
            <a:ext cx="212133" cy="230363"/>
          </a:xfrm>
          <a:prstGeom prst="rect">
            <a:avLst/>
          </a:prstGeom>
          <a:noFill/>
          <a:ln>
            <a:noFill/>
          </a:ln>
        </p:spPr>
      </p:pic>
      <p:cxnSp>
        <p:nvCxnSpPr>
          <p:cNvPr id="772" name="Google Shape;772;p59"/>
          <p:cNvCxnSpPr/>
          <p:nvPr/>
        </p:nvCxnSpPr>
        <p:spPr>
          <a:xfrm>
            <a:off x="5643288" y="1111400"/>
            <a:ext cx="29100" cy="943200"/>
          </a:xfrm>
          <a:prstGeom prst="straightConnector1">
            <a:avLst/>
          </a:prstGeom>
          <a:noFill/>
          <a:ln cap="flat" cmpd="sng" w="19050">
            <a:solidFill>
              <a:srgbClr val="79B040"/>
            </a:solidFill>
            <a:prstDash val="dash"/>
            <a:round/>
            <a:headEnd len="med" w="med" type="stealth"/>
            <a:tailEnd len="med" w="med" type="none"/>
          </a:ln>
        </p:spPr>
      </p:cxnSp>
      <p:sp>
        <p:nvSpPr>
          <p:cNvPr id="773" name="Google Shape;773;p59"/>
          <p:cNvSpPr/>
          <p:nvPr/>
        </p:nvSpPr>
        <p:spPr>
          <a:xfrm>
            <a:off x="5524140" y="2378956"/>
            <a:ext cx="417000" cy="390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4" name="Google Shape;774;p59"/>
          <p:cNvPicPr preferRelativeResize="0"/>
          <p:nvPr/>
        </p:nvPicPr>
        <p:blipFill>
          <a:blip r:embed="rId7">
            <a:alphaModFix/>
          </a:blip>
          <a:stretch>
            <a:fillRect/>
          </a:stretch>
        </p:blipFill>
        <p:spPr>
          <a:xfrm>
            <a:off x="5612649" y="2481572"/>
            <a:ext cx="225967" cy="216743"/>
          </a:xfrm>
          <a:prstGeom prst="rect">
            <a:avLst/>
          </a:prstGeom>
          <a:noFill/>
          <a:ln>
            <a:noFill/>
          </a:ln>
        </p:spPr>
      </p:pic>
      <p:sp>
        <p:nvSpPr>
          <p:cNvPr id="775" name="Google Shape;775;p59"/>
          <p:cNvSpPr/>
          <p:nvPr/>
        </p:nvSpPr>
        <p:spPr>
          <a:xfrm>
            <a:off x="4230779" y="1582992"/>
            <a:ext cx="417000" cy="44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6" name="Google Shape;776;p59"/>
          <p:cNvPicPr preferRelativeResize="0"/>
          <p:nvPr/>
        </p:nvPicPr>
        <p:blipFill>
          <a:blip r:embed="rId4">
            <a:alphaModFix/>
          </a:blip>
          <a:stretch>
            <a:fillRect/>
          </a:stretch>
        </p:blipFill>
        <p:spPr>
          <a:xfrm>
            <a:off x="4338824" y="1708409"/>
            <a:ext cx="184846" cy="197195"/>
          </a:xfrm>
          <a:prstGeom prst="rect">
            <a:avLst/>
          </a:prstGeom>
          <a:noFill/>
          <a:ln>
            <a:noFill/>
          </a:ln>
        </p:spPr>
      </p:pic>
      <p:sp>
        <p:nvSpPr>
          <p:cNvPr id="777" name="Google Shape;777;p59"/>
          <p:cNvSpPr/>
          <p:nvPr/>
        </p:nvSpPr>
        <p:spPr>
          <a:xfrm>
            <a:off x="4096880" y="1138105"/>
            <a:ext cx="417000" cy="44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8" name="Google Shape;778;p59"/>
          <p:cNvPicPr preferRelativeResize="0"/>
          <p:nvPr/>
        </p:nvPicPr>
        <p:blipFill>
          <a:blip r:embed="rId5">
            <a:alphaModFix/>
          </a:blip>
          <a:stretch>
            <a:fillRect/>
          </a:stretch>
        </p:blipFill>
        <p:spPr>
          <a:xfrm>
            <a:off x="4177904" y="1235006"/>
            <a:ext cx="227317" cy="251086"/>
          </a:xfrm>
          <a:prstGeom prst="rect">
            <a:avLst/>
          </a:prstGeom>
          <a:noFill/>
          <a:ln>
            <a:noFill/>
          </a:ln>
        </p:spPr>
      </p:pic>
      <p:sp>
        <p:nvSpPr>
          <p:cNvPr id="779" name="Google Shape;779;p59"/>
          <p:cNvSpPr/>
          <p:nvPr/>
        </p:nvSpPr>
        <p:spPr>
          <a:xfrm>
            <a:off x="5672388" y="857392"/>
            <a:ext cx="417000" cy="44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0" name="Google Shape;780;p59"/>
          <p:cNvPicPr preferRelativeResize="0"/>
          <p:nvPr/>
        </p:nvPicPr>
        <p:blipFill>
          <a:blip r:embed="rId6">
            <a:alphaModFix/>
          </a:blip>
          <a:stretch>
            <a:fillRect/>
          </a:stretch>
        </p:blipFill>
        <p:spPr>
          <a:xfrm>
            <a:off x="5752266" y="974005"/>
            <a:ext cx="212133" cy="230363"/>
          </a:xfrm>
          <a:prstGeom prst="rect">
            <a:avLst/>
          </a:prstGeom>
          <a:noFill/>
          <a:ln>
            <a:noFill/>
          </a:ln>
        </p:spPr>
      </p:pic>
      <p:sp>
        <p:nvSpPr>
          <p:cNvPr id="781" name="Google Shape;781;p59"/>
          <p:cNvSpPr/>
          <p:nvPr/>
        </p:nvSpPr>
        <p:spPr>
          <a:xfrm>
            <a:off x="5672394" y="1335825"/>
            <a:ext cx="417000" cy="390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2" name="Google Shape;782;p59"/>
          <p:cNvPicPr preferRelativeResize="0"/>
          <p:nvPr/>
        </p:nvPicPr>
        <p:blipFill>
          <a:blip r:embed="rId7">
            <a:alphaModFix/>
          </a:blip>
          <a:stretch>
            <a:fillRect/>
          </a:stretch>
        </p:blipFill>
        <p:spPr>
          <a:xfrm>
            <a:off x="5760903" y="1438440"/>
            <a:ext cx="225967" cy="216743"/>
          </a:xfrm>
          <a:prstGeom prst="rect">
            <a:avLst/>
          </a:prstGeom>
          <a:noFill/>
          <a:ln>
            <a:noFill/>
          </a:ln>
        </p:spPr>
      </p:pic>
      <p:sp>
        <p:nvSpPr>
          <p:cNvPr id="783" name="Google Shape;783;p59"/>
          <p:cNvSpPr/>
          <p:nvPr/>
        </p:nvSpPr>
        <p:spPr>
          <a:xfrm>
            <a:off x="4883133" y="3992280"/>
            <a:ext cx="417000" cy="44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4" name="Google Shape;784;p59"/>
          <p:cNvPicPr preferRelativeResize="0"/>
          <p:nvPr/>
        </p:nvPicPr>
        <p:blipFill>
          <a:blip r:embed="rId4">
            <a:alphaModFix/>
          </a:blip>
          <a:stretch>
            <a:fillRect/>
          </a:stretch>
        </p:blipFill>
        <p:spPr>
          <a:xfrm>
            <a:off x="4991177" y="4117697"/>
            <a:ext cx="184846" cy="197195"/>
          </a:xfrm>
          <a:prstGeom prst="rect">
            <a:avLst/>
          </a:prstGeom>
          <a:noFill/>
          <a:ln>
            <a:noFill/>
          </a:ln>
        </p:spPr>
      </p:pic>
      <p:sp>
        <p:nvSpPr>
          <p:cNvPr id="785" name="Google Shape;785;p59"/>
          <p:cNvSpPr/>
          <p:nvPr/>
        </p:nvSpPr>
        <p:spPr>
          <a:xfrm>
            <a:off x="4749233" y="3547394"/>
            <a:ext cx="417000" cy="44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6" name="Google Shape;786;p59"/>
          <p:cNvPicPr preferRelativeResize="0"/>
          <p:nvPr/>
        </p:nvPicPr>
        <p:blipFill>
          <a:blip r:embed="rId5">
            <a:alphaModFix/>
          </a:blip>
          <a:stretch>
            <a:fillRect/>
          </a:stretch>
        </p:blipFill>
        <p:spPr>
          <a:xfrm>
            <a:off x="4830257" y="3644295"/>
            <a:ext cx="227317" cy="251086"/>
          </a:xfrm>
          <a:prstGeom prst="rect">
            <a:avLst/>
          </a:prstGeom>
          <a:noFill/>
          <a:ln>
            <a:noFill/>
          </a:ln>
        </p:spPr>
      </p:pic>
      <p:sp>
        <p:nvSpPr>
          <p:cNvPr id="787" name="Google Shape;787;p59"/>
          <p:cNvSpPr/>
          <p:nvPr/>
        </p:nvSpPr>
        <p:spPr>
          <a:xfrm>
            <a:off x="6903016" y="2769843"/>
            <a:ext cx="417000" cy="44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8" name="Google Shape;788;p59"/>
          <p:cNvPicPr preferRelativeResize="0"/>
          <p:nvPr/>
        </p:nvPicPr>
        <p:blipFill>
          <a:blip r:embed="rId6">
            <a:alphaModFix/>
          </a:blip>
          <a:stretch>
            <a:fillRect/>
          </a:stretch>
        </p:blipFill>
        <p:spPr>
          <a:xfrm>
            <a:off x="6982894" y="2886456"/>
            <a:ext cx="212133" cy="230363"/>
          </a:xfrm>
          <a:prstGeom prst="rect">
            <a:avLst/>
          </a:prstGeom>
          <a:noFill/>
          <a:ln>
            <a:noFill/>
          </a:ln>
        </p:spPr>
      </p:pic>
      <p:sp>
        <p:nvSpPr>
          <p:cNvPr id="789" name="Google Shape;789;p59"/>
          <p:cNvSpPr/>
          <p:nvPr/>
        </p:nvSpPr>
        <p:spPr>
          <a:xfrm>
            <a:off x="6922397" y="3424826"/>
            <a:ext cx="417000" cy="390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0" name="Google Shape;790;p59"/>
          <p:cNvPicPr preferRelativeResize="0"/>
          <p:nvPr/>
        </p:nvPicPr>
        <p:blipFill>
          <a:blip r:embed="rId7">
            <a:alphaModFix/>
          </a:blip>
          <a:stretch>
            <a:fillRect/>
          </a:stretch>
        </p:blipFill>
        <p:spPr>
          <a:xfrm>
            <a:off x="7010906" y="3527441"/>
            <a:ext cx="225967" cy="216743"/>
          </a:xfrm>
          <a:prstGeom prst="rect">
            <a:avLst/>
          </a:prstGeom>
          <a:noFill/>
          <a:ln>
            <a:noFill/>
          </a:ln>
        </p:spPr>
      </p:pic>
      <p:sp>
        <p:nvSpPr>
          <p:cNvPr id="791" name="Google Shape;791;p59"/>
          <p:cNvSpPr/>
          <p:nvPr/>
        </p:nvSpPr>
        <p:spPr>
          <a:xfrm>
            <a:off x="4286250" y="786800"/>
            <a:ext cx="1306800" cy="3513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Sub Circle</a:t>
            </a:r>
            <a:endParaRPr b="1" sz="1800">
              <a:solidFill>
                <a:srgbClr val="FFFFFF"/>
              </a:solidFill>
              <a:latin typeface="Barlow"/>
              <a:ea typeface="Barlow"/>
              <a:cs typeface="Barlow"/>
              <a:sym typeface="Barlow"/>
            </a:endParaRPr>
          </a:p>
        </p:txBody>
      </p:sp>
      <p:sp>
        <p:nvSpPr>
          <p:cNvPr id="792" name="Google Shape;792;p59"/>
          <p:cNvSpPr/>
          <p:nvPr/>
        </p:nvSpPr>
        <p:spPr>
          <a:xfrm>
            <a:off x="5300125" y="3285313"/>
            <a:ext cx="1306800" cy="3513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New</a:t>
            </a:r>
            <a:r>
              <a:rPr b="1" lang="en" sz="1800">
                <a:solidFill>
                  <a:srgbClr val="FFFFFF"/>
                </a:solidFill>
                <a:latin typeface="Barlow"/>
                <a:ea typeface="Barlow"/>
                <a:cs typeface="Barlow"/>
                <a:sym typeface="Barlow"/>
              </a:rPr>
              <a:t> Circle</a:t>
            </a:r>
            <a:endParaRPr b="1" sz="1800">
              <a:solidFill>
                <a:srgbClr val="FFFFFF"/>
              </a:solidFill>
              <a:latin typeface="Barlow"/>
              <a:ea typeface="Barlow"/>
              <a:cs typeface="Barlow"/>
              <a:sym typeface="Barlow"/>
            </a:endParaRPr>
          </a:p>
        </p:txBody>
      </p:sp>
      <p:pic>
        <p:nvPicPr>
          <p:cNvPr id="793" name="Google Shape;793;p59"/>
          <p:cNvPicPr preferRelativeResize="0"/>
          <p:nvPr/>
        </p:nvPicPr>
        <p:blipFill>
          <a:blip r:embed="rId8">
            <a:alphaModFix/>
          </a:blip>
          <a:stretch>
            <a:fillRect/>
          </a:stretch>
        </p:blipFill>
        <p:spPr>
          <a:xfrm>
            <a:off x="2589225" y="414726"/>
            <a:ext cx="1095450" cy="1095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0"/>
          <p:cNvSpPr/>
          <p:nvPr/>
        </p:nvSpPr>
        <p:spPr>
          <a:xfrm>
            <a:off x="348630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799" name="Google Shape;799;p60"/>
          <p:cNvSpPr/>
          <p:nvPr/>
        </p:nvSpPr>
        <p:spPr>
          <a:xfrm>
            <a:off x="6330277" y="799750"/>
            <a:ext cx="1149900" cy="1104300"/>
          </a:xfrm>
          <a:prstGeom prst="ellipse">
            <a:avLst/>
          </a:prstGeom>
          <a:solidFill>
            <a:srgbClr val="00B0A0">
              <a:alpha val="308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Barlow"/>
                <a:ea typeface="Barlow"/>
                <a:cs typeface="Barlow"/>
                <a:sym typeface="Barlow"/>
              </a:rPr>
              <a:t>CIRCLE</a:t>
            </a:r>
            <a:endParaRPr b="1" sz="1300">
              <a:solidFill>
                <a:srgbClr val="FFFFFF"/>
              </a:solidFill>
              <a:latin typeface="Barlow"/>
              <a:ea typeface="Barlow"/>
              <a:cs typeface="Barlow"/>
              <a:sym typeface="Barlow"/>
            </a:endParaRPr>
          </a:p>
        </p:txBody>
      </p:sp>
      <p:sp>
        <p:nvSpPr>
          <p:cNvPr id="800" name="Google Shape;800;p60"/>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66666"/>
                </a:solidFill>
                <a:latin typeface="Barlow"/>
                <a:ea typeface="Barlow"/>
                <a:cs typeface="Barlow"/>
                <a:sym typeface="Barlow"/>
              </a:rPr>
              <a:t>DECENTRALIZED ASSESSMENT</a:t>
            </a:r>
            <a:endParaRPr b="1" sz="3600">
              <a:solidFill>
                <a:srgbClr val="666666"/>
              </a:solidFill>
              <a:latin typeface="Barlow"/>
              <a:ea typeface="Barlow"/>
              <a:cs typeface="Barlow"/>
              <a:sym typeface="Barlow"/>
            </a:endParaRPr>
          </a:p>
          <a:p>
            <a:pPr indent="0" lvl="0" marL="0" rtl="0" algn="l">
              <a:spcBef>
                <a:spcPts val="1000"/>
              </a:spcBef>
              <a:spcAft>
                <a:spcPts val="0"/>
              </a:spcAft>
              <a:buClr>
                <a:schemeClr val="dk1"/>
              </a:buClr>
              <a:buSzPts val="1100"/>
              <a:buFont typeface="Arial"/>
              <a:buNone/>
            </a:pPr>
            <a:r>
              <a:rPr lang="en" sz="1200">
                <a:solidFill>
                  <a:srgbClr val="595959"/>
                </a:solidFill>
                <a:latin typeface="Barlow"/>
                <a:ea typeface="Barlow"/>
                <a:cs typeface="Barlow"/>
                <a:sym typeface="Barlow"/>
              </a:rPr>
              <a:t>Roles govern in their relevant context. Within circles or the whole organism.</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When a new circle or role wants to form outside of a specific circle. All members vote.</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When a new role wants to form inside a circle - only members in that circle vote.</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b="1" lang="en" sz="1200">
                <a:solidFill>
                  <a:srgbClr val="595959"/>
                </a:solidFill>
                <a:latin typeface="Barlow"/>
                <a:ea typeface="Barlow"/>
                <a:cs typeface="Barlow"/>
                <a:sym typeface="Barlow"/>
              </a:rPr>
              <a:t>Complex, adaptive and emergent assessment criteria form to govern new roles, circles, assignments, quests, etc</a:t>
            </a:r>
            <a:endParaRPr b="1" sz="12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p:txBody>
      </p:sp>
      <p:sp>
        <p:nvSpPr>
          <p:cNvPr id="801" name="Google Shape;801;p60"/>
          <p:cNvSpPr/>
          <p:nvPr/>
        </p:nvSpPr>
        <p:spPr>
          <a:xfrm>
            <a:off x="3938075" y="479800"/>
            <a:ext cx="2465700" cy="2465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802" name="Google Shape;802;p60"/>
          <p:cNvSpPr/>
          <p:nvPr/>
        </p:nvSpPr>
        <p:spPr>
          <a:xfrm>
            <a:off x="4141805" y="1525931"/>
            <a:ext cx="1254900" cy="125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3" name="Google Shape;803;p60"/>
          <p:cNvSpPr/>
          <p:nvPr/>
        </p:nvSpPr>
        <p:spPr>
          <a:xfrm>
            <a:off x="5184795" y="871140"/>
            <a:ext cx="1149900" cy="114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60"/>
          <p:cNvSpPr/>
          <p:nvPr/>
        </p:nvSpPr>
        <p:spPr>
          <a:xfrm>
            <a:off x="5798650" y="2250825"/>
            <a:ext cx="1926900" cy="192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805" name="Google Shape;805;p60"/>
          <p:cNvSpPr/>
          <p:nvPr/>
        </p:nvSpPr>
        <p:spPr>
          <a:xfrm>
            <a:off x="6006909" y="2369360"/>
            <a:ext cx="932100" cy="932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6" name="Google Shape;806;p60"/>
          <p:cNvPicPr preferRelativeResize="0"/>
          <p:nvPr/>
        </p:nvPicPr>
        <p:blipFill>
          <a:blip r:embed="rId3">
            <a:alphaModFix/>
          </a:blip>
          <a:stretch>
            <a:fillRect/>
          </a:stretch>
        </p:blipFill>
        <p:spPr>
          <a:xfrm>
            <a:off x="6340504" y="2702955"/>
            <a:ext cx="264912" cy="264912"/>
          </a:xfrm>
          <a:prstGeom prst="rect">
            <a:avLst/>
          </a:prstGeom>
          <a:noFill/>
          <a:ln>
            <a:noFill/>
          </a:ln>
        </p:spPr>
      </p:pic>
      <p:sp>
        <p:nvSpPr>
          <p:cNvPr id="807" name="Google Shape;807;p60"/>
          <p:cNvSpPr/>
          <p:nvPr/>
        </p:nvSpPr>
        <p:spPr>
          <a:xfrm>
            <a:off x="4239456" y="2938651"/>
            <a:ext cx="1652400" cy="165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808" name="Google Shape;808;p60"/>
          <p:cNvSpPr/>
          <p:nvPr/>
        </p:nvSpPr>
        <p:spPr>
          <a:xfrm>
            <a:off x="6679800" y="3014875"/>
            <a:ext cx="964200" cy="9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9" name="Google Shape;809;p60"/>
          <p:cNvPicPr preferRelativeResize="0"/>
          <p:nvPr/>
        </p:nvPicPr>
        <p:blipFill>
          <a:blip r:embed="rId4">
            <a:alphaModFix/>
          </a:blip>
          <a:stretch>
            <a:fillRect/>
          </a:stretch>
        </p:blipFill>
        <p:spPr>
          <a:xfrm>
            <a:off x="7029441" y="3361448"/>
            <a:ext cx="264925" cy="271057"/>
          </a:xfrm>
          <a:prstGeom prst="rect">
            <a:avLst/>
          </a:prstGeom>
          <a:noFill/>
          <a:ln>
            <a:noFill/>
          </a:ln>
        </p:spPr>
      </p:pic>
      <p:sp>
        <p:nvSpPr>
          <p:cNvPr id="810" name="Google Shape;810;p60"/>
          <p:cNvSpPr/>
          <p:nvPr/>
        </p:nvSpPr>
        <p:spPr>
          <a:xfrm>
            <a:off x="4369528" y="3114453"/>
            <a:ext cx="638400" cy="63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1" name="Google Shape;811;p60"/>
          <p:cNvPicPr preferRelativeResize="0"/>
          <p:nvPr/>
        </p:nvPicPr>
        <p:blipFill>
          <a:blip r:embed="rId5">
            <a:alphaModFix/>
          </a:blip>
          <a:stretch>
            <a:fillRect/>
          </a:stretch>
        </p:blipFill>
        <p:spPr>
          <a:xfrm>
            <a:off x="4523827" y="3296524"/>
            <a:ext cx="264900" cy="274242"/>
          </a:xfrm>
          <a:prstGeom prst="rect">
            <a:avLst/>
          </a:prstGeom>
          <a:noFill/>
          <a:ln>
            <a:noFill/>
          </a:ln>
        </p:spPr>
      </p:pic>
      <p:sp>
        <p:nvSpPr>
          <p:cNvPr id="812" name="Google Shape;812;p60"/>
          <p:cNvSpPr/>
          <p:nvPr/>
        </p:nvSpPr>
        <p:spPr>
          <a:xfrm>
            <a:off x="6605425" y="1581775"/>
            <a:ext cx="2538600" cy="1522200"/>
          </a:xfrm>
          <a:prstGeom prst="cloudCallout">
            <a:avLst>
              <a:gd fmla="val -25090" name="adj1"/>
              <a:gd fmla="val 65496" name="adj2"/>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Barlow"/>
                <a:ea typeface="Barlow"/>
                <a:cs typeface="Barlow"/>
                <a:sym typeface="Barlow"/>
              </a:rPr>
              <a:t>What do I think is relevant for something to get my vote?</a:t>
            </a:r>
            <a:endParaRPr sz="1000"/>
          </a:p>
        </p:txBody>
      </p:sp>
      <p:cxnSp>
        <p:nvCxnSpPr>
          <p:cNvPr id="813" name="Google Shape;813;p60"/>
          <p:cNvCxnSpPr/>
          <p:nvPr/>
        </p:nvCxnSpPr>
        <p:spPr>
          <a:xfrm rot="10800000">
            <a:off x="5718500" y="1185025"/>
            <a:ext cx="723900" cy="90300"/>
          </a:xfrm>
          <a:prstGeom prst="straightConnector1">
            <a:avLst/>
          </a:prstGeom>
          <a:noFill/>
          <a:ln cap="flat" cmpd="sng" w="19050">
            <a:solidFill>
              <a:srgbClr val="CC0000"/>
            </a:solidFill>
            <a:prstDash val="solid"/>
            <a:round/>
            <a:headEnd len="med" w="med" type="stealth"/>
            <a:tailEnd len="med" w="med" type="none"/>
          </a:ln>
        </p:spPr>
      </p:cxnSp>
      <p:cxnSp>
        <p:nvCxnSpPr>
          <p:cNvPr id="814" name="Google Shape;814;p60"/>
          <p:cNvCxnSpPr/>
          <p:nvPr/>
        </p:nvCxnSpPr>
        <p:spPr>
          <a:xfrm flipH="1">
            <a:off x="4808975" y="1437250"/>
            <a:ext cx="1662000" cy="1000200"/>
          </a:xfrm>
          <a:prstGeom prst="straightConnector1">
            <a:avLst/>
          </a:prstGeom>
          <a:noFill/>
          <a:ln cap="flat" cmpd="sng" w="19050">
            <a:solidFill>
              <a:srgbClr val="CC0000"/>
            </a:solidFill>
            <a:prstDash val="solid"/>
            <a:round/>
            <a:headEnd len="med" w="med" type="stealth"/>
            <a:tailEnd len="med" w="med" type="none"/>
          </a:ln>
        </p:spPr>
      </p:cxnSp>
      <p:sp>
        <p:nvSpPr>
          <p:cNvPr id="815" name="Google Shape;815;p60"/>
          <p:cNvSpPr txBox="1"/>
          <p:nvPr/>
        </p:nvSpPr>
        <p:spPr>
          <a:xfrm rot="-2567620">
            <a:off x="4492921" y="2185625"/>
            <a:ext cx="2374882" cy="4205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Barlow"/>
                <a:ea typeface="Barlow"/>
                <a:cs typeface="Barlow"/>
                <a:sym typeface="Barlow"/>
              </a:rPr>
              <a:t>Yes! Because A, B, C</a:t>
            </a:r>
            <a:endParaRPr sz="100">
              <a:solidFill>
                <a:srgbClr val="FFFFFF"/>
              </a:solidFill>
            </a:endParaRPr>
          </a:p>
        </p:txBody>
      </p:sp>
      <p:cxnSp>
        <p:nvCxnSpPr>
          <p:cNvPr id="816" name="Google Shape;816;p60"/>
          <p:cNvCxnSpPr>
            <a:endCxn id="811" idx="3"/>
          </p:cNvCxnSpPr>
          <p:nvPr/>
        </p:nvCxnSpPr>
        <p:spPr>
          <a:xfrm flipH="1">
            <a:off x="4788727" y="1590745"/>
            <a:ext cx="1955400" cy="1842900"/>
          </a:xfrm>
          <a:prstGeom prst="straightConnector1">
            <a:avLst/>
          </a:prstGeom>
          <a:noFill/>
          <a:ln cap="flat" cmpd="sng" w="19050">
            <a:solidFill>
              <a:srgbClr val="79B040"/>
            </a:solidFill>
            <a:prstDash val="solid"/>
            <a:round/>
            <a:headEnd len="med" w="med" type="stealth"/>
            <a:tailEnd len="med" w="med" type="none"/>
          </a:ln>
        </p:spPr>
      </p:cxnSp>
      <p:sp>
        <p:nvSpPr>
          <p:cNvPr id="817" name="Google Shape;817;p60"/>
          <p:cNvSpPr txBox="1"/>
          <p:nvPr/>
        </p:nvSpPr>
        <p:spPr>
          <a:xfrm rot="-2030369">
            <a:off x="4787964" y="1683417"/>
            <a:ext cx="1403923" cy="42002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Barlow"/>
                <a:ea typeface="Barlow"/>
                <a:cs typeface="Barlow"/>
                <a:sym typeface="Barlow"/>
              </a:rPr>
              <a:t>NO! Because X, Y, Z</a:t>
            </a:r>
            <a:endParaRPr sz="100">
              <a:solidFill>
                <a:srgbClr val="F3F3F3"/>
              </a:solidFill>
            </a:endParaRPr>
          </a:p>
        </p:txBody>
      </p:sp>
      <p:cxnSp>
        <p:nvCxnSpPr>
          <p:cNvPr id="818" name="Google Shape;818;p60"/>
          <p:cNvCxnSpPr>
            <a:endCxn id="806" idx="0"/>
          </p:cNvCxnSpPr>
          <p:nvPr/>
        </p:nvCxnSpPr>
        <p:spPr>
          <a:xfrm flipH="1">
            <a:off x="6472960" y="1590855"/>
            <a:ext cx="324300" cy="1112100"/>
          </a:xfrm>
          <a:prstGeom prst="straightConnector1">
            <a:avLst/>
          </a:prstGeom>
          <a:noFill/>
          <a:ln cap="flat" cmpd="sng" w="19050">
            <a:solidFill>
              <a:srgbClr val="79B040"/>
            </a:solidFill>
            <a:prstDash val="solid"/>
            <a:round/>
            <a:headEnd len="med" w="med" type="stealth"/>
            <a:tailEnd len="med" w="med" type="none"/>
          </a:ln>
        </p:spPr>
      </p:cxnSp>
      <p:sp>
        <p:nvSpPr>
          <p:cNvPr id="819" name="Google Shape;819;p60"/>
          <p:cNvSpPr/>
          <p:nvPr/>
        </p:nvSpPr>
        <p:spPr>
          <a:xfrm>
            <a:off x="4370703" y="700157"/>
            <a:ext cx="807300" cy="761700"/>
          </a:xfrm>
          <a:prstGeom prst="ellipse">
            <a:avLst/>
          </a:prstGeom>
          <a:solidFill>
            <a:srgbClr val="FFE979">
              <a:alpha val="230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20" name="Google Shape;820;p60"/>
          <p:cNvPicPr preferRelativeResize="0"/>
          <p:nvPr/>
        </p:nvPicPr>
        <p:blipFill>
          <a:blip r:embed="rId3">
            <a:alphaModFix/>
          </a:blip>
          <a:stretch>
            <a:fillRect/>
          </a:stretch>
        </p:blipFill>
        <p:spPr>
          <a:xfrm>
            <a:off x="6713842" y="948542"/>
            <a:ext cx="264912" cy="264912"/>
          </a:xfrm>
          <a:prstGeom prst="rect">
            <a:avLst/>
          </a:prstGeom>
          <a:noFill/>
          <a:ln>
            <a:noFill/>
          </a:ln>
        </p:spPr>
      </p:pic>
      <p:pic>
        <p:nvPicPr>
          <p:cNvPr id="821" name="Google Shape;821;p60"/>
          <p:cNvPicPr preferRelativeResize="0"/>
          <p:nvPr/>
        </p:nvPicPr>
        <p:blipFill>
          <a:blip r:embed="rId5">
            <a:alphaModFix/>
          </a:blip>
          <a:stretch>
            <a:fillRect/>
          </a:stretch>
        </p:blipFill>
        <p:spPr>
          <a:xfrm>
            <a:off x="4621690" y="735974"/>
            <a:ext cx="264900" cy="274242"/>
          </a:xfrm>
          <a:prstGeom prst="rect">
            <a:avLst/>
          </a:prstGeom>
          <a:noFill/>
          <a:ln>
            <a:noFill/>
          </a:ln>
        </p:spPr>
      </p:pic>
      <p:sp>
        <p:nvSpPr>
          <p:cNvPr id="822" name="Google Shape;822;p60"/>
          <p:cNvSpPr txBox="1"/>
          <p:nvPr/>
        </p:nvSpPr>
        <p:spPr>
          <a:xfrm rot="-5396527">
            <a:off x="3481855" y="969244"/>
            <a:ext cx="2375401"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Barlow"/>
                <a:ea typeface="Barlow"/>
                <a:cs typeface="Barlow"/>
                <a:sym typeface="Barlow"/>
              </a:rPr>
              <a:t>YES! </a:t>
            </a:r>
            <a:r>
              <a:rPr lang="en" sz="1100">
                <a:solidFill>
                  <a:srgbClr val="F3F3F3"/>
                </a:solidFill>
                <a:latin typeface="Barlow"/>
                <a:ea typeface="Barlow"/>
                <a:cs typeface="Barlow"/>
                <a:sym typeface="Barlow"/>
              </a:rPr>
              <a:t>Because</a:t>
            </a:r>
            <a:r>
              <a:rPr lang="en" sz="1100">
                <a:solidFill>
                  <a:srgbClr val="F3F3F3"/>
                </a:solidFill>
                <a:latin typeface="Barlow"/>
                <a:ea typeface="Barlow"/>
                <a:cs typeface="Barlow"/>
                <a:sym typeface="Barlow"/>
              </a:rPr>
              <a:t> C,D,E</a:t>
            </a:r>
            <a:endParaRPr sz="100">
              <a:solidFill>
                <a:srgbClr val="F3F3F3"/>
              </a:solidFill>
            </a:endParaRPr>
          </a:p>
        </p:txBody>
      </p:sp>
      <p:cxnSp>
        <p:nvCxnSpPr>
          <p:cNvPr id="823" name="Google Shape;823;p60"/>
          <p:cNvCxnSpPr>
            <a:endCxn id="824" idx="0"/>
          </p:cNvCxnSpPr>
          <p:nvPr/>
        </p:nvCxnSpPr>
        <p:spPr>
          <a:xfrm flipH="1">
            <a:off x="4754136" y="1089441"/>
            <a:ext cx="26100" cy="1233900"/>
          </a:xfrm>
          <a:prstGeom prst="straightConnector1">
            <a:avLst/>
          </a:prstGeom>
          <a:noFill/>
          <a:ln cap="flat" cmpd="sng" w="19050">
            <a:solidFill>
              <a:srgbClr val="CC0000"/>
            </a:solidFill>
            <a:prstDash val="solid"/>
            <a:round/>
            <a:headEnd len="med" w="med" type="stealth"/>
            <a:tailEnd len="med" w="med" type="none"/>
          </a:ln>
        </p:spPr>
      </p:cxnSp>
      <p:cxnSp>
        <p:nvCxnSpPr>
          <p:cNvPr id="825" name="Google Shape;825;p60"/>
          <p:cNvCxnSpPr/>
          <p:nvPr/>
        </p:nvCxnSpPr>
        <p:spPr>
          <a:xfrm>
            <a:off x="4904100" y="951475"/>
            <a:ext cx="652500" cy="166800"/>
          </a:xfrm>
          <a:prstGeom prst="straightConnector1">
            <a:avLst/>
          </a:prstGeom>
          <a:noFill/>
          <a:ln cap="flat" cmpd="sng" w="19050">
            <a:solidFill>
              <a:srgbClr val="CC0000"/>
            </a:solidFill>
            <a:prstDash val="solid"/>
            <a:round/>
            <a:headEnd len="med" w="med" type="stealth"/>
            <a:tailEnd len="med" w="med" type="none"/>
          </a:ln>
        </p:spPr>
      </p:cxnSp>
      <p:pic>
        <p:nvPicPr>
          <p:cNvPr id="826" name="Google Shape;826;p60"/>
          <p:cNvPicPr preferRelativeResize="0"/>
          <p:nvPr/>
        </p:nvPicPr>
        <p:blipFill>
          <a:blip r:embed="rId4">
            <a:alphaModFix/>
          </a:blip>
          <a:stretch>
            <a:fillRect/>
          </a:stretch>
        </p:blipFill>
        <p:spPr>
          <a:xfrm>
            <a:off x="5475048" y="1005919"/>
            <a:ext cx="264914" cy="271048"/>
          </a:xfrm>
          <a:prstGeom prst="rect">
            <a:avLst/>
          </a:prstGeom>
          <a:noFill/>
          <a:ln>
            <a:noFill/>
          </a:ln>
        </p:spPr>
      </p:pic>
      <p:pic>
        <p:nvPicPr>
          <p:cNvPr id="824" name="Google Shape;824;p60"/>
          <p:cNvPicPr preferRelativeResize="0"/>
          <p:nvPr/>
        </p:nvPicPr>
        <p:blipFill>
          <a:blip r:embed="rId6">
            <a:alphaModFix/>
          </a:blip>
          <a:stretch>
            <a:fillRect/>
          </a:stretch>
        </p:blipFill>
        <p:spPr>
          <a:xfrm>
            <a:off x="4621679" y="2323341"/>
            <a:ext cx="264914" cy="269658"/>
          </a:xfrm>
          <a:prstGeom prst="rect">
            <a:avLst/>
          </a:prstGeom>
          <a:noFill/>
          <a:ln>
            <a:noFill/>
          </a:ln>
        </p:spPr>
      </p:pic>
      <p:sp>
        <p:nvSpPr>
          <p:cNvPr id="827" name="Google Shape;827;p60"/>
          <p:cNvSpPr/>
          <p:nvPr/>
        </p:nvSpPr>
        <p:spPr>
          <a:xfrm>
            <a:off x="3389626" y="765075"/>
            <a:ext cx="1090200" cy="3513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INSIDE</a:t>
            </a:r>
            <a:endParaRPr b="1" sz="1800">
              <a:solidFill>
                <a:srgbClr val="FFFFFF"/>
              </a:solidFill>
              <a:latin typeface="Barlow"/>
              <a:ea typeface="Barlow"/>
              <a:cs typeface="Barlow"/>
              <a:sym typeface="Barlow"/>
            </a:endParaRPr>
          </a:p>
        </p:txBody>
      </p:sp>
      <p:sp>
        <p:nvSpPr>
          <p:cNvPr id="828" name="Google Shape;828;p60"/>
          <p:cNvSpPr/>
          <p:nvPr/>
        </p:nvSpPr>
        <p:spPr>
          <a:xfrm>
            <a:off x="7175825" y="765075"/>
            <a:ext cx="1219500" cy="3513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OUTSIDE</a:t>
            </a:r>
            <a:endParaRPr b="1" sz="1800">
              <a:solidFill>
                <a:srgbClr val="FFFFFF"/>
              </a:solidFill>
              <a:latin typeface="Barlow"/>
              <a:ea typeface="Barlow"/>
              <a:cs typeface="Barlow"/>
              <a:sym typeface="Barlow"/>
            </a:endParaRPr>
          </a:p>
        </p:txBody>
      </p:sp>
      <p:pic>
        <p:nvPicPr>
          <p:cNvPr id="829" name="Google Shape;829;p60"/>
          <p:cNvPicPr preferRelativeResize="0"/>
          <p:nvPr/>
        </p:nvPicPr>
        <p:blipFill>
          <a:blip r:embed="rId7">
            <a:alphaModFix/>
          </a:blip>
          <a:stretch>
            <a:fillRect/>
          </a:stretch>
        </p:blipFill>
        <p:spPr>
          <a:xfrm>
            <a:off x="6862652" y="1095848"/>
            <a:ext cx="166801" cy="1668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61"/>
          <p:cNvPicPr preferRelativeResize="0"/>
          <p:nvPr/>
        </p:nvPicPr>
        <p:blipFill>
          <a:blip r:embed="rId3">
            <a:alphaModFix amt="23000"/>
          </a:blip>
          <a:stretch>
            <a:fillRect/>
          </a:stretch>
        </p:blipFill>
        <p:spPr>
          <a:xfrm>
            <a:off x="2293950" y="75"/>
            <a:ext cx="6858000" cy="5143500"/>
          </a:xfrm>
          <a:prstGeom prst="rect">
            <a:avLst/>
          </a:prstGeom>
          <a:noFill/>
          <a:ln>
            <a:noFill/>
          </a:ln>
        </p:spPr>
      </p:pic>
      <p:sp>
        <p:nvSpPr>
          <p:cNvPr id="835" name="Google Shape;835;p61"/>
          <p:cNvSpPr/>
          <p:nvPr/>
        </p:nvSpPr>
        <p:spPr>
          <a:xfrm>
            <a:off x="3261691" y="61715"/>
            <a:ext cx="4905000" cy="4905000"/>
          </a:xfrm>
          <a:prstGeom prst="ellipse">
            <a:avLst/>
          </a:prstGeom>
          <a:noFill/>
          <a:ln cap="flat" cmpd="sng" w="3810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836" name="Google Shape;836;p61"/>
          <p:cNvSpPr/>
          <p:nvPr/>
        </p:nvSpPr>
        <p:spPr>
          <a:xfrm>
            <a:off x="3486301" y="279475"/>
            <a:ext cx="4473300" cy="4473300"/>
          </a:xfrm>
          <a:prstGeom prst="ellipse">
            <a:avLst/>
          </a:prstGeom>
          <a:solidFill>
            <a:srgbClr val="00B0A0">
              <a:alpha val="55380"/>
            </a:srgbClr>
          </a:solidFill>
          <a:ln cap="flat" cmpd="sng" w="38100">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837" name="Google Shape;837;p61"/>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Barlow"/>
                <a:ea typeface="Barlow"/>
                <a:cs typeface="Barlow"/>
                <a:sym typeface="Barlow"/>
              </a:rPr>
              <a:t>BUDGETS</a:t>
            </a:r>
            <a:endParaRPr b="1" sz="3000">
              <a:solidFill>
                <a:srgbClr val="666666"/>
              </a:solidFill>
              <a:latin typeface="Barlow"/>
              <a:ea typeface="Barlow"/>
              <a:cs typeface="Barlow"/>
              <a:sym typeface="Barlow"/>
            </a:endParaRPr>
          </a:p>
          <a:p>
            <a:pPr indent="0" lvl="0" marL="0" rtl="0" algn="l">
              <a:lnSpc>
                <a:spcPct val="115000"/>
              </a:lnSpc>
              <a:spcBef>
                <a:spcPts val="1000"/>
              </a:spcBef>
              <a:spcAft>
                <a:spcPts val="0"/>
              </a:spcAft>
              <a:buNone/>
            </a:pPr>
            <a:r>
              <a:rPr i="1" lang="en" sz="1200">
                <a:solidFill>
                  <a:srgbClr val="595959"/>
                </a:solidFill>
                <a:latin typeface="Barlow"/>
                <a:ea typeface="Barlow"/>
                <a:cs typeface="Barlow"/>
                <a:sym typeface="Barlow"/>
              </a:rPr>
              <a:t>Living budgets</a:t>
            </a:r>
            <a:r>
              <a:rPr lang="en" sz="1200">
                <a:solidFill>
                  <a:srgbClr val="595959"/>
                </a:solidFill>
                <a:latin typeface="Barlow"/>
                <a:ea typeface="Barlow"/>
                <a:cs typeface="Barlow"/>
                <a:sym typeface="Barlow"/>
              </a:rPr>
              <a:t> constantly adapt to the environment and allow changes to the organism in real-time</a:t>
            </a:r>
            <a:r>
              <a:rPr lang="en" sz="1200">
                <a:solidFill>
                  <a:srgbClr val="595959"/>
                </a:solidFill>
                <a:latin typeface="Barlow"/>
                <a:ea typeface="Barlow"/>
                <a:cs typeface="Barlow"/>
                <a:sym typeface="Barlow"/>
              </a:rPr>
              <a:t>. </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Provides the foundation for </a:t>
            </a:r>
            <a:r>
              <a:rPr lang="en" sz="1200">
                <a:solidFill>
                  <a:srgbClr val="595959"/>
                </a:solidFill>
                <a:latin typeface="Barlow"/>
                <a:ea typeface="Barlow"/>
                <a:cs typeface="Barlow"/>
                <a:sym typeface="Barlow"/>
              </a:rPr>
              <a:t>healthy competition amongst circles and roles</a:t>
            </a:r>
            <a:r>
              <a:rPr lang="en" sz="1200">
                <a:solidFill>
                  <a:srgbClr val="595959"/>
                </a:solidFill>
                <a:latin typeface="Barlow"/>
                <a:ea typeface="Barlow"/>
                <a:cs typeface="Barlow"/>
                <a:sym typeface="Barlow"/>
              </a:rPr>
              <a:t> in pursuit of purpose - rewarding successes and thriving organs and removing stagnation &amp; parasites. </a:t>
            </a:r>
            <a:endParaRPr sz="1200">
              <a:solidFill>
                <a:srgbClr val="595959"/>
              </a:solidFill>
              <a:latin typeface="Barlow"/>
              <a:ea typeface="Barlow"/>
              <a:cs typeface="Barlow"/>
              <a:sym typeface="Barlow"/>
            </a:endParaRPr>
          </a:p>
        </p:txBody>
      </p:sp>
      <p:sp>
        <p:nvSpPr>
          <p:cNvPr id="838" name="Google Shape;838;p61"/>
          <p:cNvSpPr/>
          <p:nvPr/>
        </p:nvSpPr>
        <p:spPr>
          <a:xfrm>
            <a:off x="3938075" y="479800"/>
            <a:ext cx="2465700" cy="2465700"/>
          </a:xfrm>
          <a:prstGeom prst="ellipse">
            <a:avLst/>
          </a:prstGeom>
          <a:solidFill>
            <a:srgbClr val="00B0A0">
              <a:alpha val="55380"/>
            </a:srgbClr>
          </a:solidFill>
          <a:ln cap="flat" cmpd="sng" w="3810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839" name="Google Shape;839;p61"/>
          <p:cNvSpPr/>
          <p:nvPr/>
        </p:nvSpPr>
        <p:spPr>
          <a:xfrm>
            <a:off x="4141805" y="1525931"/>
            <a:ext cx="1254900" cy="125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0" name="Google Shape;840;p61"/>
          <p:cNvSpPr/>
          <p:nvPr/>
        </p:nvSpPr>
        <p:spPr>
          <a:xfrm>
            <a:off x="5184795" y="871140"/>
            <a:ext cx="1149900" cy="114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41" name="Google Shape;841;p61"/>
          <p:cNvPicPr preferRelativeResize="0"/>
          <p:nvPr/>
        </p:nvPicPr>
        <p:blipFill>
          <a:blip r:embed="rId4">
            <a:alphaModFix/>
          </a:blip>
          <a:stretch>
            <a:fillRect/>
          </a:stretch>
        </p:blipFill>
        <p:spPr>
          <a:xfrm>
            <a:off x="5627448" y="1310719"/>
            <a:ext cx="264914" cy="271048"/>
          </a:xfrm>
          <a:prstGeom prst="rect">
            <a:avLst/>
          </a:prstGeom>
          <a:noFill/>
          <a:ln>
            <a:noFill/>
          </a:ln>
        </p:spPr>
      </p:pic>
      <p:pic>
        <p:nvPicPr>
          <p:cNvPr id="842" name="Google Shape;842;p61"/>
          <p:cNvPicPr preferRelativeResize="0"/>
          <p:nvPr/>
        </p:nvPicPr>
        <p:blipFill>
          <a:blip r:embed="rId5">
            <a:alphaModFix/>
          </a:blip>
          <a:stretch>
            <a:fillRect/>
          </a:stretch>
        </p:blipFill>
        <p:spPr>
          <a:xfrm>
            <a:off x="4621679" y="2018541"/>
            <a:ext cx="264914" cy="269658"/>
          </a:xfrm>
          <a:prstGeom prst="rect">
            <a:avLst/>
          </a:prstGeom>
          <a:noFill/>
          <a:ln>
            <a:noFill/>
          </a:ln>
        </p:spPr>
      </p:pic>
      <p:sp>
        <p:nvSpPr>
          <p:cNvPr id="843" name="Google Shape;843;p61"/>
          <p:cNvSpPr/>
          <p:nvPr/>
        </p:nvSpPr>
        <p:spPr>
          <a:xfrm>
            <a:off x="5798650" y="2250825"/>
            <a:ext cx="1926900" cy="1926900"/>
          </a:xfrm>
          <a:prstGeom prst="ellipse">
            <a:avLst/>
          </a:prstGeom>
          <a:solidFill>
            <a:srgbClr val="00B0A0">
              <a:alpha val="55380"/>
            </a:srgbClr>
          </a:solidFill>
          <a:ln cap="flat" cmpd="sng" w="3810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844" name="Google Shape;844;p61"/>
          <p:cNvSpPr/>
          <p:nvPr/>
        </p:nvSpPr>
        <p:spPr>
          <a:xfrm>
            <a:off x="6006894" y="1815719"/>
            <a:ext cx="1485600" cy="1485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45" name="Google Shape;845;p61"/>
          <p:cNvPicPr preferRelativeResize="0"/>
          <p:nvPr/>
        </p:nvPicPr>
        <p:blipFill>
          <a:blip r:embed="rId6">
            <a:alphaModFix/>
          </a:blip>
          <a:stretch>
            <a:fillRect/>
          </a:stretch>
        </p:blipFill>
        <p:spPr>
          <a:xfrm>
            <a:off x="6543604" y="2352429"/>
            <a:ext cx="412200" cy="412200"/>
          </a:xfrm>
          <a:prstGeom prst="rect">
            <a:avLst/>
          </a:prstGeom>
          <a:noFill/>
          <a:ln>
            <a:noFill/>
          </a:ln>
        </p:spPr>
      </p:pic>
      <p:sp>
        <p:nvSpPr>
          <p:cNvPr id="846" name="Google Shape;846;p61"/>
          <p:cNvSpPr/>
          <p:nvPr/>
        </p:nvSpPr>
        <p:spPr>
          <a:xfrm>
            <a:off x="4239456" y="2938651"/>
            <a:ext cx="1652400" cy="1652400"/>
          </a:xfrm>
          <a:prstGeom prst="ellipse">
            <a:avLst/>
          </a:prstGeom>
          <a:solidFill>
            <a:srgbClr val="00B0A0">
              <a:alpha val="55380"/>
            </a:srgbClr>
          </a:solidFill>
          <a:ln cap="flat" cmpd="sng" w="3810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847" name="Google Shape;847;p61"/>
          <p:cNvSpPr/>
          <p:nvPr/>
        </p:nvSpPr>
        <p:spPr>
          <a:xfrm>
            <a:off x="6679800" y="3014875"/>
            <a:ext cx="964200" cy="9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48" name="Google Shape;848;p61"/>
          <p:cNvPicPr preferRelativeResize="0"/>
          <p:nvPr/>
        </p:nvPicPr>
        <p:blipFill>
          <a:blip r:embed="rId4">
            <a:alphaModFix/>
          </a:blip>
          <a:stretch>
            <a:fillRect/>
          </a:stretch>
        </p:blipFill>
        <p:spPr>
          <a:xfrm>
            <a:off x="7029441" y="3361448"/>
            <a:ext cx="264925" cy="271057"/>
          </a:xfrm>
          <a:prstGeom prst="rect">
            <a:avLst/>
          </a:prstGeom>
          <a:noFill/>
          <a:ln>
            <a:noFill/>
          </a:ln>
        </p:spPr>
      </p:pic>
      <p:sp>
        <p:nvSpPr>
          <p:cNvPr id="849" name="Google Shape;849;p61"/>
          <p:cNvSpPr/>
          <p:nvPr/>
        </p:nvSpPr>
        <p:spPr>
          <a:xfrm>
            <a:off x="5737398" y="2901773"/>
            <a:ext cx="1077300" cy="10773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50" name="Google Shape;850;p61"/>
          <p:cNvPicPr preferRelativeResize="0"/>
          <p:nvPr/>
        </p:nvPicPr>
        <p:blipFill>
          <a:blip r:embed="rId7">
            <a:alphaModFix/>
          </a:blip>
          <a:stretch>
            <a:fillRect/>
          </a:stretch>
        </p:blipFill>
        <p:spPr>
          <a:xfrm>
            <a:off x="6052561" y="3209046"/>
            <a:ext cx="446987" cy="462752"/>
          </a:xfrm>
          <a:prstGeom prst="rect">
            <a:avLst/>
          </a:prstGeom>
          <a:noFill/>
          <a:ln>
            <a:noFill/>
          </a:ln>
        </p:spPr>
      </p:pic>
      <p:sp>
        <p:nvSpPr>
          <p:cNvPr id="851" name="Google Shape;851;p61"/>
          <p:cNvSpPr/>
          <p:nvPr/>
        </p:nvSpPr>
        <p:spPr>
          <a:xfrm rot="-4181415">
            <a:off x="5334424" y="462937"/>
            <a:ext cx="579956" cy="270895"/>
          </a:xfrm>
          <a:prstGeom prst="lef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1"/>
          <p:cNvSpPr/>
          <p:nvPr/>
        </p:nvSpPr>
        <p:spPr>
          <a:xfrm rot="-4736053">
            <a:off x="6626559" y="1701027"/>
            <a:ext cx="579881" cy="270820"/>
          </a:xfrm>
          <a:prstGeom prst="lef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1"/>
          <p:cNvSpPr/>
          <p:nvPr/>
        </p:nvSpPr>
        <p:spPr>
          <a:xfrm rot="-1554939">
            <a:off x="7528390" y="1577196"/>
            <a:ext cx="580029" cy="270893"/>
          </a:xfrm>
          <a:prstGeom prst="lef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id="858" name="Google Shape;858;p62"/>
          <p:cNvPicPr preferRelativeResize="0"/>
          <p:nvPr/>
        </p:nvPicPr>
        <p:blipFill>
          <a:blip r:embed="rId4">
            <a:alphaModFix amt="23000"/>
          </a:blip>
          <a:stretch>
            <a:fillRect/>
          </a:stretch>
        </p:blipFill>
        <p:spPr>
          <a:xfrm>
            <a:off x="2293950" y="75"/>
            <a:ext cx="6858000" cy="5143500"/>
          </a:xfrm>
          <a:prstGeom prst="rect">
            <a:avLst/>
          </a:prstGeom>
          <a:noFill/>
          <a:ln>
            <a:noFill/>
          </a:ln>
        </p:spPr>
      </p:pic>
      <p:sp>
        <p:nvSpPr>
          <p:cNvPr id="859" name="Google Shape;859;p62"/>
          <p:cNvSpPr/>
          <p:nvPr/>
        </p:nvSpPr>
        <p:spPr>
          <a:xfrm>
            <a:off x="3486301" y="279475"/>
            <a:ext cx="4473300" cy="4473300"/>
          </a:xfrm>
          <a:prstGeom prst="ellipse">
            <a:avLst/>
          </a:prstGeom>
          <a:solidFill>
            <a:srgbClr val="00B0A0">
              <a:alpha val="55380"/>
            </a:srgbClr>
          </a:solidFill>
          <a:ln cap="flat" cmpd="sng" w="38100">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860" name="Google Shape;860;p62"/>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666666"/>
                </a:solidFill>
                <a:latin typeface="Barlow"/>
                <a:ea typeface="Barlow"/>
                <a:cs typeface="Barlow"/>
                <a:sym typeface="Barlow"/>
              </a:rPr>
              <a:t>BUDGETS</a:t>
            </a:r>
            <a:endParaRPr b="1" sz="3000">
              <a:solidFill>
                <a:srgbClr val="666666"/>
              </a:solidFill>
              <a:latin typeface="Barlow"/>
              <a:ea typeface="Barlow"/>
              <a:cs typeface="Barlow"/>
              <a:sym typeface="Barlow"/>
            </a:endParaRPr>
          </a:p>
          <a:p>
            <a:pPr indent="0" lvl="0" marL="0" rtl="0" algn="l">
              <a:lnSpc>
                <a:spcPct val="115000"/>
              </a:lnSpc>
              <a:spcBef>
                <a:spcPts val="1000"/>
              </a:spcBef>
              <a:spcAft>
                <a:spcPts val="0"/>
              </a:spcAft>
              <a:buNone/>
            </a:pPr>
            <a:r>
              <a:rPr lang="en" sz="1200">
                <a:latin typeface="Barlow"/>
                <a:ea typeface="Barlow"/>
                <a:cs typeface="Barlow"/>
                <a:sym typeface="Barlow"/>
              </a:rPr>
              <a:t>Budgets set natural boundaries to growth (or detox)</a:t>
            </a:r>
            <a:r>
              <a:rPr lang="en" sz="1200">
                <a:latin typeface="Barlow"/>
                <a:ea typeface="Barlow"/>
                <a:cs typeface="Barlow"/>
                <a:sym typeface="Barlow"/>
              </a:rPr>
              <a:t>. </a:t>
            </a:r>
            <a:r>
              <a:rPr lang="en" sz="1200">
                <a:latin typeface="Barlow"/>
                <a:ea typeface="Barlow"/>
                <a:cs typeface="Barlow"/>
                <a:sym typeface="Barlow"/>
              </a:rPr>
              <a:t>Roles / Circles gain and maintain a budget by how well they’re executing and providing value to the whole. This requires some signal work to showcase value added.</a:t>
            </a:r>
            <a:endParaRPr sz="1200">
              <a:latin typeface="Barlow"/>
              <a:ea typeface="Barlow"/>
              <a:cs typeface="Barlow"/>
              <a:sym typeface="Barlow"/>
            </a:endParaRPr>
          </a:p>
          <a:p>
            <a:pPr indent="0" lvl="0" marL="0" rtl="0" algn="l">
              <a:lnSpc>
                <a:spcPct val="115000"/>
              </a:lnSpc>
              <a:spcBef>
                <a:spcPts val="0"/>
              </a:spcBef>
              <a:spcAft>
                <a:spcPts val="0"/>
              </a:spcAft>
              <a:buNone/>
            </a:pPr>
            <a:br>
              <a:rPr lang="en" sz="1200">
                <a:latin typeface="Barlow"/>
                <a:ea typeface="Barlow"/>
                <a:cs typeface="Barlow"/>
                <a:sym typeface="Barlow"/>
              </a:rPr>
            </a:br>
            <a:r>
              <a:rPr lang="en" sz="1200">
                <a:latin typeface="Barlow"/>
                <a:ea typeface="Barlow"/>
                <a:cs typeface="Barlow"/>
                <a:sym typeface="Barlow"/>
              </a:rPr>
              <a:t>This process prevents 2 common cliche failures: </a:t>
            </a:r>
            <a:endParaRPr sz="1200">
              <a:latin typeface="Barlow"/>
              <a:ea typeface="Barlow"/>
              <a:cs typeface="Barlow"/>
              <a:sym typeface="Barlow"/>
            </a:endParaRPr>
          </a:p>
          <a:p>
            <a:pPr indent="-317500" lvl="0" marL="457200" rtl="0" algn="l">
              <a:lnSpc>
                <a:spcPct val="115000"/>
              </a:lnSpc>
              <a:spcBef>
                <a:spcPts val="0"/>
              </a:spcBef>
              <a:spcAft>
                <a:spcPts val="0"/>
              </a:spcAft>
              <a:buSzPts val="1400"/>
              <a:buFont typeface="Barlow"/>
              <a:buAutoNum type="arabicPeriod"/>
            </a:pPr>
            <a:r>
              <a:rPr lang="en" sz="1200">
                <a:latin typeface="Barlow"/>
                <a:ea typeface="Barlow"/>
                <a:cs typeface="Barlow"/>
                <a:sym typeface="Barlow"/>
              </a:rPr>
              <a:t>“Construction workers extending jobs (paid by the hour).”</a:t>
            </a:r>
            <a:endParaRPr sz="1200">
              <a:latin typeface="Barlow"/>
              <a:ea typeface="Barlow"/>
              <a:cs typeface="Barlow"/>
              <a:sym typeface="Barlow"/>
            </a:endParaRPr>
          </a:p>
          <a:p>
            <a:pPr indent="-317500" lvl="0" marL="457200" rtl="0" algn="l">
              <a:lnSpc>
                <a:spcPct val="115000"/>
              </a:lnSpc>
              <a:spcBef>
                <a:spcPts val="0"/>
              </a:spcBef>
              <a:spcAft>
                <a:spcPts val="0"/>
              </a:spcAft>
              <a:buClr>
                <a:srgbClr val="0C814E"/>
              </a:buClr>
              <a:buSzPts val="1400"/>
              <a:buFont typeface="Barlow"/>
              <a:buAutoNum type="arabicPeriod"/>
            </a:pPr>
            <a:r>
              <a:rPr lang="en" sz="1200">
                <a:latin typeface="Barlow"/>
                <a:ea typeface="Barlow"/>
                <a:cs typeface="Barlow"/>
                <a:sym typeface="Barlow"/>
              </a:rPr>
              <a:t>“Military contractors wasting resources (to justify a budget).”</a:t>
            </a:r>
            <a:br>
              <a:rPr b="1" lang="en" sz="3000">
                <a:latin typeface="Barlow"/>
                <a:ea typeface="Barlow"/>
                <a:cs typeface="Barlow"/>
                <a:sym typeface="Barlow"/>
              </a:rPr>
            </a:br>
            <a:br>
              <a:rPr b="1" lang="en" sz="3000">
                <a:solidFill>
                  <a:srgbClr val="0C814E"/>
                </a:solidFill>
                <a:latin typeface="Barlow"/>
                <a:ea typeface="Barlow"/>
                <a:cs typeface="Barlow"/>
                <a:sym typeface="Barlow"/>
              </a:rPr>
            </a:br>
            <a:endParaRPr sz="900">
              <a:solidFill>
                <a:srgbClr val="595959"/>
              </a:solidFill>
              <a:latin typeface="Barlow"/>
              <a:ea typeface="Barlow"/>
              <a:cs typeface="Barlow"/>
              <a:sym typeface="Barlow"/>
            </a:endParaRPr>
          </a:p>
        </p:txBody>
      </p:sp>
      <p:sp>
        <p:nvSpPr>
          <p:cNvPr id="861" name="Google Shape;861;p62"/>
          <p:cNvSpPr/>
          <p:nvPr/>
        </p:nvSpPr>
        <p:spPr>
          <a:xfrm>
            <a:off x="3938075" y="479800"/>
            <a:ext cx="2465700" cy="2465700"/>
          </a:xfrm>
          <a:prstGeom prst="ellipse">
            <a:avLst/>
          </a:prstGeom>
          <a:solidFill>
            <a:srgbClr val="00B0A0">
              <a:alpha val="5538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862" name="Google Shape;862;p62"/>
          <p:cNvSpPr/>
          <p:nvPr/>
        </p:nvSpPr>
        <p:spPr>
          <a:xfrm>
            <a:off x="4141805" y="1525931"/>
            <a:ext cx="1254900" cy="125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3" name="Google Shape;863;p62"/>
          <p:cNvSpPr/>
          <p:nvPr/>
        </p:nvSpPr>
        <p:spPr>
          <a:xfrm>
            <a:off x="5184795" y="871140"/>
            <a:ext cx="1149900" cy="114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64" name="Google Shape;864;p62"/>
          <p:cNvPicPr preferRelativeResize="0"/>
          <p:nvPr/>
        </p:nvPicPr>
        <p:blipFill>
          <a:blip r:embed="rId5">
            <a:alphaModFix/>
          </a:blip>
          <a:stretch>
            <a:fillRect/>
          </a:stretch>
        </p:blipFill>
        <p:spPr>
          <a:xfrm>
            <a:off x="5627448" y="1310719"/>
            <a:ext cx="264914" cy="271048"/>
          </a:xfrm>
          <a:prstGeom prst="rect">
            <a:avLst/>
          </a:prstGeom>
          <a:noFill/>
          <a:ln>
            <a:noFill/>
          </a:ln>
        </p:spPr>
      </p:pic>
      <p:pic>
        <p:nvPicPr>
          <p:cNvPr id="865" name="Google Shape;865;p62"/>
          <p:cNvPicPr preferRelativeResize="0"/>
          <p:nvPr/>
        </p:nvPicPr>
        <p:blipFill>
          <a:blip r:embed="rId6">
            <a:alphaModFix/>
          </a:blip>
          <a:stretch>
            <a:fillRect/>
          </a:stretch>
        </p:blipFill>
        <p:spPr>
          <a:xfrm>
            <a:off x="4621679" y="2018541"/>
            <a:ext cx="264914" cy="269658"/>
          </a:xfrm>
          <a:prstGeom prst="rect">
            <a:avLst/>
          </a:prstGeom>
          <a:noFill/>
          <a:ln>
            <a:noFill/>
          </a:ln>
        </p:spPr>
      </p:pic>
      <p:sp>
        <p:nvSpPr>
          <p:cNvPr id="866" name="Google Shape;866;p62"/>
          <p:cNvSpPr/>
          <p:nvPr/>
        </p:nvSpPr>
        <p:spPr>
          <a:xfrm>
            <a:off x="5798650" y="2250825"/>
            <a:ext cx="1926900" cy="1926900"/>
          </a:xfrm>
          <a:prstGeom prst="ellipse">
            <a:avLst/>
          </a:prstGeom>
          <a:solidFill>
            <a:srgbClr val="00B0A0">
              <a:alpha val="5538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867" name="Google Shape;867;p62"/>
          <p:cNvSpPr/>
          <p:nvPr/>
        </p:nvSpPr>
        <p:spPr>
          <a:xfrm>
            <a:off x="6006894" y="1815719"/>
            <a:ext cx="1485600" cy="1485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68" name="Google Shape;868;p62"/>
          <p:cNvPicPr preferRelativeResize="0"/>
          <p:nvPr/>
        </p:nvPicPr>
        <p:blipFill>
          <a:blip r:embed="rId7">
            <a:alphaModFix/>
          </a:blip>
          <a:stretch>
            <a:fillRect/>
          </a:stretch>
        </p:blipFill>
        <p:spPr>
          <a:xfrm>
            <a:off x="6543604" y="2352429"/>
            <a:ext cx="412200" cy="412200"/>
          </a:xfrm>
          <a:prstGeom prst="rect">
            <a:avLst/>
          </a:prstGeom>
          <a:noFill/>
          <a:ln>
            <a:noFill/>
          </a:ln>
        </p:spPr>
      </p:pic>
      <p:sp>
        <p:nvSpPr>
          <p:cNvPr id="869" name="Google Shape;869;p62"/>
          <p:cNvSpPr/>
          <p:nvPr/>
        </p:nvSpPr>
        <p:spPr>
          <a:xfrm>
            <a:off x="4239456" y="2938651"/>
            <a:ext cx="1652400" cy="1652400"/>
          </a:xfrm>
          <a:prstGeom prst="ellipse">
            <a:avLst/>
          </a:prstGeom>
          <a:solidFill>
            <a:srgbClr val="00B0A0">
              <a:alpha val="5538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870" name="Google Shape;870;p62"/>
          <p:cNvSpPr/>
          <p:nvPr/>
        </p:nvSpPr>
        <p:spPr>
          <a:xfrm>
            <a:off x="6679800" y="3014875"/>
            <a:ext cx="964200" cy="9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1" name="Google Shape;871;p62"/>
          <p:cNvPicPr preferRelativeResize="0"/>
          <p:nvPr/>
        </p:nvPicPr>
        <p:blipFill>
          <a:blip r:embed="rId5">
            <a:alphaModFix/>
          </a:blip>
          <a:stretch>
            <a:fillRect/>
          </a:stretch>
        </p:blipFill>
        <p:spPr>
          <a:xfrm>
            <a:off x="7029441" y="3361448"/>
            <a:ext cx="264925" cy="271057"/>
          </a:xfrm>
          <a:prstGeom prst="rect">
            <a:avLst/>
          </a:prstGeom>
          <a:noFill/>
          <a:ln>
            <a:noFill/>
          </a:ln>
        </p:spPr>
      </p:pic>
      <p:sp>
        <p:nvSpPr>
          <p:cNvPr id="872" name="Google Shape;872;p62"/>
          <p:cNvSpPr/>
          <p:nvPr/>
        </p:nvSpPr>
        <p:spPr>
          <a:xfrm>
            <a:off x="5737398" y="2901773"/>
            <a:ext cx="1077300" cy="10773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3" name="Google Shape;873;p62"/>
          <p:cNvPicPr preferRelativeResize="0"/>
          <p:nvPr/>
        </p:nvPicPr>
        <p:blipFill>
          <a:blip r:embed="rId8">
            <a:alphaModFix/>
          </a:blip>
          <a:stretch>
            <a:fillRect/>
          </a:stretch>
        </p:blipFill>
        <p:spPr>
          <a:xfrm>
            <a:off x="6052561" y="3209046"/>
            <a:ext cx="446987" cy="462752"/>
          </a:xfrm>
          <a:prstGeom prst="rect">
            <a:avLst/>
          </a:prstGeom>
          <a:noFill/>
          <a:ln>
            <a:noFill/>
          </a:ln>
        </p:spPr>
      </p:pic>
      <p:sp>
        <p:nvSpPr>
          <p:cNvPr id="874" name="Google Shape;874;p62"/>
          <p:cNvSpPr/>
          <p:nvPr/>
        </p:nvSpPr>
        <p:spPr>
          <a:xfrm>
            <a:off x="4730150" y="3456750"/>
            <a:ext cx="616200" cy="616200"/>
          </a:xfrm>
          <a:prstGeom prst="noSmoking">
            <a:avLst>
              <a:gd fmla="val 12589" name="adj"/>
            </a:avLst>
          </a:prstGeom>
          <a:solidFill>
            <a:srgbClr val="E64D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62"/>
          <p:cNvSpPr/>
          <p:nvPr/>
        </p:nvSpPr>
        <p:spPr>
          <a:xfrm>
            <a:off x="6454000" y="2840550"/>
            <a:ext cx="616200" cy="616200"/>
          </a:xfrm>
          <a:prstGeom prst="noSmoking">
            <a:avLst>
              <a:gd fmla="val 12589" name="adj"/>
            </a:avLst>
          </a:prstGeom>
          <a:solidFill>
            <a:srgbClr val="E64D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3"/>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Barlow"/>
                <a:ea typeface="Barlow"/>
                <a:cs typeface="Barlow"/>
                <a:sym typeface="Barlow"/>
              </a:rPr>
              <a:t>DECENTRALIZED BUDGETING</a:t>
            </a:r>
            <a:endParaRPr b="1" sz="2400">
              <a:solidFill>
                <a:schemeClr val="dk2"/>
              </a:solidFill>
              <a:latin typeface="Barlow"/>
              <a:ea typeface="Barlow"/>
              <a:cs typeface="Barlow"/>
              <a:sym typeface="Barlow"/>
            </a:endParaRPr>
          </a:p>
          <a:p>
            <a:pPr indent="0" lvl="0" marL="0" rtl="0" algn="l">
              <a:spcBef>
                <a:spcPts val="0"/>
              </a:spcBef>
              <a:spcAft>
                <a:spcPts val="0"/>
              </a:spcAft>
              <a:buNone/>
            </a:pPr>
            <a:r>
              <a:rPr b="1" lang="en" sz="1200">
                <a:solidFill>
                  <a:srgbClr val="EFEFEF"/>
                </a:solidFill>
                <a:latin typeface="Barlow"/>
                <a:ea typeface="Barlow"/>
                <a:cs typeface="Barlow"/>
                <a:sym typeface="Barlow"/>
              </a:rPr>
              <a:t>|</a:t>
            </a:r>
            <a:br>
              <a:rPr b="1" lang="en" sz="2400">
                <a:solidFill>
                  <a:schemeClr val="dk2"/>
                </a:solidFill>
                <a:latin typeface="Barlow"/>
                <a:ea typeface="Barlow"/>
                <a:cs typeface="Barlow"/>
                <a:sym typeface="Barlow"/>
              </a:rPr>
            </a:br>
            <a:r>
              <a:rPr b="1" lang="en" sz="2400">
                <a:solidFill>
                  <a:schemeClr val="dk2"/>
                </a:solidFill>
                <a:latin typeface="Barlow"/>
                <a:ea typeface="Barlow"/>
                <a:cs typeface="Barlow"/>
                <a:sym typeface="Barlow"/>
              </a:rPr>
              <a:t>Step 1: </a:t>
            </a:r>
            <a:br>
              <a:rPr b="1" lang="en" sz="24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How do we spend income and investment?</a:t>
            </a:r>
            <a:endParaRPr b="1" sz="18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First the whole organism decides how to direct organism resources for 3 main buckets.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b="1" lang="en" sz="1200">
                <a:solidFill>
                  <a:srgbClr val="595959"/>
                </a:solidFill>
                <a:latin typeface="Barlow"/>
                <a:ea typeface="Barlow"/>
                <a:cs typeface="Barlow"/>
                <a:sym typeface="Barlow"/>
              </a:rPr>
              <a:t>Dividends</a:t>
            </a:r>
            <a:endParaRPr b="1"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To reward Hypha equity holders and redistribute equity.</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b="1" lang="en" sz="1200">
                <a:solidFill>
                  <a:srgbClr val="595959"/>
                </a:solidFill>
                <a:latin typeface="Barlow"/>
                <a:ea typeface="Barlow"/>
                <a:cs typeface="Barlow"/>
                <a:sym typeface="Barlow"/>
              </a:rPr>
              <a:t>Reserves, Quests, etc</a:t>
            </a:r>
            <a:br>
              <a:rPr b="1" lang="en" sz="12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For quests, contribution requests, other expenses and reserves.</a:t>
            </a:r>
            <a:br>
              <a:rPr b="1" lang="en" sz="1200">
                <a:solidFill>
                  <a:srgbClr val="595959"/>
                </a:solidFill>
                <a:latin typeface="Barlow"/>
                <a:ea typeface="Barlow"/>
                <a:cs typeface="Barlow"/>
                <a:sym typeface="Barlow"/>
              </a:rPr>
            </a:br>
            <a:r>
              <a:rPr b="1" lang="en" sz="1200">
                <a:solidFill>
                  <a:srgbClr val="595959"/>
                </a:solidFill>
                <a:latin typeface="Barlow"/>
                <a:ea typeface="Barlow"/>
                <a:cs typeface="Barlow"/>
                <a:sym typeface="Barlow"/>
              </a:rPr>
              <a:t>Roles</a:t>
            </a:r>
            <a:br>
              <a:rPr lang="en" sz="12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To payroll compensation.</a:t>
            </a:r>
            <a:br>
              <a:rPr lang="en" sz="1200">
                <a:solidFill>
                  <a:srgbClr val="595959"/>
                </a:solidFill>
                <a:latin typeface="Barlow"/>
                <a:ea typeface="Barlow"/>
                <a:cs typeface="Barlow"/>
                <a:sym typeface="Barlow"/>
              </a:rPr>
            </a:b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i="1" lang="en" sz="1200">
                <a:solidFill>
                  <a:srgbClr val="595959"/>
                </a:solidFill>
                <a:latin typeface="Barlow"/>
                <a:ea typeface="Barlow"/>
                <a:cs typeface="Barlow"/>
                <a:sym typeface="Barlow"/>
              </a:rPr>
              <a:t>*Achieved using any of the upcoming budget assessment tools. </a:t>
            </a:r>
            <a:endParaRPr sz="1200">
              <a:latin typeface="Barlow"/>
              <a:ea typeface="Barlow"/>
              <a:cs typeface="Barlow"/>
              <a:sym typeface="Barlow"/>
            </a:endParaRPr>
          </a:p>
        </p:txBody>
      </p:sp>
      <p:pic>
        <p:nvPicPr>
          <p:cNvPr id="881" name="Google Shape;881;p63" title="Points scored"/>
          <p:cNvPicPr preferRelativeResize="0"/>
          <p:nvPr/>
        </p:nvPicPr>
        <p:blipFill rotWithShape="1">
          <a:blip r:embed="rId3">
            <a:alphaModFix/>
          </a:blip>
          <a:srcRect b="0" l="0" r="0" t="14559"/>
          <a:stretch/>
        </p:blipFill>
        <p:spPr>
          <a:xfrm>
            <a:off x="2493000" y="351475"/>
            <a:ext cx="6651000" cy="4787301"/>
          </a:xfrm>
          <a:prstGeom prst="rect">
            <a:avLst/>
          </a:prstGeom>
          <a:noFill/>
          <a:ln>
            <a:noFill/>
          </a:ln>
        </p:spPr>
      </p:pic>
      <p:sp>
        <p:nvSpPr>
          <p:cNvPr id="882" name="Google Shape;882;p63"/>
          <p:cNvSpPr txBox="1"/>
          <p:nvPr/>
        </p:nvSpPr>
        <p:spPr>
          <a:xfrm rot="-2318826">
            <a:off x="5050196" y="1980109"/>
            <a:ext cx="1690893" cy="92996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Barlow"/>
                <a:ea typeface="Barlow"/>
                <a:cs typeface="Barlow"/>
                <a:sym typeface="Barlow"/>
              </a:rPr>
              <a:t>Example</a:t>
            </a:r>
            <a:endParaRPr sz="1000">
              <a:solidFill>
                <a:srgbClr val="FFFFFF"/>
              </a:solidFill>
              <a:latin typeface="Barlow"/>
              <a:ea typeface="Barlow"/>
              <a:cs typeface="Barlow"/>
              <a:sym typeface="Barlo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64"/>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Barlow"/>
                <a:ea typeface="Barlow"/>
                <a:cs typeface="Barlow"/>
                <a:sym typeface="Barlow"/>
              </a:rPr>
              <a:t>DECENTRALIZED BUDGETING</a:t>
            </a:r>
            <a:endParaRPr b="1" sz="2400">
              <a:solidFill>
                <a:schemeClr val="dk2"/>
              </a:solidFill>
              <a:latin typeface="Barlow"/>
              <a:ea typeface="Barlow"/>
              <a:cs typeface="Barlow"/>
              <a:sym typeface="Barlow"/>
            </a:endParaRPr>
          </a:p>
          <a:p>
            <a:pPr indent="0" lvl="0" marL="0" rtl="0" algn="l">
              <a:spcBef>
                <a:spcPts val="0"/>
              </a:spcBef>
              <a:spcAft>
                <a:spcPts val="0"/>
              </a:spcAft>
              <a:buNone/>
            </a:pPr>
            <a:r>
              <a:rPr b="1" lang="en" sz="1200">
                <a:solidFill>
                  <a:srgbClr val="EFEFEF"/>
                </a:solidFill>
                <a:latin typeface="Barlow"/>
                <a:ea typeface="Barlow"/>
                <a:cs typeface="Barlow"/>
                <a:sym typeface="Barlow"/>
              </a:rPr>
              <a:t>|</a:t>
            </a:r>
            <a:br>
              <a:rPr b="1" lang="en" sz="2400">
                <a:solidFill>
                  <a:schemeClr val="dk2"/>
                </a:solidFill>
                <a:latin typeface="Barlow"/>
                <a:ea typeface="Barlow"/>
                <a:cs typeface="Barlow"/>
                <a:sym typeface="Barlow"/>
              </a:rPr>
            </a:br>
            <a:r>
              <a:rPr b="1" lang="en" sz="2400">
                <a:solidFill>
                  <a:schemeClr val="dk2"/>
                </a:solidFill>
                <a:latin typeface="Barlow"/>
                <a:ea typeface="Barlow"/>
                <a:cs typeface="Barlow"/>
                <a:sym typeface="Barlow"/>
              </a:rPr>
              <a:t>Step 1.1: Income</a:t>
            </a:r>
            <a:br>
              <a:rPr b="1" lang="en" sz="24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Dividend bucket goes two places:</a:t>
            </a:r>
            <a:endParaRPr b="1"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b="1" lang="en" sz="1200">
                <a:solidFill>
                  <a:srgbClr val="595959"/>
                </a:solidFill>
                <a:latin typeface="Barlow"/>
                <a:ea typeface="Barlow"/>
                <a:cs typeface="Barlow"/>
                <a:sym typeface="Barlow"/>
              </a:rPr>
              <a:t>Hypha Equity buy-back and redistribution.</a:t>
            </a:r>
            <a:endParaRPr b="1"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To buy equity (an equal % from all equity holders) and distribute it to current Hypha members (relative to contribution).</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b="1" lang="en" sz="1200">
                <a:solidFill>
                  <a:srgbClr val="595959"/>
                </a:solidFill>
                <a:latin typeface="Barlow"/>
                <a:ea typeface="Barlow"/>
                <a:cs typeface="Barlow"/>
                <a:sym typeface="Barlow"/>
              </a:rPr>
              <a:t>Dividends to Hypha Equity holders</a:t>
            </a:r>
            <a:br>
              <a:rPr b="1" lang="en" sz="1200">
                <a:solidFill>
                  <a:srgbClr val="595959"/>
                </a:solidFill>
                <a:latin typeface="Barlow"/>
                <a:ea typeface="Barlow"/>
                <a:cs typeface="Barlow"/>
                <a:sym typeface="Barlow"/>
              </a:rPr>
            </a:b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This balance of redistribution and dividends aligns the interests of the current Voice holders to maintain a healthy dividend bucket and trends Hypha towards further equity decentralization.</a:t>
            </a:r>
            <a:br>
              <a:rPr b="1" lang="en" sz="1200">
                <a:solidFill>
                  <a:srgbClr val="595959"/>
                </a:solidFill>
                <a:latin typeface="Barlow"/>
                <a:ea typeface="Barlow"/>
                <a:cs typeface="Barlow"/>
                <a:sym typeface="Barlow"/>
              </a:rPr>
            </a:br>
            <a:endParaRPr sz="1200">
              <a:latin typeface="Barlow"/>
              <a:ea typeface="Barlow"/>
              <a:cs typeface="Barlow"/>
              <a:sym typeface="Barlow"/>
            </a:endParaRPr>
          </a:p>
        </p:txBody>
      </p:sp>
      <p:pic>
        <p:nvPicPr>
          <p:cNvPr id="888" name="Google Shape;888;p64" title="Points scored"/>
          <p:cNvPicPr preferRelativeResize="0"/>
          <p:nvPr/>
        </p:nvPicPr>
        <p:blipFill rotWithShape="1">
          <a:blip r:embed="rId3">
            <a:alphaModFix/>
          </a:blip>
          <a:srcRect b="0" l="0" r="24041" t="14559"/>
          <a:stretch/>
        </p:blipFill>
        <p:spPr>
          <a:xfrm>
            <a:off x="6533250" y="2723475"/>
            <a:ext cx="2553999" cy="2420100"/>
          </a:xfrm>
          <a:prstGeom prst="rect">
            <a:avLst/>
          </a:prstGeom>
          <a:noFill/>
          <a:ln>
            <a:noFill/>
          </a:ln>
        </p:spPr>
      </p:pic>
      <p:sp>
        <p:nvSpPr>
          <p:cNvPr id="889" name="Google Shape;889;p64"/>
          <p:cNvSpPr txBox="1"/>
          <p:nvPr/>
        </p:nvSpPr>
        <p:spPr>
          <a:xfrm rot="-2318826">
            <a:off x="7640576" y="3275584"/>
            <a:ext cx="1690893" cy="92996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Barlow"/>
                <a:ea typeface="Barlow"/>
                <a:cs typeface="Barlow"/>
                <a:sym typeface="Barlow"/>
              </a:rPr>
              <a:t>Example</a:t>
            </a:r>
            <a:endParaRPr sz="200">
              <a:solidFill>
                <a:srgbClr val="FFFFFF"/>
              </a:solidFill>
              <a:latin typeface="Barlow"/>
              <a:ea typeface="Barlow"/>
              <a:cs typeface="Barlow"/>
              <a:sym typeface="Barlow"/>
            </a:endParaRPr>
          </a:p>
        </p:txBody>
      </p:sp>
      <p:cxnSp>
        <p:nvCxnSpPr>
          <p:cNvPr id="890" name="Google Shape;890;p64"/>
          <p:cNvCxnSpPr/>
          <p:nvPr/>
        </p:nvCxnSpPr>
        <p:spPr>
          <a:xfrm flipH="1">
            <a:off x="4633125" y="3448725"/>
            <a:ext cx="2841600" cy="281400"/>
          </a:xfrm>
          <a:prstGeom prst="straightConnector1">
            <a:avLst/>
          </a:prstGeom>
          <a:noFill/>
          <a:ln cap="flat" cmpd="sng" w="38100">
            <a:solidFill>
              <a:srgbClr val="69737C"/>
            </a:solidFill>
            <a:prstDash val="solid"/>
            <a:round/>
            <a:headEnd len="med" w="med" type="none"/>
            <a:tailEnd len="med" w="med" type="none"/>
          </a:ln>
        </p:spPr>
      </p:cxnSp>
      <p:cxnSp>
        <p:nvCxnSpPr>
          <p:cNvPr id="891" name="Google Shape;891;p64"/>
          <p:cNvCxnSpPr/>
          <p:nvPr/>
        </p:nvCxnSpPr>
        <p:spPr>
          <a:xfrm flipH="1">
            <a:off x="4788525" y="3456125"/>
            <a:ext cx="2664000" cy="1302600"/>
          </a:xfrm>
          <a:prstGeom prst="straightConnector1">
            <a:avLst/>
          </a:prstGeom>
          <a:noFill/>
          <a:ln cap="flat" cmpd="sng" w="38100">
            <a:solidFill>
              <a:srgbClr val="69737C"/>
            </a:solidFill>
            <a:prstDash val="solid"/>
            <a:round/>
            <a:headEnd len="med" w="med" type="none"/>
            <a:tailEnd len="med" w="med" type="none"/>
          </a:ln>
        </p:spPr>
      </p:cxnSp>
      <p:pic>
        <p:nvPicPr>
          <p:cNvPr id="892" name="Google Shape;892;p64"/>
          <p:cNvPicPr preferRelativeResize="0"/>
          <p:nvPr/>
        </p:nvPicPr>
        <p:blipFill>
          <a:blip r:embed="rId4">
            <a:alphaModFix/>
          </a:blip>
          <a:stretch>
            <a:fillRect/>
          </a:stretch>
        </p:blipFill>
        <p:spPr>
          <a:xfrm>
            <a:off x="3453759" y="3987760"/>
            <a:ext cx="480625" cy="480625"/>
          </a:xfrm>
          <a:prstGeom prst="rect">
            <a:avLst/>
          </a:prstGeom>
          <a:noFill/>
          <a:ln>
            <a:noFill/>
          </a:ln>
        </p:spPr>
      </p:pic>
      <p:pic>
        <p:nvPicPr>
          <p:cNvPr id="893" name="Google Shape;893;p64"/>
          <p:cNvPicPr preferRelativeResize="0"/>
          <p:nvPr/>
        </p:nvPicPr>
        <p:blipFill>
          <a:blip r:embed="rId5">
            <a:alphaModFix/>
          </a:blip>
          <a:stretch>
            <a:fillRect/>
          </a:stretch>
        </p:blipFill>
        <p:spPr>
          <a:xfrm>
            <a:off x="4030267" y="3979285"/>
            <a:ext cx="480625" cy="497576"/>
          </a:xfrm>
          <a:prstGeom prst="rect">
            <a:avLst/>
          </a:prstGeom>
          <a:noFill/>
          <a:ln>
            <a:noFill/>
          </a:ln>
        </p:spPr>
      </p:pic>
      <p:pic>
        <p:nvPicPr>
          <p:cNvPr id="894" name="Google Shape;894;p64"/>
          <p:cNvPicPr preferRelativeResize="0"/>
          <p:nvPr/>
        </p:nvPicPr>
        <p:blipFill>
          <a:blip r:embed="rId4">
            <a:alphaModFix/>
          </a:blip>
          <a:stretch>
            <a:fillRect/>
          </a:stretch>
        </p:blipFill>
        <p:spPr>
          <a:xfrm>
            <a:off x="3529959" y="876510"/>
            <a:ext cx="480625" cy="480625"/>
          </a:xfrm>
          <a:prstGeom prst="rect">
            <a:avLst/>
          </a:prstGeom>
          <a:noFill/>
          <a:ln>
            <a:noFill/>
          </a:ln>
        </p:spPr>
      </p:pic>
      <p:pic>
        <p:nvPicPr>
          <p:cNvPr id="895" name="Google Shape;895;p64"/>
          <p:cNvPicPr preferRelativeResize="0"/>
          <p:nvPr/>
        </p:nvPicPr>
        <p:blipFill>
          <a:blip r:embed="rId5">
            <a:alphaModFix/>
          </a:blip>
          <a:stretch>
            <a:fillRect/>
          </a:stretch>
        </p:blipFill>
        <p:spPr>
          <a:xfrm>
            <a:off x="4106467" y="868035"/>
            <a:ext cx="480625" cy="497576"/>
          </a:xfrm>
          <a:prstGeom prst="rect">
            <a:avLst/>
          </a:prstGeom>
          <a:noFill/>
          <a:ln>
            <a:noFill/>
          </a:ln>
        </p:spPr>
      </p:pic>
      <p:sp>
        <p:nvSpPr>
          <p:cNvPr id="896" name="Google Shape;896;p64"/>
          <p:cNvSpPr txBox="1"/>
          <p:nvPr/>
        </p:nvSpPr>
        <p:spPr>
          <a:xfrm rot="-1608331">
            <a:off x="4744523" y="3863237"/>
            <a:ext cx="2365602" cy="3033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9737C"/>
                </a:solidFill>
                <a:latin typeface="Barlow"/>
                <a:ea typeface="Barlow"/>
                <a:cs typeface="Barlow"/>
                <a:sym typeface="Barlow"/>
              </a:rPr>
              <a:t>50</a:t>
            </a:r>
            <a:r>
              <a:rPr lang="en">
                <a:solidFill>
                  <a:srgbClr val="69737C"/>
                </a:solidFill>
                <a:latin typeface="Barlow"/>
                <a:ea typeface="Barlow"/>
                <a:cs typeface="Barlow"/>
                <a:sym typeface="Barlow"/>
              </a:rPr>
              <a:t>% as dividends</a:t>
            </a:r>
            <a:endParaRPr sz="400">
              <a:solidFill>
                <a:srgbClr val="69737C"/>
              </a:solidFill>
            </a:endParaRPr>
          </a:p>
        </p:txBody>
      </p:sp>
      <p:pic>
        <p:nvPicPr>
          <p:cNvPr id="897" name="Google Shape;897;p64"/>
          <p:cNvPicPr preferRelativeResize="0"/>
          <p:nvPr/>
        </p:nvPicPr>
        <p:blipFill>
          <a:blip r:embed="rId6">
            <a:alphaModFix/>
          </a:blip>
          <a:stretch>
            <a:fillRect/>
          </a:stretch>
        </p:blipFill>
        <p:spPr>
          <a:xfrm>
            <a:off x="4683009" y="870932"/>
            <a:ext cx="480627" cy="491757"/>
          </a:xfrm>
          <a:prstGeom prst="rect">
            <a:avLst/>
          </a:prstGeom>
          <a:noFill/>
          <a:ln>
            <a:noFill/>
          </a:ln>
        </p:spPr>
      </p:pic>
      <p:cxnSp>
        <p:nvCxnSpPr>
          <p:cNvPr id="898" name="Google Shape;898;p64"/>
          <p:cNvCxnSpPr>
            <a:endCxn id="892" idx="2"/>
          </p:cNvCxnSpPr>
          <p:nvPr/>
        </p:nvCxnSpPr>
        <p:spPr>
          <a:xfrm rot="10800000">
            <a:off x="3694072" y="4468385"/>
            <a:ext cx="1101600" cy="282900"/>
          </a:xfrm>
          <a:prstGeom prst="straightConnector1">
            <a:avLst/>
          </a:prstGeom>
          <a:noFill/>
          <a:ln cap="flat" cmpd="sng" w="38100">
            <a:solidFill>
              <a:srgbClr val="69737C"/>
            </a:solidFill>
            <a:prstDash val="solid"/>
            <a:round/>
            <a:headEnd len="med" w="med" type="none"/>
            <a:tailEnd len="med" w="med" type="stealth"/>
          </a:ln>
        </p:spPr>
      </p:cxnSp>
      <p:cxnSp>
        <p:nvCxnSpPr>
          <p:cNvPr id="899" name="Google Shape;899;p64"/>
          <p:cNvCxnSpPr>
            <a:endCxn id="893" idx="2"/>
          </p:cNvCxnSpPr>
          <p:nvPr/>
        </p:nvCxnSpPr>
        <p:spPr>
          <a:xfrm rot="10800000">
            <a:off x="4270579" y="4476862"/>
            <a:ext cx="532500" cy="274500"/>
          </a:xfrm>
          <a:prstGeom prst="straightConnector1">
            <a:avLst/>
          </a:prstGeom>
          <a:noFill/>
          <a:ln cap="flat" cmpd="sng" w="38100">
            <a:solidFill>
              <a:srgbClr val="69737C"/>
            </a:solidFill>
            <a:prstDash val="solid"/>
            <a:round/>
            <a:headEnd len="med" w="med" type="none"/>
            <a:tailEnd len="med" w="med" type="stealth"/>
          </a:ln>
        </p:spPr>
      </p:cxnSp>
      <p:sp>
        <p:nvSpPr>
          <p:cNvPr id="900" name="Google Shape;900;p64"/>
          <p:cNvSpPr txBox="1"/>
          <p:nvPr/>
        </p:nvSpPr>
        <p:spPr>
          <a:xfrm rot="-316800">
            <a:off x="4674696" y="3260858"/>
            <a:ext cx="2891670" cy="3034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9737C"/>
                </a:solidFill>
                <a:latin typeface="Barlow"/>
                <a:ea typeface="Barlow"/>
                <a:cs typeface="Barlow"/>
                <a:sym typeface="Barlow"/>
              </a:rPr>
              <a:t>50% as equity buyback</a:t>
            </a:r>
            <a:endParaRPr sz="400">
              <a:solidFill>
                <a:srgbClr val="69737C"/>
              </a:solidFill>
            </a:endParaRPr>
          </a:p>
        </p:txBody>
      </p:sp>
      <p:sp>
        <p:nvSpPr>
          <p:cNvPr id="901" name="Google Shape;901;p64"/>
          <p:cNvSpPr/>
          <p:nvPr/>
        </p:nvSpPr>
        <p:spPr>
          <a:xfrm>
            <a:off x="2618175" y="3907575"/>
            <a:ext cx="710400" cy="7104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595959"/>
                </a:solidFill>
                <a:latin typeface="Barlow"/>
                <a:ea typeface="Barlow"/>
                <a:cs typeface="Barlow"/>
                <a:sym typeface="Barlow"/>
              </a:rPr>
              <a:t>Equity Holders</a:t>
            </a:r>
            <a:endParaRPr sz="900">
              <a:solidFill>
                <a:srgbClr val="595959"/>
              </a:solidFill>
              <a:latin typeface="Barlow"/>
              <a:ea typeface="Barlow"/>
              <a:cs typeface="Barlow"/>
              <a:sym typeface="Barlow"/>
            </a:endParaRPr>
          </a:p>
        </p:txBody>
      </p:sp>
      <p:sp>
        <p:nvSpPr>
          <p:cNvPr id="902" name="Google Shape;902;p64"/>
          <p:cNvSpPr/>
          <p:nvPr/>
        </p:nvSpPr>
        <p:spPr>
          <a:xfrm>
            <a:off x="2618163" y="761613"/>
            <a:ext cx="710400" cy="7104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595959"/>
                </a:solidFill>
                <a:latin typeface="Barlow"/>
                <a:ea typeface="Barlow"/>
                <a:cs typeface="Barlow"/>
                <a:sym typeface="Barlow"/>
              </a:rPr>
              <a:t>Current Roles</a:t>
            </a:r>
            <a:endParaRPr sz="900">
              <a:solidFill>
                <a:srgbClr val="595959"/>
              </a:solidFill>
              <a:latin typeface="Barlow"/>
              <a:ea typeface="Barlow"/>
              <a:cs typeface="Barlow"/>
              <a:sym typeface="Barlow"/>
            </a:endParaRPr>
          </a:p>
        </p:txBody>
      </p:sp>
      <p:cxnSp>
        <p:nvCxnSpPr>
          <p:cNvPr id="903" name="Google Shape;903;p64"/>
          <p:cNvCxnSpPr/>
          <p:nvPr/>
        </p:nvCxnSpPr>
        <p:spPr>
          <a:xfrm flipH="1" rot="10800000">
            <a:off x="4373825" y="1365600"/>
            <a:ext cx="559800" cy="402900"/>
          </a:xfrm>
          <a:prstGeom prst="straightConnector1">
            <a:avLst/>
          </a:prstGeom>
          <a:noFill/>
          <a:ln cap="flat" cmpd="sng" w="38100">
            <a:solidFill>
              <a:srgbClr val="69737C"/>
            </a:solidFill>
            <a:prstDash val="solid"/>
            <a:round/>
            <a:headEnd len="med" w="med" type="none"/>
            <a:tailEnd len="med" w="med" type="stealth"/>
          </a:ln>
        </p:spPr>
      </p:cxnSp>
      <p:cxnSp>
        <p:nvCxnSpPr>
          <p:cNvPr id="904" name="Google Shape;904;p64"/>
          <p:cNvCxnSpPr>
            <a:endCxn id="895" idx="2"/>
          </p:cNvCxnSpPr>
          <p:nvPr/>
        </p:nvCxnSpPr>
        <p:spPr>
          <a:xfrm rot="10800000">
            <a:off x="4346779" y="1365612"/>
            <a:ext cx="4800" cy="402900"/>
          </a:xfrm>
          <a:prstGeom prst="straightConnector1">
            <a:avLst/>
          </a:prstGeom>
          <a:noFill/>
          <a:ln cap="flat" cmpd="sng" w="38100">
            <a:solidFill>
              <a:srgbClr val="69737C"/>
            </a:solidFill>
            <a:prstDash val="solid"/>
            <a:round/>
            <a:headEnd len="med" w="med" type="none"/>
            <a:tailEnd len="med" w="med" type="stealth"/>
          </a:ln>
        </p:spPr>
      </p:cxnSp>
      <p:cxnSp>
        <p:nvCxnSpPr>
          <p:cNvPr id="905" name="Google Shape;905;p64"/>
          <p:cNvCxnSpPr>
            <a:endCxn id="894" idx="2"/>
          </p:cNvCxnSpPr>
          <p:nvPr/>
        </p:nvCxnSpPr>
        <p:spPr>
          <a:xfrm rot="10800000">
            <a:off x="3770272" y="1357135"/>
            <a:ext cx="551700" cy="411300"/>
          </a:xfrm>
          <a:prstGeom prst="straightConnector1">
            <a:avLst/>
          </a:prstGeom>
          <a:noFill/>
          <a:ln cap="flat" cmpd="sng" w="38100">
            <a:solidFill>
              <a:srgbClr val="69737C"/>
            </a:solidFill>
            <a:prstDash val="solid"/>
            <a:round/>
            <a:headEnd len="med" w="med" type="none"/>
            <a:tailEnd len="med" w="med" type="stealth"/>
          </a:ln>
        </p:spPr>
      </p:cxnSp>
      <p:cxnSp>
        <p:nvCxnSpPr>
          <p:cNvPr id="906" name="Google Shape;906;p64"/>
          <p:cNvCxnSpPr>
            <a:endCxn id="893" idx="0"/>
          </p:cNvCxnSpPr>
          <p:nvPr/>
        </p:nvCxnSpPr>
        <p:spPr>
          <a:xfrm flipH="1">
            <a:off x="4270579" y="3737485"/>
            <a:ext cx="369600" cy="241800"/>
          </a:xfrm>
          <a:prstGeom prst="straightConnector1">
            <a:avLst/>
          </a:prstGeom>
          <a:noFill/>
          <a:ln cap="flat" cmpd="sng" w="38100">
            <a:solidFill>
              <a:srgbClr val="69737C"/>
            </a:solidFill>
            <a:prstDash val="solid"/>
            <a:round/>
            <a:headEnd len="med" w="med" type="none"/>
            <a:tailEnd len="med" w="med" type="none"/>
          </a:ln>
        </p:spPr>
      </p:cxnSp>
      <p:cxnSp>
        <p:nvCxnSpPr>
          <p:cNvPr id="907" name="Google Shape;907;p64"/>
          <p:cNvCxnSpPr>
            <a:endCxn id="892" idx="0"/>
          </p:cNvCxnSpPr>
          <p:nvPr/>
        </p:nvCxnSpPr>
        <p:spPr>
          <a:xfrm flipH="1">
            <a:off x="3694072" y="3737260"/>
            <a:ext cx="931200" cy="250500"/>
          </a:xfrm>
          <a:prstGeom prst="straightConnector1">
            <a:avLst/>
          </a:prstGeom>
          <a:noFill/>
          <a:ln cap="flat" cmpd="sng" w="38100">
            <a:solidFill>
              <a:srgbClr val="69737C"/>
            </a:solidFill>
            <a:prstDash val="solid"/>
            <a:round/>
            <a:headEnd len="med" w="med" type="none"/>
            <a:tailEnd len="med" w="med" type="none"/>
          </a:ln>
        </p:spPr>
      </p:cxnSp>
      <p:cxnSp>
        <p:nvCxnSpPr>
          <p:cNvPr id="908" name="Google Shape;908;p64"/>
          <p:cNvCxnSpPr>
            <a:endCxn id="893" idx="0"/>
          </p:cNvCxnSpPr>
          <p:nvPr/>
        </p:nvCxnSpPr>
        <p:spPr>
          <a:xfrm flipH="1">
            <a:off x="4270579" y="1768585"/>
            <a:ext cx="88500" cy="2210700"/>
          </a:xfrm>
          <a:prstGeom prst="straightConnector1">
            <a:avLst/>
          </a:prstGeom>
          <a:noFill/>
          <a:ln cap="flat" cmpd="sng" w="38100">
            <a:solidFill>
              <a:srgbClr val="69737C"/>
            </a:solidFill>
            <a:prstDash val="solid"/>
            <a:round/>
            <a:headEnd len="med" w="med" type="none"/>
            <a:tailEnd len="med" w="med" type="none"/>
          </a:ln>
        </p:spPr>
      </p:cxnSp>
      <p:cxnSp>
        <p:nvCxnSpPr>
          <p:cNvPr id="909" name="Google Shape;909;p64"/>
          <p:cNvCxnSpPr>
            <a:endCxn id="892" idx="0"/>
          </p:cNvCxnSpPr>
          <p:nvPr/>
        </p:nvCxnSpPr>
        <p:spPr>
          <a:xfrm flipH="1">
            <a:off x="3694072" y="1761160"/>
            <a:ext cx="650100" cy="2226600"/>
          </a:xfrm>
          <a:prstGeom prst="straightConnector1">
            <a:avLst/>
          </a:prstGeom>
          <a:noFill/>
          <a:ln cap="flat" cmpd="sng" w="38100">
            <a:solidFill>
              <a:srgbClr val="69737C"/>
            </a:solidFill>
            <a:prstDash val="solid"/>
            <a:round/>
            <a:headEnd len="med" w="med" type="none"/>
            <a:tailEnd len="med" w="med" type="none"/>
          </a:ln>
        </p:spPr>
      </p:cxnSp>
      <p:sp>
        <p:nvSpPr>
          <p:cNvPr id="910" name="Google Shape;910;p64"/>
          <p:cNvSpPr txBox="1"/>
          <p:nvPr/>
        </p:nvSpPr>
        <p:spPr>
          <a:xfrm rot="3210">
            <a:off x="4403446" y="1843235"/>
            <a:ext cx="2891701"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9737C"/>
                </a:solidFill>
                <a:latin typeface="Barlow"/>
                <a:ea typeface="Barlow"/>
                <a:cs typeface="Barlow"/>
                <a:sym typeface="Barlow"/>
              </a:rPr>
              <a:t>Equity is purchased from current holders and redistributed to current contributors, ensuring equity is passed down the generations. </a:t>
            </a:r>
            <a:endParaRPr sz="400">
              <a:solidFill>
                <a:srgbClr val="69737C"/>
              </a:solidFill>
            </a:endParaRPr>
          </a:p>
        </p:txBody>
      </p:sp>
      <p:sp>
        <p:nvSpPr>
          <p:cNvPr id="911" name="Google Shape;911;p64"/>
          <p:cNvSpPr/>
          <p:nvPr/>
        </p:nvSpPr>
        <p:spPr>
          <a:xfrm>
            <a:off x="5315750" y="44400"/>
            <a:ext cx="1979400" cy="1120500"/>
          </a:xfrm>
          <a:prstGeom prst="cloudCallout">
            <a:avLst>
              <a:gd fmla="val -57954" name="adj1"/>
              <a:gd fmla="val 40486" name="adj2"/>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Barlow"/>
                <a:ea typeface="Barlow"/>
                <a:cs typeface="Barlow"/>
                <a:sym typeface="Barlow"/>
              </a:rPr>
              <a:t>I’m new here and I just earned equity!</a:t>
            </a:r>
            <a:endParaRPr sz="1000"/>
          </a:p>
        </p:txBody>
      </p:sp>
      <p:sp>
        <p:nvSpPr>
          <p:cNvPr id="912" name="Google Shape;912;p64"/>
          <p:cNvSpPr txBox="1"/>
          <p:nvPr/>
        </p:nvSpPr>
        <p:spPr>
          <a:xfrm rot="-316800">
            <a:off x="4717646" y="3478583"/>
            <a:ext cx="2891670" cy="3034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9737C"/>
                </a:solidFill>
                <a:latin typeface="Barlow"/>
                <a:ea typeface="Barlow"/>
                <a:cs typeface="Barlow"/>
                <a:sym typeface="Barlow"/>
              </a:rPr>
              <a:t>Giving Seeds...</a:t>
            </a:r>
            <a:endParaRPr sz="400">
              <a:solidFill>
                <a:srgbClr val="69737C"/>
              </a:solidFill>
            </a:endParaRPr>
          </a:p>
        </p:txBody>
      </p:sp>
      <p:sp>
        <p:nvSpPr>
          <p:cNvPr id="913" name="Google Shape;913;p64"/>
          <p:cNvSpPr txBox="1"/>
          <p:nvPr/>
        </p:nvSpPr>
        <p:spPr>
          <a:xfrm rot="-1608331">
            <a:off x="4853144" y="4044604"/>
            <a:ext cx="2365602" cy="30334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9737C"/>
                </a:solidFill>
                <a:latin typeface="Barlow"/>
                <a:ea typeface="Barlow"/>
                <a:cs typeface="Barlow"/>
                <a:sym typeface="Barlow"/>
              </a:rPr>
              <a:t>Giving Seeds...</a:t>
            </a:r>
            <a:endParaRPr sz="400">
              <a:solidFill>
                <a:srgbClr val="69737C"/>
              </a:solidFill>
            </a:endParaRPr>
          </a:p>
        </p:txBody>
      </p:sp>
      <p:sp>
        <p:nvSpPr>
          <p:cNvPr id="914" name="Google Shape;914;p64"/>
          <p:cNvSpPr txBox="1"/>
          <p:nvPr/>
        </p:nvSpPr>
        <p:spPr>
          <a:xfrm rot="-4413426">
            <a:off x="2775835" y="2701925"/>
            <a:ext cx="2145131" cy="30330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9737C"/>
                </a:solidFill>
                <a:latin typeface="Barlow"/>
                <a:ea typeface="Barlow"/>
                <a:cs typeface="Barlow"/>
                <a:sym typeface="Barlow"/>
              </a:rPr>
              <a:t>Giving</a:t>
            </a:r>
            <a:r>
              <a:rPr lang="en">
                <a:solidFill>
                  <a:srgbClr val="69737C"/>
                </a:solidFill>
                <a:latin typeface="Barlow"/>
                <a:ea typeface="Barlow"/>
                <a:cs typeface="Barlow"/>
                <a:sym typeface="Barlow"/>
              </a:rPr>
              <a:t> Hypha Equity...</a:t>
            </a:r>
            <a:endParaRPr sz="400">
              <a:solidFill>
                <a:srgbClr val="69737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p:nvPr/>
        </p:nvSpPr>
        <p:spPr>
          <a:xfrm>
            <a:off x="0" y="840"/>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Roboto"/>
                <a:ea typeface="Roboto"/>
                <a:cs typeface="Roboto"/>
                <a:sym typeface="Roboto"/>
              </a:rPr>
              <a:t>META GAME</a:t>
            </a:r>
            <a:endParaRPr b="1" sz="3000">
              <a:solidFill>
                <a:srgbClr val="666666"/>
              </a:solidFill>
              <a:latin typeface="Roboto"/>
              <a:ea typeface="Roboto"/>
              <a:cs typeface="Roboto"/>
              <a:sym typeface="Roboto"/>
            </a:endParaRPr>
          </a:p>
          <a:p>
            <a:pPr indent="0" lvl="0" marL="0" rtl="0" algn="l">
              <a:spcBef>
                <a:spcPts val="1000"/>
              </a:spcBef>
              <a:spcAft>
                <a:spcPts val="0"/>
              </a:spcAft>
              <a:buNone/>
            </a:pPr>
            <a:r>
              <a:rPr lang="en" sz="1200">
                <a:solidFill>
                  <a:schemeClr val="dk2"/>
                </a:solidFill>
                <a:latin typeface="Barlow"/>
                <a:ea typeface="Barlow"/>
                <a:cs typeface="Barlow"/>
                <a:sym typeface="Barlow"/>
              </a:rPr>
              <a:t>We are introducing the Game of Hypha via a … game</a:t>
            </a:r>
            <a:r>
              <a:rPr lang="en" sz="1200">
                <a:solidFill>
                  <a:schemeClr val="dk2"/>
                </a:solidFill>
                <a:latin typeface="Barlow"/>
                <a:ea typeface="Barlow"/>
                <a:cs typeface="Barlow"/>
                <a:sym typeface="Barlow"/>
              </a:rPr>
              <a:t>.  Hypha is creating an ever growing deck of cards that introduces each concept/protocol/agreement as a separate card that can be added or removed from any “deck”. This meta game will evolve as we get more and more clarity around the agreements and definitions. </a:t>
            </a:r>
            <a:br>
              <a:rPr lang="en" sz="12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Ready to play?</a:t>
            </a:r>
            <a:endParaRPr b="1"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b="1" sz="3000">
              <a:solidFill>
                <a:srgbClr val="666666"/>
              </a:solidFill>
              <a:latin typeface="Roboto"/>
              <a:ea typeface="Roboto"/>
              <a:cs typeface="Roboto"/>
              <a:sym typeface="Roboto"/>
            </a:endParaRPr>
          </a:p>
          <a:p>
            <a:pPr indent="0" lvl="0" marL="0" rtl="0" algn="l">
              <a:spcBef>
                <a:spcPts val="1000"/>
              </a:spcBef>
              <a:spcAft>
                <a:spcPts val="0"/>
              </a:spcAft>
              <a:buNone/>
            </a:pPr>
            <a:r>
              <a:t/>
            </a:r>
            <a:endParaRPr b="1" sz="3000">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t/>
            </a:r>
            <a:endParaRPr sz="1100">
              <a:latin typeface="Roboto"/>
              <a:ea typeface="Roboto"/>
              <a:cs typeface="Roboto"/>
              <a:sym typeface="Roboto"/>
            </a:endParaRPr>
          </a:p>
        </p:txBody>
      </p:sp>
      <p:pic>
        <p:nvPicPr>
          <p:cNvPr id="145" name="Google Shape;145;p29"/>
          <p:cNvPicPr preferRelativeResize="0"/>
          <p:nvPr/>
        </p:nvPicPr>
        <p:blipFill>
          <a:blip r:embed="rId3">
            <a:alphaModFix/>
          </a:blip>
          <a:stretch>
            <a:fillRect/>
          </a:stretch>
        </p:blipFill>
        <p:spPr>
          <a:xfrm>
            <a:off x="0" y="3068025"/>
            <a:ext cx="2493000" cy="1869750"/>
          </a:xfrm>
          <a:prstGeom prst="rect">
            <a:avLst/>
          </a:prstGeom>
          <a:noFill/>
          <a:ln>
            <a:noFill/>
          </a:ln>
        </p:spPr>
      </p:pic>
      <p:pic>
        <p:nvPicPr>
          <p:cNvPr id="146" name="Google Shape;146;p29"/>
          <p:cNvPicPr preferRelativeResize="0"/>
          <p:nvPr/>
        </p:nvPicPr>
        <p:blipFill>
          <a:blip r:embed="rId4">
            <a:alphaModFix/>
          </a:blip>
          <a:stretch>
            <a:fillRect/>
          </a:stretch>
        </p:blipFill>
        <p:spPr>
          <a:xfrm>
            <a:off x="2493000" y="0"/>
            <a:ext cx="6800350" cy="5143499"/>
          </a:xfrm>
          <a:prstGeom prst="rect">
            <a:avLst/>
          </a:prstGeom>
          <a:noFill/>
          <a:ln>
            <a:noFill/>
          </a:ln>
        </p:spPr>
      </p:pic>
      <p:sp>
        <p:nvSpPr>
          <p:cNvPr id="147" name="Google Shape;147;p29">
            <a:hlinkClick r:id="rId5"/>
          </p:cNvPr>
          <p:cNvSpPr/>
          <p:nvPr/>
        </p:nvSpPr>
        <p:spPr>
          <a:xfrm>
            <a:off x="754025" y="2719625"/>
            <a:ext cx="909000" cy="336600"/>
          </a:xfrm>
          <a:prstGeom prst="roundRect">
            <a:avLst>
              <a:gd fmla="val 50000" name="adj"/>
            </a:avLst>
          </a:prstGeom>
          <a:solidFill>
            <a:srgbClr val="E64D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PLAY</a:t>
            </a:r>
            <a:endParaRPr b="1">
              <a:solidFill>
                <a:srgbClr val="FFFFFF"/>
              </a:solidFill>
              <a:latin typeface="Barlow"/>
              <a:ea typeface="Barlow"/>
              <a:cs typeface="Barlow"/>
              <a:sym typeface="Barlow"/>
            </a:endParaRPr>
          </a:p>
        </p:txBody>
      </p:sp>
      <p:sp>
        <p:nvSpPr>
          <p:cNvPr id="148" name="Google Shape;148;p29"/>
          <p:cNvSpPr/>
          <p:nvPr/>
        </p:nvSpPr>
        <p:spPr>
          <a:xfrm>
            <a:off x="0" y="4863600"/>
            <a:ext cx="2493000" cy="279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1 BEGINNINGS</a:t>
            </a:r>
            <a:endParaRPr sz="100">
              <a:solidFill>
                <a:srgbClr val="FFFFFF"/>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5"/>
          <p:cNvSpPr/>
          <p:nvPr/>
        </p:nvSpPr>
        <p:spPr>
          <a:xfrm>
            <a:off x="352325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920" name="Google Shape;920;p65"/>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2"/>
                </a:solidFill>
                <a:latin typeface="Barlow"/>
                <a:ea typeface="Barlow"/>
                <a:cs typeface="Barlow"/>
                <a:sym typeface="Barlow"/>
              </a:rPr>
              <a:t>DECENTRALIZED BUDGETING</a:t>
            </a:r>
            <a:endParaRPr b="1" sz="2400">
              <a:solidFill>
                <a:schemeClr val="dk2"/>
              </a:solidFill>
              <a:latin typeface="Barlow"/>
              <a:ea typeface="Barlow"/>
              <a:cs typeface="Barlow"/>
              <a:sym typeface="Barlow"/>
            </a:endParaRPr>
          </a:p>
          <a:p>
            <a:pPr indent="0" lvl="0" marL="0" rtl="0" algn="l">
              <a:spcBef>
                <a:spcPts val="0"/>
              </a:spcBef>
              <a:spcAft>
                <a:spcPts val="0"/>
              </a:spcAft>
              <a:buNone/>
            </a:pPr>
            <a:r>
              <a:rPr b="1" lang="en" sz="1200">
                <a:solidFill>
                  <a:srgbClr val="EFEFEF"/>
                </a:solidFill>
                <a:latin typeface="Barlow"/>
                <a:ea typeface="Barlow"/>
                <a:cs typeface="Barlow"/>
                <a:sym typeface="Barlow"/>
              </a:rPr>
              <a:t>|</a:t>
            </a:r>
            <a:br>
              <a:rPr b="1" lang="en" sz="2400">
                <a:solidFill>
                  <a:schemeClr val="dk2"/>
                </a:solidFill>
                <a:latin typeface="Barlow"/>
                <a:ea typeface="Barlow"/>
                <a:cs typeface="Barlow"/>
                <a:sym typeface="Barlow"/>
              </a:rPr>
            </a:br>
            <a:r>
              <a:rPr b="1" lang="en" sz="2400">
                <a:solidFill>
                  <a:schemeClr val="dk2"/>
                </a:solidFill>
                <a:latin typeface="Barlow"/>
                <a:ea typeface="Barlow"/>
                <a:cs typeface="Barlow"/>
                <a:sym typeface="Barlow"/>
              </a:rPr>
              <a:t>Step 2: </a:t>
            </a:r>
            <a:br>
              <a:rPr b="1" lang="en" sz="24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How do we distribute </a:t>
            </a:r>
            <a:r>
              <a:rPr b="1" lang="en" sz="1200">
                <a:solidFill>
                  <a:schemeClr val="dk2"/>
                </a:solidFill>
                <a:latin typeface="Barlow"/>
                <a:ea typeface="Barlow"/>
                <a:cs typeface="Barlow"/>
                <a:sym typeface="Barlow"/>
              </a:rPr>
              <a:t>role </a:t>
            </a:r>
            <a:r>
              <a:rPr b="1" lang="en" sz="1200">
                <a:solidFill>
                  <a:schemeClr val="dk2"/>
                </a:solidFill>
                <a:latin typeface="Barlow"/>
                <a:ea typeface="Barlow"/>
                <a:cs typeface="Barlow"/>
                <a:sym typeface="Barlow"/>
              </a:rPr>
              <a:t>compensation and which circles do we resource?</a:t>
            </a:r>
            <a:endParaRPr b="1" sz="18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latin typeface="Barlow"/>
              <a:ea typeface="Barlow"/>
              <a:cs typeface="Barlow"/>
              <a:sym typeface="Barlow"/>
            </a:endParaRPr>
          </a:p>
          <a:p>
            <a:pPr indent="0" lvl="0" marL="0" rtl="0" algn="l">
              <a:lnSpc>
                <a:spcPct val="115000"/>
              </a:lnSpc>
              <a:spcBef>
                <a:spcPts val="0"/>
              </a:spcBef>
              <a:spcAft>
                <a:spcPts val="0"/>
              </a:spcAft>
              <a:buNone/>
            </a:pPr>
            <a:r>
              <a:rPr lang="en" sz="1200">
                <a:latin typeface="Barlow"/>
                <a:ea typeface="Barlow"/>
                <a:cs typeface="Barlow"/>
                <a:sym typeface="Barlow"/>
              </a:rPr>
              <a:t>Budgeting through voice. Anyone (or circle) may publish budget recommendations. But the decision is made by all.</a:t>
            </a:r>
            <a:endParaRPr sz="1200">
              <a:latin typeface="Barlow"/>
              <a:ea typeface="Barlow"/>
              <a:cs typeface="Barlow"/>
              <a:sym typeface="Barlow"/>
            </a:endParaRPr>
          </a:p>
        </p:txBody>
      </p:sp>
      <p:sp>
        <p:nvSpPr>
          <p:cNvPr id="921" name="Google Shape;921;p65"/>
          <p:cNvSpPr/>
          <p:nvPr/>
        </p:nvSpPr>
        <p:spPr>
          <a:xfrm>
            <a:off x="3938075" y="479800"/>
            <a:ext cx="2465700" cy="2465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922" name="Google Shape;922;p65"/>
          <p:cNvSpPr/>
          <p:nvPr/>
        </p:nvSpPr>
        <p:spPr>
          <a:xfrm>
            <a:off x="4141805" y="1525931"/>
            <a:ext cx="1254900" cy="125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3" name="Google Shape;923;p65"/>
          <p:cNvSpPr/>
          <p:nvPr/>
        </p:nvSpPr>
        <p:spPr>
          <a:xfrm>
            <a:off x="5184795" y="871140"/>
            <a:ext cx="1149900" cy="114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24" name="Google Shape;924;p65"/>
          <p:cNvPicPr preferRelativeResize="0"/>
          <p:nvPr/>
        </p:nvPicPr>
        <p:blipFill>
          <a:blip r:embed="rId4">
            <a:alphaModFix/>
          </a:blip>
          <a:stretch>
            <a:fillRect/>
          </a:stretch>
        </p:blipFill>
        <p:spPr>
          <a:xfrm>
            <a:off x="5627448" y="1310719"/>
            <a:ext cx="264914" cy="271048"/>
          </a:xfrm>
          <a:prstGeom prst="rect">
            <a:avLst/>
          </a:prstGeom>
          <a:noFill/>
          <a:ln>
            <a:noFill/>
          </a:ln>
        </p:spPr>
      </p:pic>
      <p:pic>
        <p:nvPicPr>
          <p:cNvPr id="925" name="Google Shape;925;p65"/>
          <p:cNvPicPr preferRelativeResize="0"/>
          <p:nvPr/>
        </p:nvPicPr>
        <p:blipFill>
          <a:blip r:embed="rId5">
            <a:alphaModFix/>
          </a:blip>
          <a:stretch>
            <a:fillRect/>
          </a:stretch>
        </p:blipFill>
        <p:spPr>
          <a:xfrm>
            <a:off x="4621679" y="2018541"/>
            <a:ext cx="264914" cy="269658"/>
          </a:xfrm>
          <a:prstGeom prst="rect">
            <a:avLst/>
          </a:prstGeom>
          <a:noFill/>
          <a:ln>
            <a:noFill/>
          </a:ln>
        </p:spPr>
      </p:pic>
      <p:sp>
        <p:nvSpPr>
          <p:cNvPr id="926" name="Google Shape;926;p65"/>
          <p:cNvSpPr/>
          <p:nvPr/>
        </p:nvSpPr>
        <p:spPr>
          <a:xfrm>
            <a:off x="5798650" y="2250825"/>
            <a:ext cx="1926900" cy="192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927" name="Google Shape;927;p65"/>
          <p:cNvSpPr/>
          <p:nvPr/>
        </p:nvSpPr>
        <p:spPr>
          <a:xfrm>
            <a:off x="6006909" y="2369360"/>
            <a:ext cx="932100" cy="932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28" name="Google Shape;928;p65"/>
          <p:cNvPicPr preferRelativeResize="0"/>
          <p:nvPr/>
        </p:nvPicPr>
        <p:blipFill>
          <a:blip r:embed="rId6">
            <a:alphaModFix/>
          </a:blip>
          <a:stretch>
            <a:fillRect/>
          </a:stretch>
        </p:blipFill>
        <p:spPr>
          <a:xfrm>
            <a:off x="6340504" y="2702955"/>
            <a:ext cx="264912" cy="264912"/>
          </a:xfrm>
          <a:prstGeom prst="rect">
            <a:avLst/>
          </a:prstGeom>
          <a:noFill/>
          <a:ln>
            <a:noFill/>
          </a:ln>
        </p:spPr>
      </p:pic>
      <p:sp>
        <p:nvSpPr>
          <p:cNvPr id="929" name="Google Shape;929;p65"/>
          <p:cNvSpPr/>
          <p:nvPr/>
        </p:nvSpPr>
        <p:spPr>
          <a:xfrm>
            <a:off x="4239456" y="2938651"/>
            <a:ext cx="1652400" cy="165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930" name="Google Shape;930;p65"/>
          <p:cNvSpPr/>
          <p:nvPr/>
        </p:nvSpPr>
        <p:spPr>
          <a:xfrm>
            <a:off x="6679800" y="3014875"/>
            <a:ext cx="964200" cy="9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31" name="Google Shape;931;p65"/>
          <p:cNvPicPr preferRelativeResize="0"/>
          <p:nvPr/>
        </p:nvPicPr>
        <p:blipFill>
          <a:blip r:embed="rId4">
            <a:alphaModFix/>
          </a:blip>
          <a:stretch>
            <a:fillRect/>
          </a:stretch>
        </p:blipFill>
        <p:spPr>
          <a:xfrm>
            <a:off x="7029441" y="3361448"/>
            <a:ext cx="264925" cy="271057"/>
          </a:xfrm>
          <a:prstGeom prst="rect">
            <a:avLst/>
          </a:prstGeom>
          <a:noFill/>
          <a:ln>
            <a:noFill/>
          </a:ln>
        </p:spPr>
      </p:pic>
      <p:sp>
        <p:nvSpPr>
          <p:cNvPr id="932" name="Google Shape;932;p65"/>
          <p:cNvSpPr/>
          <p:nvPr/>
        </p:nvSpPr>
        <p:spPr>
          <a:xfrm>
            <a:off x="4369528" y="3114453"/>
            <a:ext cx="638400" cy="63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33" name="Google Shape;933;p65"/>
          <p:cNvPicPr preferRelativeResize="0"/>
          <p:nvPr/>
        </p:nvPicPr>
        <p:blipFill>
          <a:blip r:embed="rId7">
            <a:alphaModFix/>
          </a:blip>
          <a:stretch>
            <a:fillRect/>
          </a:stretch>
        </p:blipFill>
        <p:spPr>
          <a:xfrm>
            <a:off x="4523827" y="3296524"/>
            <a:ext cx="264900" cy="274242"/>
          </a:xfrm>
          <a:prstGeom prst="rect">
            <a:avLst/>
          </a:prstGeom>
          <a:noFill/>
          <a:ln>
            <a:noFill/>
          </a:ln>
        </p:spPr>
      </p:pic>
      <p:sp>
        <p:nvSpPr>
          <p:cNvPr id="934" name="Google Shape;934;p65"/>
          <p:cNvSpPr/>
          <p:nvPr/>
        </p:nvSpPr>
        <p:spPr>
          <a:xfrm>
            <a:off x="6605425" y="1581775"/>
            <a:ext cx="2538600" cy="1522200"/>
          </a:xfrm>
          <a:prstGeom prst="cloudCallout">
            <a:avLst>
              <a:gd fmla="val -25090" name="adj1"/>
              <a:gd fmla="val 65496" name="adj2"/>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Barlow"/>
                <a:ea typeface="Barlow"/>
                <a:cs typeface="Barlow"/>
                <a:sym typeface="Barlow"/>
              </a:rPr>
              <a:t>How </a:t>
            </a:r>
            <a:r>
              <a:rPr lang="en">
                <a:solidFill>
                  <a:srgbClr val="666666"/>
                </a:solidFill>
                <a:latin typeface="Barlow"/>
                <a:ea typeface="Barlow"/>
                <a:cs typeface="Barlow"/>
                <a:sym typeface="Barlow"/>
              </a:rPr>
              <a:t>do I</a:t>
            </a:r>
            <a:r>
              <a:rPr lang="en">
                <a:solidFill>
                  <a:srgbClr val="666666"/>
                </a:solidFill>
                <a:latin typeface="Barlow"/>
                <a:ea typeface="Barlow"/>
                <a:cs typeface="Barlow"/>
                <a:sym typeface="Barlow"/>
              </a:rPr>
              <a:t> think the </a:t>
            </a:r>
            <a:r>
              <a:rPr b="1" lang="en">
                <a:solidFill>
                  <a:srgbClr val="666666"/>
                </a:solidFill>
                <a:latin typeface="Barlow"/>
                <a:ea typeface="Barlow"/>
                <a:cs typeface="Barlow"/>
                <a:sym typeface="Barlow"/>
              </a:rPr>
              <a:t>organisation </a:t>
            </a:r>
            <a:r>
              <a:rPr lang="en">
                <a:solidFill>
                  <a:srgbClr val="666666"/>
                </a:solidFill>
                <a:latin typeface="Barlow"/>
                <a:ea typeface="Barlow"/>
                <a:cs typeface="Barlow"/>
                <a:sym typeface="Barlow"/>
              </a:rPr>
              <a:t>should direct our shared resources?</a:t>
            </a:r>
            <a:endParaRPr sz="1000"/>
          </a:p>
        </p:txBody>
      </p:sp>
      <p:cxnSp>
        <p:nvCxnSpPr>
          <p:cNvPr id="935" name="Google Shape;935;p65"/>
          <p:cNvCxnSpPr/>
          <p:nvPr/>
        </p:nvCxnSpPr>
        <p:spPr>
          <a:xfrm rot="10800000">
            <a:off x="5087367" y="1410385"/>
            <a:ext cx="587100" cy="1597500"/>
          </a:xfrm>
          <a:prstGeom prst="straightConnector1">
            <a:avLst/>
          </a:prstGeom>
          <a:noFill/>
          <a:ln cap="flat" cmpd="sng" w="38100">
            <a:solidFill>
              <a:srgbClr val="F3F3F3"/>
            </a:solidFill>
            <a:prstDash val="solid"/>
            <a:round/>
            <a:headEnd len="med" w="med" type="none"/>
            <a:tailEnd len="med" w="med" type="none"/>
          </a:ln>
        </p:spPr>
      </p:cxnSp>
      <p:sp>
        <p:nvSpPr>
          <p:cNvPr id="936" name="Google Shape;936;p65"/>
          <p:cNvSpPr txBox="1"/>
          <p:nvPr/>
        </p:nvSpPr>
        <p:spPr>
          <a:xfrm rot="-1555677">
            <a:off x="4811306" y="2829189"/>
            <a:ext cx="844615" cy="42009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20%</a:t>
            </a:r>
            <a:endParaRPr sz="800">
              <a:solidFill>
                <a:srgbClr val="FFFFFF"/>
              </a:solidFill>
            </a:endParaRPr>
          </a:p>
        </p:txBody>
      </p:sp>
      <p:sp>
        <p:nvSpPr>
          <p:cNvPr id="937" name="Google Shape;937;p65"/>
          <p:cNvSpPr txBox="1"/>
          <p:nvPr/>
        </p:nvSpPr>
        <p:spPr>
          <a:xfrm rot="4037921">
            <a:off x="5161006" y="2165731"/>
            <a:ext cx="844201" cy="44695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50%</a:t>
            </a:r>
            <a:endParaRPr sz="800">
              <a:solidFill>
                <a:srgbClr val="FFFFFF"/>
              </a:solidFill>
            </a:endParaRPr>
          </a:p>
        </p:txBody>
      </p:sp>
      <p:cxnSp>
        <p:nvCxnSpPr>
          <p:cNvPr id="938" name="Google Shape;938;p65"/>
          <p:cNvCxnSpPr/>
          <p:nvPr/>
        </p:nvCxnSpPr>
        <p:spPr>
          <a:xfrm rot="10800000">
            <a:off x="5060173" y="1393943"/>
            <a:ext cx="567300" cy="44700"/>
          </a:xfrm>
          <a:prstGeom prst="straightConnector1">
            <a:avLst/>
          </a:prstGeom>
          <a:noFill/>
          <a:ln cap="flat" cmpd="sng" w="38100">
            <a:solidFill>
              <a:srgbClr val="999999"/>
            </a:solidFill>
            <a:prstDash val="solid"/>
            <a:round/>
            <a:headEnd len="med" w="med" type="stealth"/>
            <a:tailEnd len="med" w="med" type="none"/>
          </a:ln>
        </p:spPr>
      </p:cxnSp>
      <p:cxnSp>
        <p:nvCxnSpPr>
          <p:cNvPr id="939" name="Google Shape;939;p65"/>
          <p:cNvCxnSpPr>
            <a:stCxn id="925" idx="0"/>
          </p:cNvCxnSpPr>
          <p:nvPr/>
        </p:nvCxnSpPr>
        <p:spPr>
          <a:xfrm flipH="1" rot="10800000">
            <a:off x="4754136" y="1393941"/>
            <a:ext cx="313800" cy="624600"/>
          </a:xfrm>
          <a:prstGeom prst="straightConnector1">
            <a:avLst/>
          </a:prstGeom>
          <a:noFill/>
          <a:ln cap="flat" cmpd="sng" w="38100">
            <a:solidFill>
              <a:srgbClr val="999999"/>
            </a:solidFill>
            <a:prstDash val="solid"/>
            <a:round/>
            <a:headEnd len="med" w="med" type="stealth"/>
            <a:tailEnd len="med" w="med" type="none"/>
          </a:ln>
        </p:spPr>
      </p:cxnSp>
      <p:cxnSp>
        <p:nvCxnSpPr>
          <p:cNvPr id="940" name="Google Shape;940;p65"/>
          <p:cNvCxnSpPr/>
          <p:nvPr/>
        </p:nvCxnSpPr>
        <p:spPr>
          <a:xfrm>
            <a:off x="5656375" y="2974725"/>
            <a:ext cx="683700" cy="668700"/>
          </a:xfrm>
          <a:prstGeom prst="straightConnector1">
            <a:avLst/>
          </a:prstGeom>
          <a:noFill/>
          <a:ln cap="flat" cmpd="sng" w="38100">
            <a:solidFill>
              <a:srgbClr val="F3F3F3"/>
            </a:solidFill>
            <a:prstDash val="solid"/>
            <a:round/>
            <a:headEnd len="med" w="med" type="none"/>
            <a:tailEnd len="med" w="med" type="none"/>
          </a:ln>
        </p:spPr>
      </p:cxnSp>
      <p:cxnSp>
        <p:nvCxnSpPr>
          <p:cNvPr id="941" name="Google Shape;941;p65"/>
          <p:cNvCxnSpPr>
            <a:endCxn id="933" idx="3"/>
          </p:cNvCxnSpPr>
          <p:nvPr/>
        </p:nvCxnSpPr>
        <p:spPr>
          <a:xfrm flipH="1">
            <a:off x="4788727" y="2982145"/>
            <a:ext cx="875100" cy="451500"/>
          </a:xfrm>
          <a:prstGeom prst="straightConnector1">
            <a:avLst/>
          </a:prstGeom>
          <a:noFill/>
          <a:ln cap="flat" cmpd="sng" w="38100">
            <a:solidFill>
              <a:srgbClr val="F3F3F3"/>
            </a:solidFill>
            <a:prstDash val="solid"/>
            <a:round/>
            <a:headEnd len="med" w="med" type="none"/>
            <a:tailEnd len="med" w="med" type="stealth"/>
          </a:ln>
        </p:spPr>
      </p:cxnSp>
      <p:cxnSp>
        <p:nvCxnSpPr>
          <p:cNvPr id="942" name="Google Shape;942;p65"/>
          <p:cNvCxnSpPr>
            <a:endCxn id="928" idx="2"/>
          </p:cNvCxnSpPr>
          <p:nvPr/>
        </p:nvCxnSpPr>
        <p:spPr>
          <a:xfrm flipH="1" rot="10800000">
            <a:off x="6337660" y="2967867"/>
            <a:ext cx="135300" cy="681000"/>
          </a:xfrm>
          <a:prstGeom prst="straightConnector1">
            <a:avLst/>
          </a:prstGeom>
          <a:noFill/>
          <a:ln cap="flat" cmpd="sng" w="38100">
            <a:solidFill>
              <a:srgbClr val="999999"/>
            </a:solidFill>
            <a:prstDash val="solid"/>
            <a:round/>
            <a:headEnd len="med" w="med" type="none"/>
            <a:tailEnd len="med" w="med" type="stealth"/>
          </a:ln>
        </p:spPr>
      </p:cxnSp>
      <p:cxnSp>
        <p:nvCxnSpPr>
          <p:cNvPr id="943" name="Google Shape;943;p65"/>
          <p:cNvCxnSpPr>
            <a:endCxn id="931" idx="1"/>
          </p:cNvCxnSpPr>
          <p:nvPr/>
        </p:nvCxnSpPr>
        <p:spPr>
          <a:xfrm flipH="1" rot="10800000">
            <a:off x="6345141" y="3496976"/>
            <a:ext cx="684300" cy="144300"/>
          </a:xfrm>
          <a:prstGeom prst="straightConnector1">
            <a:avLst/>
          </a:prstGeom>
          <a:noFill/>
          <a:ln cap="flat" cmpd="sng" w="38100">
            <a:solidFill>
              <a:srgbClr val="999999"/>
            </a:solidFill>
            <a:prstDash val="solid"/>
            <a:round/>
            <a:headEnd len="med" w="med" type="none"/>
            <a:tailEnd len="med" w="med" type="stealth"/>
          </a:ln>
        </p:spPr>
      </p:cxnSp>
      <p:sp>
        <p:nvSpPr>
          <p:cNvPr id="944" name="Google Shape;944;p65"/>
          <p:cNvSpPr txBox="1"/>
          <p:nvPr/>
        </p:nvSpPr>
        <p:spPr>
          <a:xfrm rot="2702976">
            <a:off x="5502381" y="3130115"/>
            <a:ext cx="735038" cy="42002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3</a:t>
            </a:r>
            <a:r>
              <a:rPr lang="en" sz="1800">
                <a:solidFill>
                  <a:srgbClr val="FFFFFF"/>
                </a:solidFill>
                <a:latin typeface="Barlow"/>
                <a:ea typeface="Barlow"/>
                <a:cs typeface="Barlow"/>
                <a:sym typeface="Barlow"/>
              </a:rPr>
              <a:t>0%</a:t>
            </a:r>
            <a:endParaRPr sz="800">
              <a:solidFill>
                <a:srgbClr val="FFFFFF"/>
              </a:solidFill>
            </a:endParaRPr>
          </a:p>
        </p:txBody>
      </p:sp>
      <p:sp>
        <p:nvSpPr>
          <p:cNvPr id="945" name="Google Shape;945;p65"/>
          <p:cNvSpPr txBox="1"/>
          <p:nvPr/>
        </p:nvSpPr>
        <p:spPr>
          <a:xfrm>
            <a:off x="0" y="2941853"/>
            <a:ext cx="2493000" cy="20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Circles/ Roles </a:t>
            </a:r>
            <a:br>
              <a:rPr b="1" lang="en" sz="1200">
                <a:solidFill>
                  <a:srgbClr val="666666"/>
                </a:solidFill>
                <a:latin typeface="Barlow"/>
                <a:ea typeface="Barlow"/>
                <a:cs typeface="Barlow"/>
                <a:sym typeface="Barlow"/>
              </a:rPr>
            </a:br>
            <a:r>
              <a:rPr lang="en" sz="1200">
                <a:solidFill>
                  <a:srgbClr val="666666"/>
                </a:solidFill>
                <a:latin typeface="Barlow"/>
                <a:ea typeface="Barlow"/>
                <a:cs typeface="Barlow"/>
                <a:sym typeface="Barlow"/>
              </a:rPr>
              <a:t>Selling their function and successes to applicable Voice Holders to encourage them to continue giving them funds.</a:t>
            </a:r>
            <a:endParaRPr sz="1200">
              <a:solidFill>
                <a:srgbClr val="666666"/>
              </a:solidFill>
              <a:latin typeface="Barlow"/>
              <a:ea typeface="Barlow"/>
              <a:cs typeface="Barlow"/>
              <a:sym typeface="Barlow"/>
            </a:endParaRPr>
          </a:p>
          <a:p>
            <a:pPr indent="0" lvl="0" marL="0" rtl="0" algn="ctr">
              <a:spcBef>
                <a:spcPts val="0"/>
              </a:spcBef>
              <a:spcAft>
                <a:spcPts val="0"/>
              </a:spcAft>
              <a:buNone/>
            </a:pPr>
            <a:r>
              <a:t/>
            </a:r>
            <a:endParaRPr sz="1200">
              <a:solidFill>
                <a:srgbClr val="666666"/>
              </a:solidFill>
              <a:latin typeface="Barlow"/>
              <a:ea typeface="Barlow"/>
              <a:cs typeface="Barlow"/>
              <a:sym typeface="Barlow"/>
            </a:endParaRPr>
          </a:p>
          <a:p>
            <a:pPr indent="0" lvl="0" marL="0" rtl="0" algn="ctr">
              <a:spcBef>
                <a:spcPts val="0"/>
              </a:spcBef>
              <a:spcAft>
                <a:spcPts val="0"/>
              </a:spcAft>
              <a:buNone/>
            </a:pPr>
            <a:br>
              <a:rPr b="1" lang="en" sz="1200">
                <a:solidFill>
                  <a:srgbClr val="666666"/>
                </a:solidFill>
                <a:latin typeface="Barlow"/>
                <a:ea typeface="Barlow"/>
                <a:cs typeface="Barlow"/>
                <a:sym typeface="Barlow"/>
              </a:rPr>
            </a:br>
            <a:endParaRPr sz="1200">
              <a:solidFill>
                <a:srgbClr val="666666"/>
              </a:solidFill>
              <a:latin typeface="Barlow"/>
              <a:ea typeface="Barlow"/>
              <a:cs typeface="Barlow"/>
              <a:sym typeface="Barlow"/>
            </a:endParaRPr>
          </a:p>
          <a:p>
            <a:pPr indent="0" lvl="0" marL="0" rtl="0" algn="ctr">
              <a:spcBef>
                <a:spcPts val="0"/>
              </a:spcBef>
              <a:spcAft>
                <a:spcPts val="0"/>
              </a:spcAft>
              <a:buNone/>
            </a:pPr>
            <a:r>
              <a:t/>
            </a:r>
            <a:endParaRPr sz="1200">
              <a:solidFill>
                <a:srgbClr val="666666"/>
              </a:solidFill>
              <a:latin typeface="Barlow"/>
              <a:ea typeface="Barlow"/>
              <a:cs typeface="Barlow"/>
              <a:sym typeface="Barlow"/>
            </a:endParaRPr>
          </a:p>
        </p:txBody>
      </p:sp>
      <p:sp>
        <p:nvSpPr>
          <p:cNvPr id="946" name="Google Shape;946;p65"/>
          <p:cNvSpPr txBox="1"/>
          <p:nvPr/>
        </p:nvSpPr>
        <p:spPr>
          <a:xfrm>
            <a:off x="0" y="3977325"/>
            <a:ext cx="2493000" cy="14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0C814E"/>
                </a:solidFill>
                <a:latin typeface="Barlow"/>
                <a:ea typeface="Barlow"/>
                <a:cs typeface="Barlow"/>
                <a:sym typeface="Barlow"/>
              </a:rPr>
              <a:t>Autonomy, Diversity, Evolution</a:t>
            </a:r>
            <a:endParaRPr b="1" sz="1200">
              <a:solidFill>
                <a:srgbClr val="0C814E"/>
              </a:solidFill>
              <a:latin typeface="Barlow"/>
              <a:ea typeface="Barlow"/>
              <a:cs typeface="Barlow"/>
              <a:sym typeface="Barlow"/>
            </a:endParaRPr>
          </a:p>
          <a:p>
            <a:pPr indent="0" lvl="0" marL="0" rtl="0" algn="ctr">
              <a:spcBef>
                <a:spcPts val="0"/>
              </a:spcBef>
              <a:spcAft>
                <a:spcPts val="0"/>
              </a:spcAft>
              <a:buNone/>
            </a:pPr>
            <a:r>
              <a:rPr lang="en" sz="1200">
                <a:solidFill>
                  <a:srgbClr val="666666"/>
                </a:solidFill>
                <a:latin typeface="Barlow"/>
                <a:ea typeface="Barlow"/>
                <a:cs typeface="Barlow"/>
                <a:sym typeface="Barlow"/>
              </a:rPr>
              <a:t>New roles and projects can emerge and get funded as Voice Holders steer and shape the organisation and where resources flow</a:t>
            </a:r>
            <a:endParaRPr sz="1200">
              <a:solidFill>
                <a:srgbClr val="666666"/>
              </a:solidFill>
              <a:latin typeface="Barlow"/>
              <a:ea typeface="Barlow"/>
              <a:cs typeface="Barlow"/>
              <a:sym typeface="Barlo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66"/>
          <p:cNvSpPr/>
          <p:nvPr/>
        </p:nvSpPr>
        <p:spPr>
          <a:xfrm>
            <a:off x="352325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952" name="Google Shape;952;p66"/>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Barlow"/>
                <a:ea typeface="Barlow"/>
                <a:cs typeface="Barlow"/>
                <a:sym typeface="Barlow"/>
              </a:rPr>
              <a:t>DECENTRALIZED BUDGETING</a:t>
            </a:r>
            <a:endParaRPr b="1" sz="2400">
              <a:solidFill>
                <a:schemeClr val="dk2"/>
              </a:solidFill>
              <a:latin typeface="Barlow"/>
              <a:ea typeface="Barlow"/>
              <a:cs typeface="Barlow"/>
              <a:sym typeface="Barlow"/>
            </a:endParaRPr>
          </a:p>
          <a:p>
            <a:pPr indent="0" lvl="0" marL="0" rtl="0" algn="l">
              <a:spcBef>
                <a:spcPts val="0"/>
              </a:spcBef>
              <a:spcAft>
                <a:spcPts val="0"/>
              </a:spcAft>
              <a:buNone/>
            </a:pPr>
            <a:r>
              <a:rPr b="1" lang="en" sz="1200">
                <a:solidFill>
                  <a:srgbClr val="EFEFEF"/>
                </a:solidFill>
                <a:latin typeface="Barlow"/>
                <a:ea typeface="Barlow"/>
                <a:cs typeface="Barlow"/>
                <a:sym typeface="Barlow"/>
              </a:rPr>
              <a:t>|</a:t>
            </a:r>
            <a:br>
              <a:rPr b="1" lang="en" sz="2400">
                <a:solidFill>
                  <a:schemeClr val="dk2"/>
                </a:solidFill>
                <a:latin typeface="Barlow"/>
                <a:ea typeface="Barlow"/>
                <a:cs typeface="Barlow"/>
                <a:sym typeface="Barlow"/>
              </a:rPr>
            </a:br>
            <a:r>
              <a:rPr b="1" lang="en" sz="2400">
                <a:solidFill>
                  <a:schemeClr val="dk2"/>
                </a:solidFill>
                <a:latin typeface="Barlow"/>
                <a:ea typeface="Barlow"/>
                <a:cs typeface="Barlow"/>
                <a:sym typeface="Barlow"/>
              </a:rPr>
              <a:t>Step 3: </a:t>
            </a:r>
            <a:br>
              <a:rPr b="1" lang="en" sz="24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How do circles distribute their funds?</a:t>
            </a:r>
            <a:endParaRPr b="1" sz="1200">
              <a:solidFill>
                <a:schemeClr val="dk2"/>
              </a:solidFill>
              <a:latin typeface="Barlow"/>
              <a:ea typeface="Barlow"/>
              <a:cs typeface="Barlow"/>
              <a:sym typeface="Barlow"/>
            </a:endParaRPr>
          </a:p>
          <a:p>
            <a:pPr indent="0" lvl="0" marL="0" rtl="0" algn="l">
              <a:spcBef>
                <a:spcPts val="0"/>
              </a:spcBef>
              <a:spcAft>
                <a:spcPts val="0"/>
              </a:spcAft>
              <a:buNone/>
            </a:pPr>
            <a:r>
              <a:t/>
            </a:r>
            <a:endParaRPr b="1"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Circles decide how they spend their budgets accounting for: </a:t>
            </a:r>
            <a:br>
              <a:rPr b="1" lang="en" sz="1200">
                <a:solidFill>
                  <a:schemeClr val="dk2"/>
                </a:solidFill>
                <a:latin typeface="Barlow"/>
                <a:ea typeface="Barlow"/>
                <a:cs typeface="Barlow"/>
                <a:sym typeface="Barlow"/>
              </a:rPr>
            </a:br>
            <a:br>
              <a:rPr b="1" lang="en" sz="12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Quests &amp; Contributions </a:t>
            </a:r>
            <a:endParaRPr b="1"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For anyone to add value to the purpose and mission of the circle - to contract other parties or to reserve for other reasons.</a:t>
            </a:r>
            <a:br>
              <a:rPr b="1" lang="en" sz="1200">
                <a:solidFill>
                  <a:schemeClr val="dk2"/>
                </a:solidFill>
                <a:latin typeface="Barlow"/>
                <a:ea typeface="Barlow"/>
                <a:cs typeface="Barlow"/>
                <a:sym typeface="Barlow"/>
              </a:rPr>
            </a:br>
            <a:br>
              <a:rPr b="1" lang="en" sz="12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Role Compensation</a:t>
            </a:r>
            <a:endParaRPr b="1"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To pay for role assignments.</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latin typeface="Barlow"/>
              <a:ea typeface="Barlow"/>
              <a:cs typeface="Barlow"/>
              <a:sym typeface="Barlow"/>
            </a:endParaRPr>
          </a:p>
        </p:txBody>
      </p:sp>
      <p:sp>
        <p:nvSpPr>
          <p:cNvPr id="953" name="Google Shape;953;p66"/>
          <p:cNvSpPr/>
          <p:nvPr/>
        </p:nvSpPr>
        <p:spPr>
          <a:xfrm>
            <a:off x="3938075" y="473400"/>
            <a:ext cx="2465700" cy="2465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954" name="Google Shape;954;p66"/>
          <p:cNvSpPr/>
          <p:nvPr/>
        </p:nvSpPr>
        <p:spPr>
          <a:xfrm>
            <a:off x="4141805" y="1525931"/>
            <a:ext cx="1254900" cy="125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5" name="Google Shape;955;p66"/>
          <p:cNvSpPr/>
          <p:nvPr/>
        </p:nvSpPr>
        <p:spPr>
          <a:xfrm>
            <a:off x="5184795" y="871140"/>
            <a:ext cx="1149900" cy="114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56" name="Google Shape;956;p66"/>
          <p:cNvPicPr preferRelativeResize="0"/>
          <p:nvPr/>
        </p:nvPicPr>
        <p:blipFill>
          <a:blip r:embed="rId4">
            <a:alphaModFix/>
          </a:blip>
          <a:stretch>
            <a:fillRect/>
          </a:stretch>
        </p:blipFill>
        <p:spPr>
          <a:xfrm>
            <a:off x="5627448" y="1310719"/>
            <a:ext cx="264914" cy="271048"/>
          </a:xfrm>
          <a:prstGeom prst="rect">
            <a:avLst/>
          </a:prstGeom>
          <a:noFill/>
          <a:ln>
            <a:noFill/>
          </a:ln>
        </p:spPr>
      </p:pic>
      <p:pic>
        <p:nvPicPr>
          <p:cNvPr id="957" name="Google Shape;957;p66"/>
          <p:cNvPicPr preferRelativeResize="0"/>
          <p:nvPr/>
        </p:nvPicPr>
        <p:blipFill>
          <a:blip r:embed="rId5">
            <a:alphaModFix/>
          </a:blip>
          <a:stretch>
            <a:fillRect/>
          </a:stretch>
        </p:blipFill>
        <p:spPr>
          <a:xfrm>
            <a:off x="4621679" y="2018541"/>
            <a:ext cx="264914" cy="269658"/>
          </a:xfrm>
          <a:prstGeom prst="rect">
            <a:avLst/>
          </a:prstGeom>
          <a:noFill/>
          <a:ln>
            <a:noFill/>
          </a:ln>
        </p:spPr>
      </p:pic>
      <p:sp>
        <p:nvSpPr>
          <p:cNvPr id="958" name="Google Shape;958;p66"/>
          <p:cNvSpPr/>
          <p:nvPr/>
        </p:nvSpPr>
        <p:spPr>
          <a:xfrm>
            <a:off x="5798650" y="2250825"/>
            <a:ext cx="1926900" cy="192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959" name="Google Shape;959;p66"/>
          <p:cNvSpPr/>
          <p:nvPr/>
        </p:nvSpPr>
        <p:spPr>
          <a:xfrm>
            <a:off x="6006909" y="2369360"/>
            <a:ext cx="932100" cy="932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0" name="Google Shape;960;p66"/>
          <p:cNvPicPr preferRelativeResize="0"/>
          <p:nvPr/>
        </p:nvPicPr>
        <p:blipFill>
          <a:blip r:embed="rId6">
            <a:alphaModFix/>
          </a:blip>
          <a:stretch>
            <a:fillRect/>
          </a:stretch>
        </p:blipFill>
        <p:spPr>
          <a:xfrm>
            <a:off x="6340504" y="2702955"/>
            <a:ext cx="264912" cy="264912"/>
          </a:xfrm>
          <a:prstGeom prst="rect">
            <a:avLst/>
          </a:prstGeom>
          <a:noFill/>
          <a:ln>
            <a:noFill/>
          </a:ln>
        </p:spPr>
      </p:pic>
      <p:sp>
        <p:nvSpPr>
          <p:cNvPr id="961" name="Google Shape;961;p66"/>
          <p:cNvSpPr/>
          <p:nvPr/>
        </p:nvSpPr>
        <p:spPr>
          <a:xfrm>
            <a:off x="4239456" y="2938651"/>
            <a:ext cx="1652400" cy="165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962" name="Google Shape;962;p66"/>
          <p:cNvSpPr/>
          <p:nvPr/>
        </p:nvSpPr>
        <p:spPr>
          <a:xfrm>
            <a:off x="6679800" y="3014875"/>
            <a:ext cx="964200" cy="9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3" name="Google Shape;963;p66"/>
          <p:cNvPicPr preferRelativeResize="0"/>
          <p:nvPr/>
        </p:nvPicPr>
        <p:blipFill>
          <a:blip r:embed="rId4">
            <a:alphaModFix/>
          </a:blip>
          <a:stretch>
            <a:fillRect/>
          </a:stretch>
        </p:blipFill>
        <p:spPr>
          <a:xfrm>
            <a:off x="7029441" y="3361448"/>
            <a:ext cx="264925" cy="271057"/>
          </a:xfrm>
          <a:prstGeom prst="rect">
            <a:avLst/>
          </a:prstGeom>
          <a:noFill/>
          <a:ln>
            <a:noFill/>
          </a:ln>
        </p:spPr>
      </p:pic>
      <p:sp>
        <p:nvSpPr>
          <p:cNvPr id="964" name="Google Shape;964;p66"/>
          <p:cNvSpPr/>
          <p:nvPr/>
        </p:nvSpPr>
        <p:spPr>
          <a:xfrm>
            <a:off x="4369528" y="3114453"/>
            <a:ext cx="638400" cy="63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5" name="Google Shape;965;p66"/>
          <p:cNvPicPr preferRelativeResize="0"/>
          <p:nvPr/>
        </p:nvPicPr>
        <p:blipFill>
          <a:blip r:embed="rId7">
            <a:alphaModFix/>
          </a:blip>
          <a:stretch>
            <a:fillRect/>
          </a:stretch>
        </p:blipFill>
        <p:spPr>
          <a:xfrm>
            <a:off x="4523827" y="3296524"/>
            <a:ext cx="264900" cy="274242"/>
          </a:xfrm>
          <a:prstGeom prst="rect">
            <a:avLst/>
          </a:prstGeom>
          <a:noFill/>
          <a:ln>
            <a:noFill/>
          </a:ln>
        </p:spPr>
      </p:pic>
      <p:sp>
        <p:nvSpPr>
          <p:cNvPr id="966" name="Google Shape;966;p66"/>
          <p:cNvSpPr/>
          <p:nvPr/>
        </p:nvSpPr>
        <p:spPr>
          <a:xfrm>
            <a:off x="6605425" y="1581775"/>
            <a:ext cx="2538600" cy="1522200"/>
          </a:xfrm>
          <a:prstGeom prst="cloudCallout">
            <a:avLst>
              <a:gd fmla="val -25090" name="adj1"/>
              <a:gd fmla="val 65496" name="adj2"/>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Barlow"/>
                <a:ea typeface="Barlow"/>
                <a:cs typeface="Barlow"/>
                <a:sym typeface="Barlow"/>
              </a:rPr>
              <a:t>How </a:t>
            </a:r>
            <a:r>
              <a:rPr lang="en">
                <a:solidFill>
                  <a:srgbClr val="666666"/>
                </a:solidFill>
                <a:latin typeface="Barlow"/>
                <a:ea typeface="Barlow"/>
                <a:cs typeface="Barlow"/>
                <a:sym typeface="Barlow"/>
              </a:rPr>
              <a:t>do I</a:t>
            </a:r>
            <a:r>
              <a:rPr lang="en">
                <a:solidFill>
                  <a:srgbClr val="666666"/>
                </a:solidFill>
                <a:latin typeface="Barlow"/>
                <a:ea typeface="Barlow"/>
                <a:cs typeface="Barlow"/>
                <a:sym typeface="Barlow"/>
              </a:rPr>
              <a:t> think the </a:t>
            </a:r>
            <a:r>
              <a:rPr b="1" lang="en">
                <a:solidFill>
                  <a:srgbClr val="666666"/>
                </a:solidFill>
                <a:latin typeface="Barlow"/>
                <a:ea typeface="Barlow"/>
                <a:cs typeface="Barlow"/>
                <a:sym typeface="Barlow"/>
              </a:rPr>
              <a:t>circle</a:t>
            </a:r>
            <a:r>
              <a:rPr lang="en">
                <a:solidFill>
                  <a:srgbClr val="666666"/>
                </a:solidFill>
                <a:latin typeface="Barlow"/>
                <a:ea typeface="Barlow"/>
                <a:cs typeface="Barlow"/>
                <a:sym typeface="Barlow"/>
              </a:rPr>
              <a:t> should direct our shared resources?</a:t>
            </a:r>
            <a:endParaRPr sz="1000"/>
          </a:p>
        </p:txBody>
      </p:sp>
      <p:cxnSp>
        <p:nvCxnSpPr>
          <p:cNvPr id="967" name="Google Shape;967;p66"/>
          <p:cNvCxnSpPr/>
          <p:nvPr/>
        </p:nvCxnSpPr>
        <p:spPr>
          <a:xfrm rot="10800000">
            <a:off x="5060175" y="1378800"/>
            <a:ext cx="623400" cy="1647300"/>
          </a:xfrm>
          <a:prstGeom prst="straightConnector1">
            <a:avLst/>
          </a:prstGeom>
          <a:noFill/>
          <a:ln cap="flat" cmpd="sng" w="38100">
            <a:solidFill>
              <a:srgbClr val="999999"/>
            </a:solidFill>
            <a:prstDash val="solid"/>
            <a:round/>
            <a:headEnd len="med" w="med" type="none"/>
            <a:tailEnd len="med" w="med" type="none"/>
          </a:ln>
        </p:spPr>
      </p:cxnSp>
      <p:cxnSp>
        <p:nvCxnSpPr>
          <p:cNvPr id="968" name="Google Shape;968;p66"/>
          <p:cNvCxnSpPr>
            <a:stCxn id="956" idx="1"/>
          </p:cNvCxnSpPr>
          <p:nvPr/>
        </p:nvCxnSpPr>
        <p:spPr>
          <a:xfrm rot="10800000">
            <a:off x="5060148" y="1401543"/>
            <a:ext cx="567300" cy="44700"/>
          </a:xfrm>
          <a:prstGeom prst="straightConnector1">
            <a:avLst/>
          </a:prstGeom>
          <a:noFill/>
          <a:ln cap="flat" cmpd="sng" w="38100">
            <a:solidFill>
              <a:srgbClr val="FFFFFF"/>
            </a:solidFill>
            <a:prstDash val="solid"/>
            <a:round/>
            <a:headEnd len="med" w="med" type="stealth"/>
            <a:tailEnd len="med" w="med" type="none"/>
          </a:ln>
        </p:spPr>
      </p:cxnSp>
      <p:cxnSp>
        <p:nvCxnSpPr>
          <p:cNvPr id="969" name="Google Shape;969;p66"/>
          <p:cNvCxnSpPr>
            <a:stCxn id="957" idx="0"/>
          </p:cNvCxnSpPr>
          <p:nvPr/>
        </p:nvCxnSpPr>
        <p:spPr>
          <a:xfrm flipH="1" rot="10800000">
            <a:off x="4754136" y="1393941"/>
            <a:ext cx="313800" cy="624600"/>
          </a:xfrm>
          <a:prstGeom prst="straightConnector1">
            <a:avLst/>
          </a:prstGeom>
          <a:noFill/>
          <a:ln cap="flat" cmpd="sng" w="38100">
            <a:solidFill>
              <a:srgbClr val="FFFFFF"/>
            </a:solidFill>
            <a:prstDash val="solid"/>
            <a:round/>
            <a:headEnd len="med" w="med" type="stealth"/>
            <a:tailEnd len="med" w="med" type="none"/>
          </a:ln>
        </p:spPr>
      </p:cxnSp>
      <p:cxnSp>
        <p:nvCxnSpPr>
          <p:cNvPr id="970" name="Google Shape;970;p66"/>
          <p:cNvCxnSpPr/>
          <p:nvPr/>
        </p:nvCxnSpPr>
        <p:spPr>
          <a:xfrm>
            <a:off x="5656375" y="2974725"/>
            <a:ext cx="683700" cy="668700"/>
          </a:xfrm>
          <a:prstGeom prst="straightConnector1">
            <a:avLst/>
          </a:prstGeom>
          <a:noFill/>
          <a:ln cap="flat" cmpd="sng" w="38100">
            <a:solidFill>
              <a:srgbClr val="999999"/>
            </a:solidFill>
            <a:prstDash val="solid"/>
            <a:round/>
            <a:headEnd len="med" w="med" type="none"/>
            <a:tailEnd len="med" w="med" type="none"/>
          </a:ln>
        </p:spPr>
      </p:cxnSp>
      <p:cxnSp>
        <p:nvCxnSpPr>
          <p:cNvPr id="971" name="Google Shape;971;p66"/>
          <p:cNvCxnSpPr>
            <a:endCxn id="965" idx="3"/>
          </p:cNvCxnSpPr>
          <p:nvPr/>
        </p:nvCxnSpPr>
        <p:spPr>
          <a:xfrm flipH="1">
            <a:off x="4788727" y="2982145"/>
            <a:ext cx="875100" cy="451500"/>
          </a:xfrm>
          <a:prstGeom prst="straightConnector1">
            <a:avLst/>
          </a:prstGeom>
          <a:noFill/>
          <a:ln cap="flat" cmpd="sng" w="38100">
            <a:solidFill>
              <a:srgbClr val="999999"/>
            </a:solidFill>
            <a:prstDash val="solid"/>
            <a:round/>
            <a:headEnd len="med" w="med" type="none"/>
            <a:tailEnd len="med" w="med" type="stealth"/>
          </a:ln>
        </p:spPr>
      </p:cxnSp>
      <p:cxnSp>
        <p:nvCxnSpPr>
          <p:cNvPr id="972" name="Google Shape;972;p66"/>
          <p:cNvCxnSpPr>
            <a:endCxn id="960" idx="2"/>
          </p:cNvCxnSpPr>
          <p:nvPr/>
        </p:nvCxnSpPr>
        <p:spPr>
          <a:xfrm flipH="1" rot="10800000">
            <a:off x="6337660" y="2967867"/>
            <a:ext cx="135300" cy="681000"/>
          </a:xfrm>
          <a:prstGeom prst="straightConnector1">
            <a:avLst/>
          </a:prstGeom>
          <a:noFill/>
          <a:ln cap="flat" cmpd="sng" w="38100">
            <a:solidFill>
              <a:srgbClr val="FFFFFF"/>
            </a:solidFill>
            <a:prstDash val="solid"/>
            <a:round/>
            <a:headEnd len="med" w="med" type="none"/>
            <a:tailEnd len="med" w="med" type="stealth"/>
          </a:ln>
        </p:spPr>
      </p:cxnSp>
      <p:cxnSp>
        <p:nvCxnSpPr>
          <p:cNvPr id="973" name="Google Shape;973;p66"/>
          <p:cNvCxnSpPr>
            <a:endCxn id="963" idx="1"/>
          </p:cNvCxnSpPr>
          <p:nvPr/>
        </p:nvCxnSpPr>
        <p:spPr>
          <a:xfrm flipH="1" rot="10800000">
            <a:off x="6345141" y="3496976"/>
            <a:ext cx="684300" cy="144300"/>
          </a:xfrm>
          <a:prstGeom prst="straightConnector1">
            <a:avLst/>
          </a:prstGeom>
          <a:noFill/>
          <a:ln cap="flat" cmpd="sng" w="38100">
            <a:solidFill>
              <a:srgbClr val="FFFFFF"/>
            </a:solidFill>
            <a:prstDash val="solid"/>
            <a:round/>
            <a:headEnd len="med" w="med" type="none"/>
            <a:tailEnd len="med" w="med" type="stealth"/>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67"/>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Barlow"/>
                <a:ea typeface="Barlow"/>
                <a:cs typeface="Barlow"/>
                <a:sym typeface="Barlow"/>
              </a:rPr>
              <a:t>DECENTRALIZED BUDGETING</a:t>
            </a:r>
            <a:endParaRPr b="1" sz="2400">
              <a:solidFill>
                <a:schemeClr val="dk2"/>
              </a:solidFill>
              <a:latin typeface="Barlow"/>
              <a:ea typeface="Barlow"/>
              <a:cs typeface="Barlow"/>
              <a:sym typeface="Barlow"/>
            </a:endParaRPr>
          </a:p>
          <a:p>
            <a:pPr indent="0" lvl="0" marL="0" rtl="0" algn="l">
              <a:spcBef>
                <a:spcPts val="0"/>
              </a:spcBef>
              <a:spcAft>
                <a:spcPts val="0"/>
              </a:spcAft>
              <a:buNone/>
            </a:pPr>
            <a:r>
              <a:rPr b="1" lang="en" sz="1200">
                <a:solidFill>
                  <a:srgbClr val="EFEFEF"/>
                </a:solidFill>
                <a:latin typeface="Barlow"/>
                <a:ea typeface="Barlow"/>
                <a:cs typeface="Barlow"/>
                <a:sym typeface="Barlow"/>
              </a:rPr>
              <a:t>|</a:t>
            </a:r>
            <a:br>
              <a:rPr b="1" lang="en" sz="2400">
                <a:solidFill>
                  <a:schemeClr val="dk2"/>
                </a:solidFill>
                <a:latin typeface="Barlow"/>
                <a:ea typeface="Barlow"/>
                <a:cs typeface="Barlow"/>
                <a:sym typeface="Barlow"/>
              </a:rPr>
            </a:br>
            <a:r>
              <a:rPr b="1" lang="en" sz="2400">
                <a:solidFill>
                  <a:schemeClr val="dk2"/>
                </a:solidFill>
                <a:latin typeface="Barlow"/>
                <a:ea typeface="Barlow"/>
                <a:cs typeface="Barlow"/>
                <a:sym typeface="Barlow"/>
              </a:rPr>
              <a:t>Sensing</a:t>
            </a:r>
            <a:br>
              <a:rPr b="1" lang="en" sz="2400">
                <a:solidFill>
                  <a:schemeClr val="dk2"/>
                </a:solidFill>
                <a:latin typeface="Barlow"/>
                <a:ea typeface="Barlow"/>
                <a:cs typeface="Barlow"/>
                <a:sym typeface="Barlow"/>
              </a:rPr>
            </a:br>
            <a:r>
              <a:rPr lang="en" sz="1200">
                <a:solidFill>
                  <a:schemeClr val="dk2"/>
                </a:solidFill>
                <a:latin typeface="Barlow"/>
                <a:ea typeface="Barlow"/>
                <a:cs typeface="Barlow"/>
                <a:sym typeface="Barlow"/>
              </a:rPr>
              <a:t>Circles and roles sense to the whole organisation what they need to thrive. </a:t>
            </a:r>
            <a:br>
              <a:rPr lang="en" sz="1200">
                <a:solidFill>
                  <a:schemeClr val="dk2"/>
                </a:solidFill>
                <a:latin typeface="Barlow"/>
                <a:ea typeface="Barlow"/>
                <a:cs typeface="Barlow"/>
                <a:sym typeface="Barlow"/>
              </a:rPr>
            </a:br>
            <a:br>
              <a:rPr lang="en" sz="1200">
                <a:solidFill>
                  <a:schemeClr val="dk2"/>
                </a:solidFill>
                <a:latin typeface="Barlow"/>
                <a:ea typeface="Barlow"/>
                <a:cs typeface="Barlow"/>
                <a:sym typeface="Barlow"/>
              </a:rPr>
            </a:br>
            <a:r>
              <a:rPr lang="en" sz="1200">
                <a:solidFill>
                  <a:schemeClr val="dk2"/>
                </a:solidFill>
                <a:latin typeface="Barlow"/>
                <a:ea typeface="Barlow"/>
                <a:cs typeface="Barlow"/>
                <a:sym typeface="Barlow"/>
              </a:rPr>
              <a:t>All members sense where they would like to direct shared resources.</a:t>
            </a:r>
            <a:endParaRPr sz="1200">
              <a:latin typeface="Barlow"/>
              <a:ea typeface="Barlow"/>
              <a:cs typeface="Barlow"/>
              <a:sym typeface="Barlow"/>
            </a:endParaRPr>
          </a:p>
        </p:txBody>
      </p:sp>
      <p:sp>
        <p:nvSpPr>
          <p:cNvPr id="979" name="Google Shape;979;p67"/>
          <p:cNvSpPr/>
          <p:nvPr/>
        </p:nvSpPr>
        <p:spPr>
          <a:xfrm>
            <a:off x="352325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980" name="Google Shape;980;p67"/>
          <p:cNvSpPr/>
          <p:nvPr/>
        </p:nvSpPr>
        <p:spPr>
          <a:xfrm>
            <a:off x="3938075" y="479800"/>
            <a:ext cx="2465700" cy="2465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981" name="Google Shape;981;p67"/>
          <p:cNvSpPr/>
          <p:nvPr/>
        </p:nvSpPr>
        <p:spPr>
          <a:xfrm>
            <a:off x="4141805" y="1525931"/>
            <a:ext cx="1254900" cy="125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2" name="Google Shape;982;p67"/>
          <p:cNvSpPr/>
          <p:nvPr/>
        </p:nvSpPr>
        <p:spPr>
          <a:xfrm>
            <a:off x="5184795" y="871140"/>
            <a:ext cx="1149900" cy="114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83" name="Google Shape;983;p67"/>
          <p:cNvPicPr preferRelativeResize="0"/>
          <p:nvPr/>
        </p:nvPicPr>
        <p:blipFill>
          <a:blip r:embed="rId3">
            <a:alphaModFix/>
          </a:blip>
          <a:stretch>
            <a:fillRect/>
          </a:stretch>
        </p:blipFill>
        <p:spPr>
          <a:xfrm>
            <a:off x="5627448" y="1310719"/>
            <a:ext cx="264914" cy="271048"/>
          </a:xfrm>
          <a:prstGeom prst="rect">
            <a:avLst/>
          </a:prstGeom>
          <a:noFill/>
          <a:ln>
            <a:noFill/>
          </a:ln>
        </p:spPr>
      </p:pic>
      <p:pic>
        <p:nvPicPr>
          <p:cNvPr id="984" name="Google Shape;984;p67"/>
          <p:cNvPicPr preferRelativeResize="0"/>
          <p:nvPr/>
        </p:nvPicPr>
        <p:blipFill>
          <a:blip r:embed="rId4">
            <a:alphaModFix/>
          </a:blip>
          <a:stretch>
            <a:fillRect/>
          </a:stretch>
        </p:blipFill>
        <p:spPr>
          <a:xfrm>
            <a:off x="4621679" y="2018541"/>
            <a:ext cx="264914" cy="269658"/>
          </a:xfrm>
          <a:prstGeom prst="rect">
            <a:avLst/>
          </a:prstGeom>
          <a:noFill/>
          <a:ln>
            <a:noFill/>
          </a:ln>
        </p:spPr>
      </p:pic>
      <p:sp>
        <p:nvSpPr>
          <p:cNvPr id="985" name="Google Shape;985;p67"/>
          <p:cNvSpPr/>
          <p:nvPr/>
        </p:nvSpPr>
        <p:spPr>
          <a:xfrm>
            <a:off x="5798650" y="2250825"/>
            <a:ext cx="1926900" cy="192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986" name="Google Shape;986;p67"/>
          <p:cNvSpPr/>
          <p:nvPr/>
        </p:nvSpPr>
        <p:spPr>
          <a:xfrm>
            <a:off x="6006909" y="2369360"/>
            <a:ext cx="932100" cy="932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87" name="Google Shape;987;p67"/>
          <p:cNvPicPr preferRelativeResize="0"/>
          <p:nvPr/>
        </p:nvPicPr>
        <p:blipFill>
          <a:blip r:embed="rId5">
            <a:alphaModFix/>
          </a:blip>
          <a:stretch>
            <a:fillRect/>
          </a:stretch>
        </p:blipFill>
        <p:spPr>
          <a:xfrm>
            <a:off x="6340504" y="2702955"/>
            <a:ext cx="264912" cy="264912"/>
          </a:xfrm>
          <a:prstGeom prst="rect">
            <a:avLst/>
          </a:prstGeom>
          <a:noFill/>
          <a:ln>
            <a:noFill/>
          </a:ln>
        </p:spPr>
      </p:pic>
      <p:sp>
        <p:nvSpPr>
          <p:cNvPr id="988" name="Google Shape;988;p67"/>
          <p:cNvSpPr/>
          <p:nvPr/>
        </p:nvSpPr>
        <p:spPr>
          <a:xfrm>
            <a:off x="4239456" y="2938651"/>
            <a:ext cx="1652400" cy="165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989" name="Google Shape;989;p67"/>
          <p:cNvSpPr/>
          <p:nvPr/>
        </p:nvSpPr>
        <p:spPr>
          <a:xfrm>
            <a:off x="6679800" y="3014875"/>
            <a:ext cx="964200" cy="9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0" name="Google Shape;990;p67"/>
          <p:cNvPicPr preferRelativeResize="0"/>
          <p:nvPr/>
        </p:nvPicPr>
        <p:blipFill>
          <a:blip r:embed="rId3">
            <a:alphaModFix/>
          </a:blip>
          <a:stretch>
            <a:fillRect/>
          </a:stretch>
        </p:blipFill>
        <p:spPr>
          <a:xfrm>
            <a:off x="7029441" y="3361448"/>
            <a:ext cx="264925" cy="271057"/>
          </a:xfrm>
          <a:prstGeom prst="rect">
            <a:avLst/>
          </a:prstGeom>
          <a:noFill/>
          <a:ln>
            <a:noFill/>
          </a:ln>
        </p:spPr>
      </p:pic>
      <p:sp>
        <p:nvSpPr>
          <p:cNvPr id="991" name="Google Shape;991;p67"/>
          <p:cNvSpPr/>
          <p:nvPr/>
        </p:nvSpPr>
        <p:spPr>
          <a:xfrm>
            <a:off x="4369528" y="3114453"/>
            <a:ext cx="638400" cy="63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2" name="Google Shape;992;p67"/>
          <p:cNvPicPr preferRelativeResize="0"/>
          <p:nvPr/>
        </p:nvPicPr>
        <p:blipFill>
          <a:blip r:embed="rId6">
            <a:alphaModFix/>
          </a:blip>
          <a:stretch>
            <a:fillRect/>
          </a:stretch>
        </p:blipFill>
        <p:spPr>
          <a:xfrm>
            <a:off x="4523827" y="3296524"/>
            <a:ext cx="264900" cy="274242"/>
          </a:xfrm>
          <a:prstGeom prst="rect">
            <a:avLst/>
          </a:prstGeom>
          <a:noFill/>
          <a:ln>
            <a:noFill/>
          </a:ln>
        </p:spPr>
      </p:pic>
      <p:sp>
        <p:nvSpPr>
          <p:cNvPr id="993" name="Google Shape;993;p67"/>
          <p:cNvSpPr/>
          <p:nvPr/>
        </p:nvSpPr>
        <p:spPr>
          <a:xfrm>
            <a:off x="7329050" y="1944375"/>
            <a:ext cx="1652400" cy="1254900"/>
          </a:xfrm>
          <a:prstGeom prst="cloudCallout">
            <a:avLst>
              <a:gd fmla="val -51565" name="adj1"/>
              <a:gd fmla="val 57180" name="adj2"/>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Barlow"/>
                <a:ea typeface="Barlow"/>
                <a:cs typeface="Barlow"/>
                <a:sym typeface="Barlow"/>
              </a:rPr>
              <a:t>The circle needs...</a:t>
            </a:r>
            <a:endParaRPr sz="1000"/>
          </a:p>
        </p:txBody>
      </p:sp>
      <p:cxnSp>
        <p:nvCxnSpPr>
          <p:cNvPr id="994" name="Google Shape;994;p67"/>
          <p:cNvCxnSpPr/>
          <p:nvPr/>
        </p:nvCxnSpPr>
        <p:spPr>
          <a:xfrm rot="10800000">
            <a:off x="5060175" y="1378800"/>
            <a:ext cx="623400" cy="1647300"/>
          </a:xfrm>
          <a:prstGeom prst="straightConnector1">
            <a:avLst/>
          </a:prstGeom>
          <a:noFill/>
          <a:ln cap="flat" cmpd="sng" w="38100">
            <a:solidFill>
              <a:srgbClr val="999999"/>
            </a:solidFill>
            <a:prstDash val="solid"/>
            <a:round/>
            <a:headEnd len="med" w="med" type="none"/>
            <a:tailEnd len="med" w="med" type="none"/>
          </a:ln>
        </p:spPr>
      </p:cxnSp>
      <p:cxnSp>
        <p:nvCxnSpPr>
          <p:cNvPr id="995" name="Google Shape;995;p67"/>
          <p:cNvCxnSpPr>
            <a:stCxn id="983" idx="1"/>
          </p:cNvCxnSpPr>
          <p:nvPr/>
        </p:nvCxnSpPr>
        <p:spPr>
          <a:xfrm rot="10800000">
            <a:off x="5060148" y="1401543"/>
            <a:ext cx="567300" cy="44700"/>
          </a:xfrm>
          <a:prstGeom prst="straightConnector1">
            <a:avLst/>
          </a:prstGeom>
          <a:noFill/>
          <a:ln cap="flat" cmpd="sng" w="38100">
            <a:solidFill>
              <a:srgbClr val="FFFFFF"/>
            </a:solidFill>
            <a:prstDash val="solid"/>
            <a:round/>
            <a:headEnd len="med" w="med" type="stealth"/>
            <a:tailEnd len="med" w="med" type="none"/>
          </a:ln>
        </p:spPr>
      </p:cxnSp>
      <p:cxnSp>
        <p:nvCxnSpPr>
          <p:cNvPr id="996" name="Google Shape;996;p67"/>
          <p:cNvCxnSpPr>
            <a:stCxn id="984" idx="0"/>
          </p:cNvCxnSpPr>
          <p:nvPr/>
        </p:nvCxnSpPr>
        <p:spPr>
          <a:xfrm flipH="1" rot="10800000">
            <a:off x="4754136" y="1393941"/>
            <a:ext cx="313800" cy="624600"/>
          </a:xfrm>
          <a:prstGeom prst="straightConnector1">
            <a:avLst/>
          </a:prstGeom>
          <a:noFill/>
          <a:ln cap="flat" cmpd="sng" w="38100">
            <a:solidFill>
              <a:srgbClr val="FFFFFF"/>
            </a:solidFill>
            <a:prstDash val="solid"/>
            <a:round/>
            <a:headEnd len="med" w="med" type="stealth"/>
            <a:tailEnd len="med" w="med" type="none"/>
          </a:ln>
        </p:spPr>
      </p:cxnSp>
      <p:cxnSp>
        <p:nvCxnSpPr>
          <p:cNvPr id="997" name="Google Shape;997;p67"/>
          <p:cNvCxnSpPr/>
          <p:nvPr/>
        </p:nvCxnSpPr>
        <p:spPr>
          <a:xfrm>
            <a:off x="5656375" y="2974725"/>
            <a:ext cx="683700" cy="668700"/>
          </a:xfrm>
          <a:prstGeom prst="straightConnector1">
            <a:avLst/>
          </a:prstGeom>
          <a:noFill/>
          <a:ln cap="flat" cmpd="sng" w="38100">
            <a:solidFill>
              <a:srgbClr val="999999"/>
            </a:solidFill>
            <a:prstDash val="solid"/>
            <a:round/>
            <a:headEnd len="med" w="med" type="none"/>
            <a:tailEnd len="med" w="med" type="none"/>
          </a:ln>
        </p:spPr>
      </p:cxnSp>
      <p:cxnSp>
        <p:nvCxnSpPr>
          <p:cNvPr id="998" name="Google Shape;998;p67"/>
          <p:cNvCxnSpPr>
            <a:endCxn id="992" idx="3"/>
          </p:cNvCxnSpPr>
          <p:nvPr/>
        </p:nvCxnSpPr>
        <p:spPr>
          <a:xfrm flipH="1">
            <a:off x="4788727" y="2982145"/>
            <a:ext cx="875100" cy="451500"/>
          </a:xfrm>
          <a:prstGeom prst="straightConnector1">
            <a:avLst/>
          </a:prstGeom>
          <a:noFill/>
          <a:ln cap="flat" cmpd="sng" w="38100">
            <a:solidFill>
              <a:srgbClr val="999999"/>
            </a:solidFill>
            <a:prstDash val="solid"/>
            <a:round/>
            <a:headEnd len="med" w="med" type="none"/>
            <a:tailEnd len="med" w="med" type="stealth"/>
          </a:ln>
        </p:spPr>
      </p:cxnSp>
      <p:cxnSp>
        <p:nvCxnSpPr>
          <p:cNvPr id="999" name="Google Shape;999;p67"/>
          <p:cNvCxnSpPr>
            <a:endCxn id="987" idx="2"/>
          </p:cNvCxnSpPr>
          <p:nvPr/>
        </p:nvCxnSpPr>
        <p:spPr>
          <a:xfrm flipH="1" rot="10800000">
            <a:off x="6337660" y="2967867"/>
            <a:ext cx="135300" cy="681000"/>
          </a:xfrm>
          <a:prstGeom prst="straightConnector1">
            <a:avLst/>
          </a:prstGeom>
          <a:noFill/>
          <a:ln cap="flat" cmpd="sng" w="38100">
            <a:solidFill>
              <a:srgbClr val="FFFFFF"/>
            </a:solidFill>
            <a:prstDash val="solid"/>
            <a:round/>
            <a:headEnd len="med" w="med" type="none"/>
            <a:tailEnd len="med" w="med" type="stealth"/>
          </a:ln>
        </p:spPr>
      </p:cxnSp>
      <p:cxnSp>
        <p:nvCxnSpPr>
          <p:cNvPr id="1000" name="Google Shape;1000;p67"/>
          <p:cNvCxnSpPr>
            <a:endCxn id="990" idx="1"/>
          </p:cNvCxnSpPr>
          <p:nvPr/>
        </p:nvCxnSpPr>
        <p:spPr>
          <a:xfrm flipH="1" rot="10800000">
            <a:off x="6345141" y="3496976"/>
            <a:ext cx="684300" cy="144300"/>
          </a:xfrm>
          <a:prstGeom prst="straightConnector1">
            <a:avLst/>
          </a:prstGeom>
          <a:noFill/>
          <a:ln cap="flat" cmpd="sng" w="38100">
            <a:solidFill>
              <a:srgbClr val="FFFFFF"/>
            </a:solidFill>
            <a:prstDash val="solid"/>
            <a:round/>
            <a:headEnd len="med" w="med" type="none"/>
            <a:tailEnd len="med" w="med" type="stealth"/>
          </a:ln>
        </p:spPr>
      </p:cxnSp>
      <p:sp>
        <p:nvSpPr>
          <p:cNvPr id="1001" name="Google Shape;1001;p67"/>
          <p:cNvSpPr/>
          <p:nvPr/>
        </p:nvSpPr>
        <p:spPr>
          <a:xfrm>
            <a:off x="6123100" y="531925"/>
            <a:ext cx="1841100" cy="1178400"/>
          </a:xfrm>
          <a:prstGeom prst="cloudCallout">
            <a:avLst>
              <a:gd fmla="val -82600" name="adj1"/>
              <a:gd fmla="val 71372" name="adj2"/>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Barlow"/>
                <a:ea typeface="Barlow"/>
                <a:cs typeface="Barlow"/>
                <a:sym typeface="Barlow"/>
              </a:rPr>
              <a:t>We</a:t>
            </a:r>
            <a:r>
              <a:rPr lang="en">
                <a:solidFill>
                  <a:srgbClr val="666666"/>
                </a:solidFill>
                <a:latin typeface="Barlow"/>
                <a:ea typeface="Barlow"/>
                <a:cs typeface="Barlow"/>
                <a:sym typeface="Barlow"/>
              </a:rPr>
              <a:t> think the budget could be...</a:t>
            </a:r>
            <a:endParaRPr sz="1000"/>
          </a:p>
        </p:txBody>
      </p:sp>
      <p:sp>
        <p:nvSpPr>
          <p:cNvPr id="1002" name="Google Shape;1002;p67"/>
          <p:cNvSpPr/>
          <p:nvPr/>
        </p:nvSpPr>
        <p:spPr>
          <a:xfrm flipH="1">
            <a:off x="2433900" y="2146625"/>
            <a:ext cx="2014200" cy="1149900"/>
          </a:xfrm>
          <a:prstGeom prst="cloudCallout">
            <a:avLst>
              <a:gd fmla="val -51565" name="adj1"/>
              <a:gd fmla="val 57180" name="adj2"/>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Barlow"/>
                <a:ea typeface="Barlow"/>
                <a:cs typeface="Barlow"/>
                <a:sym typeface="Barlow"/>
              </a:rPr>
              <a:t>My role thinks we should fund...</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p68"/>
          <p:cNvPicPr preferRelativeResize="0"/>
          <p:nvPr/>
        </p:nvPicPr>
        <p:blipFill>
          <a:blip r:embed="rId4">
            <a:alphaModFix/>
          </a:blip>
          <a:stretch>
            <a:fillRect/>
          </a:stretch>
        </p:blipFill>
        <p:spPr>
          <a:xfrm>
            <a:off x="2493000" y="3500712"/>
            <a:ext cx="6651001" cy="1438263"/>
          </a:xfrm>
          <a:prstGeom prst="rect">
            <a:avLst/>
          </a:prstGeom>
          <a:noFill/>
          <a:ln>
            <a:noFill/>
          </a:ln>
        </p:spPr>
      </p:pic>
      <p:pic>
        <p:nvPicPr>
          <p:cNvPr id="1008" name="Google Shape;1008;p68" title="Points scored"/>
          <p:cNvPicPr preferRelativeResize="0"/>
          <p:nvPr/>
        </p:nvPicPr>
        <p:blipFill rotWithShape="1">
          <a:blip r:embed="rId5">
            <a:alphaModFix/>
          </a:blip>
          <a:srcRect b="0" l="17647" r="17518" t="14559"/>
          <a:stretch/>
        </p:blipFill>
        <p:spPr>
          <a:xfrm>
            <a:off x="4800900" y="306175"/>
            <a:ext cx="1927149" cy="2139600"/>
          </a:xfrm>
          <a:prstGeom prst="rect">
            <a:avLst/>
          </a:prstGeom>
          <a:noFill/>
          <a:ln>
            <a:noFill/>
          </a:ln>
        </p:spPr>
      </p:pic>
      <p:sp>
        <p:nvSpPr>
          <p:cNvPr id="1009" name="Google Shape;1009;p68"/>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Barlow"/>
                <a:ea typeface="Barlow"/>
                <a:cs typeface="Barlow"/>
                <a:sym typeface="Barlow"/>
              </a:rPr>
              <a:t>DECENTRALIZED BUDGETING</a:t>
            </a:r>
            <a:endParaRPr b="1" sz="2400">
              <a:solidFill>
                <a:schemeClr val="dk2"/>
              </a:solidFill>
              <a:latin typeface="Barlow"/>
              <a:ea typeface="Barlow"/>
              <a:cs typeface="Barlow"/>
              <a:sym typeface="Barlow"/>
            </a:endParaRPr>
          </a:p>
          <a:p>
            <a:pPr indent="0" lvl="0" marL="0" rtl="0" algn="l">
              <a:spcBef>
                <a:spcPts val="0"/>
              </a:spcBef>
              <a:spcAft>
                <a:spcPts val="0"/>
              </a:spcAft>
              <a:buNone/>
            </a:pPr>
            <a:r>
              <a:rPr b="1" lang="en" sz="1200">
                <a:solidFill>
                  <a:srgbClr val="EFEFEF"/>
                </a:solidFill>
                <a:latin typeface="Barlow"/>
                <a:ea typeface="Barlow"/>
                <a:cs typeface="Barlow"/>
                <a:sym typeface="Barlow"/>
              </a:rPr>
              <a:t>|</a:t>
            </a:r>
            <a:br>
              <a:rPr b="1" lang="en" sz="2400">
                <a:solidFill>
                  <a:schemeClr val="dk2"/>
                </a:solidFill>
                <a:latin typeface="Barlow"/>
                <a:ea typeface="Barlow"/>
                <a:cs typeface="Barlow"/>
                <a:sym typeface="Barlow"/>
              </a:rPr>
            </a:br>
            <a:r>
              <a:rPr b="1" lang="en" sz="2400">
                <a:solidFill>
                  <a:schemeClr val="dk2"/>
                </a:solidFill>
                <a:latin typeface="Barlow"/>
                <a:ea typeface="Barlow"/>
                <a:cs typeface="Barlow"/>
                <a:sym typeface="Barlow"/>
              </a:rPr>
              <a:t>Deciding</a:t>
            </a:r>
            <a:br>
              <a:rPr b="1" lang="en" sz="24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Realtime - cyclical living and self organising budget</a:t>
            </a:r>
            <a:endParaRPr b="1" sz="1200">
              <a:solidFill>
                <a:schemeClr val="dk2"/>
              </a:solidFill>
              <a:latin typeface="Barlow"/>
              <a:ea typeface="Barlow"/>
              <a:cs typeface="Barlow"/>
              <a:sym typeface="Barlow"/>
            </a:endParaRPr>
          </a:p>
          <a:p>
            <a:pPr indent="0" lvl="0" marL="0" rtl="0" algn="l">
              <a:spcBef>
                <a:spcPts val="0"/>
              </a:spcBef>
              <a:spcAft>
                <a:spcPts val="0"/>
              </a:spcAft>
              <a:buNone/>
            </a:pPr>
            <a:r>
              <a:t/>
            </a:r>
            <a:endParaRPr b="1"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1. </a:t>
            </a:r>
            <a:r>
              <a:rPr lang="en" sz="1200">
                <a:solidFill>
                  <a:schemeClr val="dk2"/>
                </a:solidFill>
                <a:latin typeface="Barlow"/>
                <a:ea typeface="Barlow"/>
                <a:cs typeface="Barlow"/>
                <a:sym typeface="Barlow"/>
              </a:rPr>
              <a:t>Each member</a:t>
            </a:r>
            <a:r>
              <a:rPr lang="en" sz="1200">
                <a:solidFill>
                  <a:schemeClr val="dk2"/>
                </a:solidFill>
                <a:latin typeface="Barlow"/>
                <a:ea typeface="Barlow"/>
                <a:cs typeface="Barlow"/>
                <a:sym typeface="Barlow"/>
              </a:rPr>
              <a:t> creates their own ideal budget (either following a recommendation or on their own). </a:t>
            </a:r>
            <a:br>
              <a:rPr lang="en" sz="1200">
                <a:solidFill>
                  <a:schemeClr val="dk2"/>
                </a:solidFill>
                <a:latin typeface="Barlow"/>
                <a:ea typeface="Barlow"/>
                <a:cs typeface="Barlow"/>
                <a:sym typeface="Barlow"/>
              </a:rPr>
            </a:br>
            <a:br>
              <a:rPr lang="en" sz="1200">
                <a:solidFill>
                  <a:schemeClr val="dk2"/>
                </a:solidFill>
                <a:latin typeface="Barlow"/>
                <a:ea typeface="Barlow"/>
                <a:cs typeface="Barlow"/>
                <a:sym typeface="Barlow"/>
              </a:rPr>
            </a:br>
            <a:r>
              <a:rPr lang="en" sz="1200">
                <a:solidFill>
                  <a:schemeClr val="dk2"/>
                </a:solidFill>
                <a:latin typeface="Barlow"/>
                <a:ea typeface="Barlow"/>
                <a:cs typeface="Barlow"/>
                <a:sym typeface="Barlow"/>
              </a:rPr>
              <a:t>2. This suggestion is multiplied by that </a:t>
            </a:r>
            <a:r>
              <a:rPr lang="en" sz="1200">
                <a:solidFill>
                  <a:schemeClr val="dk2"/>
                </a:solidFill>
                <a:latin typeface="Barlow"/>
                <a:ea typeface="Barlow"/>
                <a:cs typeface="Barlow"/>
                <a:sym typeface="Barlow"/>
              </a:rPr>
              <a:t>members HVoice</a:t>
            </a:r>
            <a:r>
              <a:rPr lang="en" sz="1200">
                <a:solidFill>
                  <a:schemeClr val="dk2"/>
                </a:solidFill>
                <a:latin typeface="Barlow"/>
                <a:ea typeface="Barlow"/>
                <a:cs typeface="Barlow"/>
                <a:sym typeface="Barlow"/>
              </a:rPr>
              <a:t> holdings.</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3. Only major organs (circles) need to </a:t>
            </a:r>
            <a:r>
              <a:rPr lang="en" sz="1200">
                <a:solidFill>
                  <a:schemeClr val="dk2"/>
                </a:solidFill>
                <a:latin typeface="Barlow"/>
                <a:ea typeface="Barlow"/>
                <a:cs typeface="Barlow"/>
                <a:sym typeface="Barlow"/>
              </a:rPr>
              <a:t>voted on by all</a:t>
            </a:r>
            <a:r>
              <a:rPr lang="en" sz="1200">
                <a:solidFill>
                  <a:schemeClr val="dk2"/>
                </a:solidFill>
                <a:latin typeface="Barlow"/>
                <a:ea typeface="Barlow"/>
                <a:cs typeface="Barlow"/>
                <a:sym typeface="Barlow"/>
              </a:rPr>
              <a:t>, then circles handle their own budget.</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4. Caveats - to limit manipulation most extreme suggestions could be removed.</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p:txBody>
      </p:sp>
      <p:cxnSp>
        <p:nvCxnSpPr>
          <p:cNvPr id="1010" name="Google Shape;1010;p68"/>
          <p:cNvCxnSpPr/>
          <p:nvPr/>
        </p:nvCxnSpPr>
        <p:spPr>
          <a:xfrm>
            <a:off x="2885468" y="6749934"/>
            <a:ext cx="936900" cy="0"/>
          </a:xfrm>
          <a:prstGeom prst="straightConnector1">
            <a:avLst/>
          </a:prstGeom>
          <a:noFill/>
          <a:ln cap="flat" cmpd="sng" w="9525">
            <a:solidFill>
              <a:srgbClr val="FFFFFF"/>
            </a:solidFill>
            <a:prstDash val="dot"/>
            <a:round/>
            <a:headEnd len="med" w="med" type="none"/>
            <a:tailEnd len="med" w="med" type="none"/>
          </a:ln>
        </p:spPr>
      </p:cxnSp>
      <p:cxnSp>
        <p:nvCxnSpPr>
          <p:cNvPr id="1011" name="Google Shape;1011;p68"/>
          <p:cNvCxnSpPr/>
          <p:nvPr/>
        </p:nvCxnSpPr>
        <p:spPr>
          <a:xfrm>
            <a:off x="1219818" y="6826146"/>
            <a:ext cx="936900" cy="0"/>
          </a:xfrm>
          <a:prstGeom prst="straightConnector1">
            <a:avLst/>
          </a:prstGeom>
          <a:noFill/>
          <a:ln cap="flat" cmpd="sng" w="9525">
            <a:solidFill>
              <a:srgbClr val="FFFFFF"/>
            </a:solidFill>
            <a:prstDash val="dot"/>
            <a:round/>
            <a:headEnd len="med" w="med" type="none"/>
            <a:tailEnd len="med" w="med" type="none"/>
          </a:ln>
        </p:spPr>
      </p:cxnSp>
      <p:sp>
        <p:nvSpPr>
          <p:cNvPr id="1012" name="Google Shape;1012;p68"/>
          <p:cNvSpPr txBox="1"/>
          <p:nvPr/>
        </p:nvSpPr>
        <p:spPr>
          <a:xfrm rot="-1029327">
            <a:off x="5232073" y="3600426"/>
            <a:ext cx="2349431" cy="75382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Barlow"/>
                <a:ea typeface="Barlow"/>
                <a:cs typeface="Barlow"/>
                <a:sym typeface="Barlow"/>
              </a:rPr>
              <a:t>Live </a:t>
            </a:r>
            <a:r>
              <a:rPr b="1" lang="en" sz="3000">
                <a:solidFill>
                  <a:srgbClr val="FFFFFF"/>
                </a:solidFill>
                <a:latin typeface="Barlow"/>
                <a:ea typeface="Barlow"/>
                <a:cs typeface="Barlow"/>
                <a:sym typeface="Barlow"/>
              </a:rPr>
              <a:t>Example</a:t>
            </a:r>
            <a:endParaRPr sz="1000">
              <a:solidFill>
                <a:srgbClr val="FFFFFF"/>
              </a:solidFill>
              <a:latin typeface="Barlow"/>
              <a:ea typeface="Barlow"/>
              <a:cs typeface="Barlow"/>
              <a:sym typeface="Barlow"/>
            </a:endParaRPr>
          </a:p>
        </p:txBody>
      </p:sp>
      <p:sp>
        <p:nvSpPr>
          <p:cNvPr id="1013" name="Google Shape;1013;p68"/>
          <p:cNvSpPr/>
          <p:nvPr/>
        </p:nvSpPr>
        <p:spPr>
          <a:xfrm>
            <a:off x="6728060" y="32300"/>
            <a:ext cx="2097600" cy="2601000"/>
          </a:xfrm>
          <a:prstGeom prst="roundRect">
            <a:avLst>
              <a:gd fmla="val 8381" name="adj"/>
            </a:avLst>
          </a:prstGeom>
          <a:solidFill>
            <a:srgbClr val="00B0A0">
              <a:alpha val="55380"/>
            </a:srgbClr>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Barlow"/>
                <a:ea typeface="Barlow"/>
                <a:cs typeface="Barlow"/>
                <a:sym typeface="Barlow"/>
              </a:rPr>
              <a:t>Organ (Circle/Role) Budget</a:t>
            </a:r>
            <a:endParaRPr sz="1600">
              <a:solidFill>
                <a:srgbClr val="FFFFFF"/>
              </a:solidFill>
              <a:latin typeface="Barlow"/>
              <a:ea typeface="Barlow"/>
              <a:cs typeface="Barlow"/>
              <a:sym typeface="Barlow"/>
            </a:endParaRPr>
          </a:p>
        </p:txBody>
      </p:sp>
      <p:cxnSp>
        <p:nvCxnSpPr>
          <p:cNvPr id="1014" name="Google Shape;1014;p68"/>
          <p:cNvCxnSpPr/>
          <p:nvPr/>
        </p:nvCxnSpPr>
        <p:spPr>
          <a:xfrm>
            <a:off x="7035394" y="2147783"/>
            <a:ext cx="1471800" cy="0"/>
          </a:xfrm>
          <a:prstGeom prst="straightConnector1">
            <a:avLst/>
          </a:prstGeom>
          <a:noFill/>
          <a:ln cap="flat" cmpd="sng" w="9525">
            <a:solidFill>
              <a:srgbClr val="FFFFFF"/>
            </a:solidFill>
            <a:prstDash val="dot"/>
            <a:round/>
            <a:headEnd len="med" w="med" type="none"/>
            <a:tailEnd len="med" w="med" type="none"/>
          </a:ln>
        </p:spPr>
      </p:cxnSp>
      <p:sp>
        <p:nvSpPr>
          <p:cNvPr id="1015" name="Google Shape;1015;p68"/>
          <p:cNvSpPr/>
          <p:nvPr/>
        </p:nvSpPr>
        <p:spPr>
          <a:xfrm>
            <a:off x="7625565" y="1999733"/>
            <a:ext cx="185400" cy="307500"/>
          </a:xfrm>
          <a:prstGeom prst="diamond">
            <a:avLst/>
          </a:prstGeom>
          <a:solidFill>
            <a:srgbClr val="0C81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6" name="Google Shape;1016;p68"/>
          <p:cNvCxnSpPr/>
          <p:nvPr/>
        </p:nvCxnSpPr>
        <p:spPr>
          <a:xfrm>
            <a:off x="7035394" y="912816"/>
            <a:ext cx="1471800" cy="0"/>
          </a:xfrm>
          <a:prstGeom prst="straightConnector1">
            <a:avLst/>
          </a:prstGeom>
          <a:noFill/>
          <a:ln cap="flat" cmpd="sng" w="9525">
            <a:solidFill>
              <a:srgbClr val="FFFFFF"/>
            </a:solidFill>
            <a:prstDash val="dot"/>
            <a:round/>
            <a:headEnd len="med" w="med" type="none"/>
            <a:tailEnd len="med" w="med" type="none"/>
          </a:ln>
        </p:spPr>
      </p:cxnSp>
      <p:sp>
        <p:nvSpPr>
          <p:cNvPr id="1017" name="Google Shape;1017;p68"/>
          <p:cNvSpPr/>
          <p:nvPr/>
        </p:nvSpPr>
        <p:spPr>
          <a:xfrm>
            <a:off x="8041140" y="759066"/>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8" name="Google Shape;1018;p68"/>
          <p:cNvCxnSpPr/>
          <p:nvPr/>
        </p:nvCxnSpPr>
        <p:spPr>
          <a:xfrm>
            <a:off x="7035394" y="1530300"/>
            <a:ext cx="1471800" cy="0"/>
          </a:xfrm>
          <a:prstGeom prst="straightConnector1">
            <a:avLst/>
          </a:prstGeom>
          <a:noFill/>
          <a:ln cap="flat" cmpd="sng" w="9525">
            <a:solidFill>
              <a:srgbClr val="FFFFFF"/>
            </a:solidFill>
            <a:prstDash val="dot"/>
            <a:round/>
            <a:headEnd len="med" w="med" type="none"/>
            <a:tailEnd len="med" w="med" type="none"/>
          </a:ln>
        </p:spPr>
      </p:cxnSp>
      <p:sp>
        <p:nvSpPr>
          <p:cNvPr id="1019" name="Google Shape;1019;p68"/>
          <p:cNvSpPr/>
          <p:nvPr/>
        </p:nvSpPr>
        <p:spPr>
          <a:xfrm>
            <a:off x="7625565" y="1382249"/>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8"/>
          <p:cNvSpPr txBox="1"/>
          <p:nvPr/>
        </p:nvSpPr>
        <p:spPr>
          <a:xfrm>
            <a:off x="6657460" y="984113"/>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Root Role 1</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1021" name="Google Shape;1021;p68"/>
          <p:cNvSpPr txBox="1"/>
          <p:nvPr/>
        </p:nvSpPr>
        <p:spPr>
          <a:xfrm>
            <a:off x="6657460" y="1598982"/>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Root Circle 1</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1022" name="Google Shape;1022;p68"/>
          <p:cNvSpPr txBox="1"/>
          <p:nvPr/>
        </p:nvSpPr>
        <p:spPr>
          <a:xfrm>
            <a:off x="6657460" y="2213851"/>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Root Circle 2</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1023" name="Google Shape;1023;p68"/>
          <p:cNvSpPr txBox="1"/>
          <p:nvPr/>
        </p:nvSpPr>
        <p:spPr>
          <a:xfrm rot="-5400000">
            <a:off x="5902632" y="129914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Low</a:t>
            </a:r>
            <a:endParaRPr b="1"/>
          </a:p>
        </p:txBody>
      </p:sp>
      <p:sp>
        <p:nvSpPr>
          <p:cNvPr id="1024" name="Google Shape;1024;p68"/>
          <p:cNvSpPr txBox="1"/>
          <p:nvPr/>
        </p:nvSpPr>
        <p:spPr>
          <a:xfrm rot="5400000">
            <a:off x="7539410" y="129914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High</a:t>
            </a:r>
            <a:endParaRPr b="1"/>
          </a:p>
        </p:txBody>
      </p:sp>
      <p:sp>
        <p:nvSpPr>
          <p:cNvPr id="1025" name="Google Shape;1025;p68"/>
          <p:cNvSpPr/>
          <p:nvPr/>
        </p:nvSpPr>
        <p:spPr>
          <a:xfrm>
            <a:off x="2703300" y="32300"/>
            <a:ext cx="2097600" cy="2601000"/>
          </a:xfrm>
          <a:prstGeom prst="roundRect">
            <a:avLst>
              <a:gd fmla="val 8381" name="adj"/>
            </a:avLst>
          </a:prstGeom>
          <a:solidFill>
            <a:srgbClr val="79B040"/>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Barlow"/>
                <a:ea typeface="Barlow"/>
                <a:cs typeface="Barlow"/>
                <a:sym typeface="Barlow"/>
              </a:rPr>
              <a:t>Organism Budget</a:t>
            </a:r>
            <a:endParaRPr sz="1600">
              <a:solidFill>
                <a:srgbClr val="FFFFFF"/>
              </a:solidFill>
              <a:latin typeface="Barlow"/>
              <a:ea typeface="Barlow"/>
              <a:cs typeface="Barlow"/>
              <a:sym typeface="Barlow"/>
            </a:endParaRPr>
          </a:p>
        </p:txBody>
      </p:sp>
      <p:cxnSp>
        <p:nvCxnSpPr>
          <p:cNvPr id="1026" name="Google Shape;1026;p68"/>
          <p:cNvCxnSpPr/>
          <p:nvPr/>
        </p:nvCxnSpPr>
        <p:spPr>
          <a:xfrm>
            <a:off x="3010634" y="2147783"/>
            <a:ext cx="1471800" cy="0"/>
          </a:xfrm>
          <a:prstGeom prst="straightConnector1">
            <a:avLst/>
          </a:prstGeom>
          <a:noFill/>
          <a:ln cap="flat" cmpd="sng" w="9525">
            <a:solidFill>
              <a:srgbClr val="FFFFFF"/>
            </a:solidFill>
            <a:prstDash val="dot"/>
            <a:round/>
            <a:headEnd len="med" w="med" type="none"/>
            <a:tailEnd len="med" w="med" type="none"/>
          </a:ln>
        </p:spPr>
      </p:cxnSp>
      <p:sp>
        <p:nvSpPr>
          <p:cNvPr id="1027" name="Google Shape;1027;p68"/>
          <p:cNvSpPr/>
          <p:nvPr/>
        </p:nvSpPr>
        <p:spPr>
          <a:xfrm>
            <a:off x="3714111" y="1999733"/>
            <a:ext cx="185400" cy="307500"/>
          </a:xfrm>
          <a:prstGeom prst="diamond">
            <a:avLst/>
          </a:prstGeom>
          <a:solidFill>
            <a:srgbClr val="0C81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8" name="Google Shape;1028;p68"/>
          <p:cNvCxnSpPr/>
          <p:nvPr/>
        </p:nvCxnSpPr>
        <p:spPr>
          <a:xfrm>
            <a:off x="3010634" y="912816"/>
            <a:ext cx="1471800" cy="0"/>
          </a:xfrm>
          <a:prstGeom prst="straightConnector1">
            <a:avLst/>
          </a:prstGeom>
          <a:noFill/>
          <a:ln cap="flat" cmpd="sng" w="9525">
            <a:solidFill>
              <a:srgbClr val="FFFFFF"/>
            </a:solidFill>
            <a:prstDash val="dot"/>
            <a:round/>
            <a:headEnd len="med" w="med" type="none"/>
            <a:tailEnd len="med" w="med" type="none"/>
          </a:ln>
        </p:spPr>
      </p:cxnSp>
      <p:sp>
        <p:nvSpPr>
          <p:cNvPr id="1029" name="Google Shape;1029;p68"/>
          <p:cNvSpPr/>
          <p:nvPr/>
        </p:nvSpPr>
        <p:spPr>
          <a:xfrm>
            <a:off x="3302407" y="759066"/>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0" name="Google Shape;1030;p68"/>
          <p:cNvCxnSpPr/>
          <p:nvPr/>
        </p:nvCxnSpPr>
        <p:spPr>
          <a:xfrm>
            <a:off x="3010634" y="1530300"/>
            <a:ext cx="1471800" cy="0"/>
          </a:xfrm>
          <a:prstGeom prst="straightConnector1">
            <a:avLst/>
          </a:prstGeom>
          <a:noFill/>
          <a:ln cap="flat" cmpd="sng" w="9525">
            <a:solidFill>
              <a:srgbClr val="FFFFFF"/>
            </a:solidFill>
            <a:prstDash val="dot"/>
            <a:round/>
            <a:headEnd len="med" w="med" type="none"/>
            <a:tailEnd len="med" w="med" type="none"/>
          </a:ln>
        </p:spPr>
      </p:cxnSp>
      <p:sp>
        <p:nvSpPr>
          <p:cNvPr id="1031" name="Google Shape;1031;p68"/>
          <p:cNvSpPr/>
          <p:nvPr/>
        </p:nvSpPr>
        <p:spPr>
          <a:xfrm>
            <a:off x="3975404" y="1382249"/>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8"/>
          <p:cNvSpPr txBox="1"/>
          <p:nvPr/>
        </p:nvSpPr>
        <p:spPr>
          <a:xfrm>
            <a:off x="2632700" y="984113"/>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Dividends</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1033" name="Google Shape;1033;p68"/>
          <p:cNvSpPr txBox="1"/>
          <p:nvPr/>
        </p:nvSpPr>
        <p:spPr>
          <a:xfrm>
            <a:off x="2632700" y="1598982"/>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Operations</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1034" name="Google Shape;1034;p68"/>
          <p:cNvSpPr txBox="1"/>
          <p:nvPr/>
        </p:nvSpPr>
        <p:spPr>
          <a:xfrm>
            <a:off x="2632700" y="2213851"/>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Reserves</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1035" name="Google Shape;1035;p68"/>
          <p:cNvSpPr txBox="1"/>
          <p:nvPr/>
        </p:nvSpPr>
        <p:spPr>
          <a:xfrm rot="-5400000">
            <a:off x="1877872" y="129914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Low</a:t>
            </a:r>
            <a:endParaRPr b="1"/>
          </a:p>
        </p:txBody>
      </p:sp>
      <p:sp>
        <p:nvSpPr>
          <p:cNvPr id="1036" name="Google Shape;1036;p68"/>
          <p:cNvSpPr txBox="1"/>
          <p:nvPr/>
        </p:nvSpPr>
        <p:spPr>
          <a:xfrm rot="5400000">
            <a:off x="3514650" y="129914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High</a:t>
            </a:r>
            <a:endParaRPr b="1"/>
          </a:p>
        </p:txBody>
      </p:sp>
      <p:sp>
        <p:nvSpPr>
          <p:cNvPr id="1037" name="Google Shape;1037;p68"/>
          <p:cNvSpPr/>
          <p:nvPr/>
        </p:nvSpPr>
        <p:spPr>
          <a:xfrm>
            <a:off x="4800900" y="1461900"/>
            <a:ext cx="185400" cy="149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69"/>
          <p:cNvPicPr preferRelativeResize="0"/>
          <p:nvPr/>
        </p:nvPicPr>
        <p:blipFill>
          <a:blip r:embed="rId3">
            <a:alphaModFix/>
          </a:blip>
          <a:stretch>
            <a:fillRect/>
          </a:stretch>
        </p:blipFill>
        <p:spPr>
          <a:xfrm>
            <a:off x="2874350" y="1002699"/>
            <a:ext cx="3147450" cy="3138122"/>
          </a:xfrm>
          <a:prstGeom prst="rect">
            <a:avLst/>
          </a:prstGeom>
          <a:noFill/>
          <a:ln>
            <a:noFill/>
          </a:ln>
        </p:spPr>
      </p:pic>
      <p:pic>
        <p:nvPicPr>
          <p:cNvPr id="1043" name="Google Shape;1043;p69"/>
          <p:cNvPicPr preferRelativeResize="0"/>
          <p:nvPr/>
        </p:nvPicPr>
        <p:blipFill>
          <a:blip r:embed="rId4">
            <a:alphaModFix/>
          </a:blip>
          <a:stretch>
            <a:fillRect/>
          </a:stretch>
        </p:blipFill>
        <p:spPr>
          <a:xfrm>
            <a:off x="3461350" y="282800"/>
            <a:ext cx="1973426" cy="4708302"/>
          </a:xfrm>
          <a:prstGeom prst="rect">
            <a:avLst/>
          </a:prstGeom>
          <a:noFill/>
          <a:ln>
            <a:noFill/>
          </a:ln>
        </p:spPr>
      </p:pic>
      <p:sp>
        <p:nvSpPr>
          <p:cNvPr id="1044" name="Google Shape;1044;p69"/>
          <p:cNvSpPr txBox="1"/>
          <p:nvPr/>
        </p:nvSpPr>
        <p:spPr>
          <a:xfrm>
            <a:off x="48049" y="247800"/>
            <a:ext cx="4524000" cy="9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rgbClr val="666666"/>
                </a:solidFill>
                <a:latin typeface="Barlow"/>
                <a:ea typeface="Barlow"/>
                <a:cs typeface="Barlow"/>
                <a:sym typeface="Barlow"/>
              </a:rPr>
              <a:t>Human </a:t>
            </a:r>
            <a:br>
              <a:rPr b="1" lang="en" sz="4200">
                <a:solidFill>
                  <a:srgbClr val="666666"/>
                </a:solidFill>
                <a:latin typeface="Barlow"/>
                <a:ea typeface="Barlow"/>
                <a:cs typeface="Barlow"/>
                <a:sym typeface="Barlow"/>
              </a:rPr>
            </a:br>
            <a:r>
              <a:rPr b="1" lang="en" sz="4200">
                <a:solidFill>
                  <a:srgbClr val="666666"/>
                </a:solidFill>
                <a:latin typeface="Barlow"/>
                <a:ea typeface="Barlow"/>
                <a:cs typeface="Barlow"/>
                <a:sym typeface="Barlow"/>
              </a:rPr>
              <a:t>Organism</a:t>
            </a:r>
            <a:endParaRPr sz="2200">
              <a:solidFill>
                <a:srgbClr val="666666"/>
              </a:solidFill>
              <a:latin typeface="Barlow"/>
              <a:ea typeface="Barlow"/>
              <a:cs typeface="Barlow"/>
              <a:sym typeface="Barlow"/>
            </a:endParaRPr>
          </a:p>
        </p:txBody>
      </p:sp>
      <p:sp>
        <p:nvSpPr>
          <p:cNvPr id="1045" name="Google Shape;1045;p69"/>
          <p:cNvSpPr txBox="1"/>
          <p:nvPr/>
        </p:nvSpPr>
        <p:spPr>
          <a:xfrm>
            <a:off x="4572049" y="376350"/>
            <a:ext cx="4524000" cy="93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4200">
                <a:solidFill>
                  <a:srgbClr val="666666"/>
                </a:solidFill>
                <a:latin typeface="Barlow"/>
                <a:ea typeface="Barlow"/>
                <a:cs typeface="Barlow"/>
                <a:sym typeface="Barlow"/>
              </a:rPr>
              <a:t>Hypha</a:t>
            </a:r>
            <a:br>
              <a:rPr b="1" lang="en" sz="4200">
                <a:solidFill>
                  <a:srgbClr val="666666"/>
                </a:solidFill>
                <a:latin typeface="Barlow"/>
                <a:ea typeface="Barlow"/>
                <a:cs typeface="Barlow"/>
                <a:sym typeface="Barlow"/>
              </a:rPr>
            </a:br>
            <a:r>
              <a:rPr b="1" lang="en" sz="4200">
                <a:solidFill>
                  <a:srgbClr val="666666"/>
                </a:solidFill>
                <a:latin typeface="Barlow"/>
                <a:ea typeface="Barlow"/>
                <a:cs typeface="Barlow"/>
                <a:sym typeface="Barlow"/>
              </a:rPr>
              <a:t>Organism</a:t>
            </a:r>
            <a:endParaRPr sz="2200">
              <a:solidFill>
                <a:srgbClr val="666666"/>
              </a:solidFill>
              <a:latin typeface="Barlow"/>
              <a:ea typeface="Barlow"/>
              <a:cs typeface="Barlow"/>
              <a:sym typeface="Barlow"/>
            </a:endParaRPr>
          </a:p>
        </p:txBody>
      </p:sp>
      <p:sp>
        <p:nvSpPr>
          <p:cNvPr id="1046" name="Google Shape;1046;p69"/>
          <p:cNvSpPr txBox="1"/>
          <p:nvPr/>
        </p:nvSpPr>
        <p:spPr>
          <a:xfrm>
            <a:off x="0" y="2241300"/>
            <a:ext cx="2752200" cy="3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666666"/>
                </a:solidFill>
                <a:latin typeface="Barlow"/>
                <a:ea typeface="Barlow"/>
                <a:cs typeface="Barlow"/>
                <a:sym typeface="Barlow"/>
              </a:rPr>
              <a:t>Wanting to run? </a:t>
            </a:r>
            <a:br>
              <a:rPr lang="en" sz="2000">
                <a:solidFill>
                  <a:srgbClr val="666666"/>
                </a:solidFill>
                <a:latin typeface="Barlow"/>
                <a:ea typeface="Barlow"/>
                <a:cs typeface="Barlow"/>
                <a:sym typeface="Barlow"/>
              </a:rPr>
            </a:br>
            <a:r>
              <a:rPr b="1" lang="en" sz="2000">
                <a:solidFill>
                  <a:srgbClr val="666666"/>
                </a:solidFill>
                <a:latin typeface="Barlow"/>
                <a:ea typeface="Barlow"/>
                <a:cs typeface="Barlow"/>
                <a:sym typeface="Barlow"/>
              </a:rPr>
              <a:t>More blood to the muscles.</a:t>
            </a:r>
            <a:br>
              <a:rPr b="1" lang="en" sz="2000">
                <a:solidFill>
                  <a:srgbClr val="666666"/>
                </a:solidFill>
                <a:latin typeface="Barlow"/>
                <a:ea typeface="Barlow"/>
                <a:cs typeface="Barlow"/>
                <a:sym typeface="Barlow"/>
              </a:rPr>
            </a:br>
            <a:br>
              <a:rPr lang="en" sz="2000">
                <a:solidFill>
                  <a:srgbClr val="666666"/>
                </a:solidFill>
                <a:latin typeface="Barlow"/>
                <a:ea typeface="Barlow"/>
                <a:cs typeface="Barlow"/>
                <a:sym typeface="Barlow"/>
              </a:rPr>
            </a:br>
            <a:r>
              <a:rPr lang="en" sz="2000">
                <a:solidFill>
                  <a:srgbClr val="666666"/>
                </a:solidFill>
                <a:latin typeface="Barlow"/>
                <a:ea typeface="Barlow"/>
                <a:cs typeface="Barlow"/>
                <a:sym typeface="Barlow"/>
              </a:rPr>
              <a:t>Just ate a meal?</a:t>
            </a:r>
            <a:br>
              <a:rPr lang="en" sz="2000">
                <a:solidFill>
                  <a:srgbClr val="666666"/>
                </a:solidFill>
                <a:latin typeface="Barlow"/>
                <a:ea typeface="Barlow"/>
                <a:cs typeface="Barlow"/>
                <a:sym typeface="Barlow"/>
              </a:rPr>
            </a:br>
            <a:r>
              <a:rPr b="1" lang="en" sz="2000">
                <a:solidFill>
                  <a:srgbClr val="666666"/>
                </a:solidFill>
                <a:latin typeface="Barlow"/>
                <a:ea typeface="Barlow"/>
                <a:cs typeface="Barlow"/>
                <a:sym typeface="Barlow"/>
              </a:rPr>
              <a:t>More blood to the gut.</a:t>
            </a:r>
            <a:br>
              <a:rPr lang="en" sz="2000">
                <a:solidFill>
                  <a:srgbClr val="666666"/>
                </a:solidFill>
                <a:latin typeface="Barlow"/>
                <a:ea typeface="Barlow"/>
                <a:cs typeface="Barlow"/>
                <a:sym typeface="Barlow"/>
              </a:rPr>
            </a:b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p:txBody>
      </p:sp>
      <p:sp>
        <p:nvSpPr>
          <p:cNvPr id="1047" name="Google Shape;1047;p69"/>
          <p:cNvSpPr txBox="1"/>
          <p:nvPr/>
        </p:nvSpPr>
        <p:spPr>
          <a:xfrm>
            <a:off x="6391725" y="2241300"/>
            <a:ext cx="2752200" cy="3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666666"/>
                </a:solidFill>
                <a:latin typeface="Barlow"/>
                <a:ea typeface="Barlow"/>
                <a:cs typeface="Barlow"/>
                <a:sym typeface="Barlow"/>
              </a:rPr>
              <a:t>Preparing for a launch?</a:t>
            </a:r>
            <a:br>
              <a:rPr lang="en" sz="2000">
                <a:solidFill>
                  <a:srgbClr val="666666"/>
                </a:solidFill>
                <a:latin typeface="Barlow"/>
                <a:ea typeface="Barlow"/>
                <a:cs typeface="Barlow"/>
                <a:sym typeface="Barlow"/>
              </a:rPr>
            </a:br>
            <a:r>
              <a:rPr b="1" lang="en" sz="2000">
                <a:solidFill>
                  <a:srgbClr val="666666"/>
                </a:solidFill>
                <a:latin typeface="Barlow"/>
                <a:ea typeface="Barlow"/>
                <a:cs typeface="Barlow"/>
                <a:sym typeface="Barlow"/>
              </a:rPr>
              <a:t>More funds to Marketing Circles.</a:t>
            </a:r>
            <a:endParaRPr b="1" sz="2000">
              <a:solidFill>
                <a:srgbClr val="666666"/>
              </a:solidFill>
              <a:latin typeface="Barlow"/>
              <a:ea typeface="Barlow"/>
              <a:cs typeface="Barlow"/>
              <a:sym typeface="Barlow"/>
            </a:endParaRPr>
          </a:p>
          <a:p>
            <a:pPr indent="0" lvl="0" marL="0" rtl="0" algn="ctr">
              <a:spcBef>
                <a:spcPts val="0"/>
              </a:spcBef>
              <a:spcAft>
                <a:spcPts val="0"/>
              </a:spcAft>
              <a:buNone/>
            </a:pPr>
            <a:r>
              <a:t/>
            </a:r>
            <a:endParaRPr b="1"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Excited for new features?</a:t>
            </a:r>
            <a:endParaRPr sz="2000">
              <a:solidFill>
                <a:srgbClr val="666666"/>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b="1" lang="en" sz="2000">
                <a:solidFill>
                  <a:srgbClr val="666666"/>
                </a:solidFill>
                <a:latin typeface="Barlow"/>
                <a:ea typeface="Barlow"/>
                <a:cs typeface="Barlow"/>
                <a:sym typeface="Barlow"/>
              </a:rPr>
              <a:t>More funds to Tech Circles.</a:t>
            </a:r>
            <a:endParaRPr sz="2000">
              <a:solidFill>
                <a:srgbClr val="666666"/>
              </a:solidFill>
              <a:latin typeface="Barlow"/>
              <a:ea typeface="Barlow"/>
              <a:cs typeface="Barlow"/>
              <a:sym typeface="Barlow"/>
            </a:endParaRPr>
          </a:p>
        </p:txBody>
      </p:sp>
      <p:sp>
        <p:nvSpPr>
          <p:cNvPr id="1048" name="Google Shape;1048;p69"/>
          <p:cNvSpPr txBox="1"/>
          <p:nvPr/>
        </p:nvSpPr>
        <p:spPr>
          <a:xfrm>
            <a:off x="-45375" y="4649025"/>
            <a:ext cx="45240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666666"/>
                </a:solidFill>
                <a:latin typeface="Barlow"/>
                <a:ea typeface="Barlow"/>
                <a:cs typeface="Barlow"/>
                <a:sym typeface="Barlow"/>
              </a:rPr>
              <a:t>Adaptive and Agile Sensing</a:t>
            </a:r>
            <a:endParaRPr sz="700">
              <a:solidFill>
                <a:srgbClr val="666666"/>
              </a:solidFill>
              <a:latin typeface="Barlow"/>
              <a:ea typeface="Barlow"/>
              <a:cs typeface="Barlow"/>
              <a:sym typeface="Barl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2" name="Shape 1052"/>
        <p:cNvGrpSpPr/>
        <p:nvPr/>
      </p:nvGrpSpPr>
      <p:grpSpPr>
        <a:xfrm>
          <a:off x="0" y="0"/>
          <a:ext cx="0" cy="0"/>
          <a:chOff x="0" y="0"/>
          <a:chExt cx="0" cy="0"/>
        </a:xfrm>
      </p:grpSpPr>
      <p:sp>
        <p:nvSpPr>
          <p:cNvPr id="1053" name="Google Shape;1053;p70"/>
          <p:cNvSpPr/>
          <p:nvPr/>
        </p:nvSpPr>
        <p:spPr>
          <a:xfrm>
            <a:off x="5645266" y="2802813"/>
            <a:ext cx="1335300" cy="1847100"/>
          </a:xfrm>
          <a:prstGeom prst="roundRect">
            <a:avLst>
              <a:gd fmla="val 8381" name="adj"/>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FFFFFF"/>
                </a:solidFill>
                <a:latin typeface="Ropa Sans"/>
                <a:ea typeface="Ropa Sans"/>
                <a:cs typeface="Ropa Sans"/>
                <a:sym typeface="Ropa Sans"/>
              </a:rPr>
              <a:t>Proposal 2</a:t>
            </a:r>
            <a:endParaRPr sz="1200">
              <a:solidFill>
                <a:srgbClr val="FFFFFF"/>
              </a:solidFill>
              <a:latin typeface="Ropa Sans"/>
              <a:ea typeface="Ropa Sans"/>
              <a:cs typeface="Ropa Sans"/>
              <a:sym typeface="Ropa Sans"/>
            </a:endParaRPr>
          </a:p>
        </p:txBody>
      </p:sp>
      <p:sp>
        <p:nvSpPr>
          <p:cNvPr id="1054" name="Google Shape;1054;p70"/>
          <p:cNvSpPr/>
          <p:nvPr/>
        </p:nvSpPr>
        <p:spPr>
          <a:xfrm>
            <a:off x="5964494" y="3227298"/>
            <a:ext cx="727500" cy="727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5" name="Google Shape;1055;p70"/>
          <p:cNvCxnSpPr/>
          <p:nvPr/>
        </p:nvCxnSpPr>
        <p:spPr>
          <a:xfrm>
            <a:off x="5889405" y="4184309"/>
            <a:ext cx="936900" cy="0"/>
          </a:xfrm>
          <a:prstGeom prst="straightConnector1">
            <a:avLst/>
          </a:prstGeom>
          <a:noFill/>
          <a:ln cap="flat" cmpd="sng" w="9525">
            <a:solidFill>
              <a:srgbClr val="FFFFFF"/>
            </a:solidFill>
            <a:prstDash val="dot"/>
            <a:round/>
            <a:headEnd len="med" w="med" type="none"/>
            <a:tailEnd len="med" w="med" type="none"/>
          </a:ln>
        </p:spPr>
      </p:cxnSp>
      <p:cxnSp>
        <p:nvCxnSpPr>
          <p:cNvPr id="1056" name="Google Shape;1056;p70"/>
          <p:cNvCxnSpPr/>
          <p:nvPr/>
        </p:nvCxnSpPr>
        <p:spPr>
          <a:xfrm>
            <a:off x="5889313" y="4420700"/>
            <a:ext cx="936900" cy="0"/>
          </a:xfrm>
          <a:prstGeom prst="straightConnector1">
            <a:avLst/>
          </a:prstGeom>
          <a:noFill/>
          <a:ln cap="flat" cmpd="sng" w="9525">
            <a:solidFill>
              <a:srgbClr val="FFFFFF"/>
            </a:solidFill>
            <a:prstDash val="dot"/>
            <a:round/>
            <a:headEnd len="med" w="med" type="none"/>
            <a:tailEnd len="med" w="med" type="none"/>
          </a:ln>
        </p:spPr>
      </p:cxnSp>
      <p:sp>
        <p:nvSpPr>
          <p:cNvPr id="1057" name="Google Shape;1057;p70"/>
          <p:cNvSpPr/>
          <p:nvPr/>
        </p:nvSpPr>
        <p:spPr>
          <a:xfrm>
            <a:off x="6642005" y="4092959"/>
            <a:ext cx="117900" cy="189600"/>
          </a:xfrm>
          <a:prstGeom prst="diamond">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0"/>
          <p:cNvSpPr/>
          <p:nvPr/>
        </p:nvSpPr>
        <p:spPr>
          <a:xfrm>
            <a:off x="6604350" y="4324902"/>
            <a:ext cx="117900" cy="189600"/>
          </a:xfrm>
          <a:prstGeom prst="diamond">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9" name="Google Shape;1059;p70"/>
          <p:cNvPicPr preferRelativeResize="0"/>
          <p:nvPr/>
        </p:nvPicPr>
        <p:blipFill>
          <a:blip r:embed="rId4">
            <a:alphaModFix/>
          </a:blip>
          <a:stretch>
            <a:fillRect/>
          </a:stretch>
        </p:blipFill>
        <p:spPr>
          <a:xfrm>
            <a:off x="6095438" y="3350734"/>
            <a:ext cx="468349" cy="468349"/>
          </a:xfrm>
          <a:prstGeom prst="rect">
            <a:avLst/>
          </a:prstGeom>
          <a:noFill/>
          <a:ln>
            <a:noFill/>
          </a:ln>
        </p:spPr>
      </p:pic>
      <p:sp>
        <p:nvSpPr>
          <p:cNvPr id="1060" name="Google Shape;1060;p70"/>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2"/>
                </a:solidFill>
                <a:latin typeface="Barlow"/>
                <a:ea typeface="Barlow"/>
                <a:cs typeface="Barlow"/>
                <a:sym typeface="Barlow"/>
              </a:rPr>
              <a:t>DECENTRALIZED BUDGETING</a:t>
            </a:r>
            <a:endParaRPr b="1" sz="2400">
              <a:solidFill>
                <a:schemeClr val="dk2"/>
              </a:solidFill>
              <a:latin typeface="Barlow"/>
              <a:ea typeface="Barlow"/>
              <a:cs typeface="Barlow"/>
              <a:sym typeface="Barlow"/>
            </a:endParaRPr>
          </a:p>
          <a:p>
            <a:pPr indent="0" lvl="0" marL="0" rtl="0" algn="l">
              <a:spcBef>
                <a:spcPts val="0"/>
              </a:spcBef>
              <a:spcAft>
                <a:spcPts val="0"/>
              </a:spcAft>
              <a:buNone/>
            </a:pPr>
            <a:r>
              <a:rPr b="1" lang="en" sz="1200">
                <a:solidFill>
                  <a:srgbClr val="EFEFEF"/>
                </a:solidFill>
                <a:latin typeface="Barlow"/>
                <a:ea typeface="Barlow"/>
                <a:cs typeface="Barlow"/>
                <a:sym typeface="Barlow"/>
              </a:rPr>
              <a:t>|</a:t>
            </a:r>
            <a:br>
              <a:rPr b="1" lang="en" sz="2400">
                <a:solidFill>
                  <a:schemeClr val="dk2"/>
                </a:solidFill>
                <a:latin typeface="Barlow"/>
                <a:ea typeface="Barlow"/>
                <a:cs typeface="Barlow"/>
                <a:sym typeface="Barlow"/>
              </a:rPr>
            </a:br>
            <a:r>
              <a:rPr b="1" lang="en" sz="2400">
                <a:solidFill>
                  <a:schemeClr val="dk2"/>
                </a:solidFill>
                <a:latin typeface="Barlow"/>
                <a:ea typeface="Barlow"/>
                <a:cs typeface="Barlow"/>
                <a:sym typeface="Barlow"/>
              </a:rPr>
              <a:t>Deciding</a:t>
            </a:r>
            <a:endParaRPr b="1" sz="2400">
              <a:solidFill>
                <a:schemeClr val="dk2"/>
              </a:solidFill>
              <a:latin typeface="Barlow"/>
              <a:ea typeface="Barlow"/>
              <a:cs typeface="Barlow"/>
              <a:sym typeface="Barlow"/>
            </a:endParaRPr>
          </a:p>
          <a:p>
            <a:pPr indent="0" lvl="0" marL="0" rtl="0" algn="l">
              <a:spcBef>
                <a:spcPts val="0"/>
              </a:spcBef>
              <a:spcAft>
                <a:spcPts val="0"/>
              </a:spcAft>
              <a:buNone/>
            </a:pPr>
            <a:r>
              <a:rPr i="1" lang="en" sz="2400">
                <a:solidFill>
                  <a:schemeClr val="dk2"/>
                </a:solidFill>
                <a:latin typeface="Barlow"/>
                <a:ea typeface="Barlow"/>
                <a:cs typeface="Barlow"/>
                <a:sym typeface="Barlow"/>
              </a:rPr>
              <a:t>Option H</a:t>
            </a:r>
            <a:br>
              <a:rPr b="1" lang="en" sz="2400">
                <a:solidFill>
                  <a:schemeClr val="dk2"/>
                </a:solidFill>
                <a:latin typeface="Barlow"/>
                <a:ea typeface="Barlow"/>
                <a:cs typeface="Barlow"/>
                <a:sym typeface="Barlow"/>
              </a:rPr>
            </a:br>
            <a:r>
              <a:rPr b="1" lang="en" sz="1200">
                <a:solidFill>
                  <a:schemeClr val="dk2"/>
                </a:solidFill>
                <a:latin typeface="Barlow"/>
                <a:ea typeface="Barlow"/>
                <a:cs typeface="Barlow"/>
                <a:sym typeface="Barlow"/>
              </a:rPr>
              <a:t>Cyclical fixed proposed budgets</a:t>
            </a:r>
            <a:endParaRPr b="1" sz="1200">
              <a:solidFill>
                <a:schemeClr val="dk2"/>
              </a:solidFill>
              <a:latin typeface="Barlow"/>
              <a:ea typeface="Barlow"/>
              <a:cs typeface="Barlow"/>
              <a:sym typeface="Barlow"/>
            </a:endParaRPr>
          </a:p>
          <a:p>
            <a:pPr indent="0" lvl="0" marL="0" rtl="0" algn="l">
              <a:spcBef>
                <a:spcPts val="0"/>
              </a:spcBef>
              <a:spcAft>
                <a:spcPts val="0"/>
              </a:spcAft>
              <a:buNone/>
            </a:pPr>
            <a:r>
              <a:t/>
            </a:r>
            <a:endParaRPr b="1"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1. Members (or </a:t>
            </a:r>
            <a:r>
              <a:rPr lang="en" sz="1200">
                <a:solidFill>
                  <a:schemeClr val="dk2"/>
                </a:solidFill>
                <a:latin typeface="Barlow"/>
                <a:ea typeface="Barlow"/>
                <a:cs typeface="Barlow"/>
                <a:sym typeface="Barlow"/>
              </a:rPr>
              <a:t>circles</a:t>
            </a:r>
            <a:r>
              <a:rPr lang="en" sz="1200">
                <a:solidFill>
                  <a:schemeClr val="dk2"/>
                </a:solidFill>
                <a:latin typeface="Barlow"/>
                <a:ea typeface="Barlow"/>
                <a:cs typeface="Barlow"/>
                <a:sym typeface="Barlow"/>
              </a:rPr>
              <a:t>) propose various fixed budgets. </a:t>
            </a:r>
            <a:br>
              <a:rPr lang="en" sz="1200">
                <a:solidFill>
                  <a:schemeClr val="dk2"/>
                </a:solidFill>
                <a:latin typeface="Barlow"/>
                <a:ea typeface="Barlow"/>
                <a:cs typeface="Barlow"/>
                <a:sym typeface="Barlow"/>
              </a:rPr>
            </a:br>
            <a:br>
              <a:rPr lang="en" sz="1200">
                <a:solidFill>
                  <a:schemeClr val="dk2"/>
                </a:solidFill>
                <a:latin typeface="Barlow"/>
                <a:ea typeface="Barlow"/>
                <a:cs typeface="Barlow"/>
                <a:sym typeface="Barlow"/>
              </a:rPr>
            </a:br>
            <a:r>
              <a:rPr lang="en" sz="1200">
                <a:solidFill>
                  <a:schemeClr val="dk2"/>
                </a:solidFill>
                <a:latin typeface="Barlow"/>
                <a:ea typeface="Barlow"/>
                <a:cs typeface="Barlow"/>
                <a:sym typeface="Barlow"/>
              </a:rPr>
              <a:t>2. Members vote on which budget to pick their </a:t>
            </a:r>
            <a:r>
              <a:rPr lang="en" sz="1200">
                <a:solidFill>
                  <a:schemeClr val="dk2"/>
                </a:solidFill>
                <a:latin typeface="Barlow"/>
                <a:ea typeface="Barlow"/>
                <a:cs typeface="Barlow"/>
                <a:sym typeface="Barlow"/>
              </a:rPr>
              <a:t>assessment</a:t>
            </a:r>
            <a:r>
              <a:rPr lang="en" sz="1200">
                <a:solidFill>
                  <a:schemeClr val="dk2"/>
                </a:solidFill>
                <a:latin typeface="Barlow"/>
                <a:ea typeface="Barlow"/>
                <a:cs typeface="Barlow"/>
                <a:sym typeface="Barlow"/>
              </a:rPr>
              <a:t> is multiplied by their HVoice.</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3. Drawbacks - requires members (or </a:t>
            </a:r>
            <a:r>
              <a:rPr lang="en" sz="1200">
                <a:solidFill>
                  <a:schemeClr val="dk2"/>
                </a:solidFill>
                <a:latin typeface="Barlow"/>
                <a:ea typeface="Barlow"/>
                <a:cs typeface="Barlow"/>
                <a:sym typeface="Barlow"/>
              </a:rPr>
              <a:t>circles</a:t>
            </a:r>
            <a:r>
              <a:rPr lang="en" sz="1200">
                <a:solidFill>
                  <a:schemeClr val="dk2"/>
                </a:solidFill>
                <a:latin typeface="Barlow"/>
                <a:ea typeface="Barlow"/>
                <a:cs typeface="Barlow"/>
                <a:sym typeface="Barlow"/>
              </a:rPr>
              <a:t>) to prepare and propose a budget.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4. More ideal for </a:t>
            </a:r>
            <a:r>
              <a:rPr lang="en" sz="1200">
                <a:solidFill>
                  <a:schemeClr val="dk2"/>
                </a:solidFill>
                <a:latin typeface="Barlow"/>
                <a:ea typeface="Barlow"/>
                <a:cs typeface="Barlow"/>
                <a:sym typeface="Barlow"/>
              </a:rPr>
              <a:t>budgeting</a:t>
            </a:r>
            <a:r>
              <a:rPr lang="en" sz="1200">
                <a:solidFill>
                  <a:schemeClr val="dk2"/>
                </a:solidFill>
                <a:latin typeface="Barlow"/>
                <a:ea typeface="Barlow"/>
                <a:cs typeface="Barlow"/>
                <a:sym typeface="Barlow"/>
              </a:rPr>
              <a:t> within Circles to keep within recurring contribution requirements. </a:t>
            </a:r>
            <a:endParaRPr sz="1200">
              <a:solidFill>
                <a:schemeClr val="dk2"/>
              </a:solidFill>
              <a:latin typeface="Barlow"/>
              <a:ea typeface="Barlow"/>
              <a:cs typeface="Barlow"/>
              <a:sym typeface="Barlow"/>
            </a:endParaRPr>
          </a:p>
        </p:txBody>
      </p:sp>
      <p:cxnSp>
        <p:nvCxnSpPr>
          <p:cNvPr id="1061" name="Google Shape;1061;p70"/>
          <p:cNvCxnSpPr/>
          <p:nvPr/>
        </p:nvCxnSpPr>
        <p:spPr>
          <a:xfrm>
            <a:off x="2885468" y="6749934"/>
            <a:ext cx="936900" cy="0"/>
          </a:xfrm>
          <a:prstGeom prst="straightConnector1">
            <a:avLst/>
          </a:prstGeom>
          <a:noFill/>
          <a:ln cap="flat" cmpd="sng" w="9525">
            <a:solidFill>
              <a:srgbClr val="FFFFFF"/>
            </a:solidFill>
            <a:prstDash val="dot"/>
            <a:round/>
            <a:headEnd len="med" w="med" type="none"/>
            <a:tailEnd len="med" w="med" type="none"/>
          </a:ln>
        </p:spPr>
      </p:cxnSp>
      <p:cxnSp>
        <p:nvCxnSpPr>
          <p:cNvPr id="1062" name="Google Shape;1062;p70"/>
          <p:cNvCxnSpPr/>
          <p:nvPr/>
        </p:nvCxnSpPr>
        <p:spPr>
          <a:xfrm>
            <a:off x="1219818" y="6826146"/>
            <a:ext cx="936900" cy="0"/>
          </a:xfrm>
          <a:prstGeom prst="straightConnector1">
            <a:avLst/>
          </a:prstGeom>
          <a:noFill/>
          <a:ln cap="flat" cmpd="sng" w="9525">
            <a:solidFill>
              <a:srgbClr val="FFFFFF"/>
            </a:solidFill>
            <a:prstDash val="dot"/>
            <a:round/>
            <a:headEnd len="med" w="med" type="none"/>
            <a:tailEnd len="med" w="med" type="none"/>
          </a:ln>
        </p:spPr>
      </p:cxnSp>
      <p:sp>
        <p:nvSpPr>
          <p:cNvPr id="1063" name="Google Shape;1063;p70"/>
          <p:cNvSpPr txBox="1"/>
          <p:nvPr/>
        </p:nvSpPr>
        <p:spPr>
          <a:xfrm rot="-5400000">
            <a:off x="1877872" y="129914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Low</a:t>
            </a:r>
            <a:endParaRPr b="1"/>
          </a:p>
        </p:txBody>
      </p:sp>
      <p:pic>
        <p:nvPicPr>
          <p:cNvPr id="1064" name="Google Shape;1064;p70"/>
          <p:cNvPicPr preferRelativeResize="0"/>
          <p:nvPr/>
        </p:nvPicPr>
        <p:blipFill>
          <a:blip r:embed="rId5">
            <a:alphaModFix/>
          </a:blip>
          <a:stretch>
            <a:fillRect/>
          </a:stretch>
        </p:blipFill>
        <p:spPr>
          <a:xfrm rot="-8100000">
            <a:off x="6212812" y="533421"/>
            <a:ext cx="2353094" cy="2349075"/>
          </a:xfrm>
          <a:prstGeom prst="rect">
            <a:avLst/>
          </a:prstGeom>
          <a:noFill/>
          <a:ln>
            <a:noFill/>
          </a:ln>
        </p:spPr>
      </p:pic>
      <p:pic>
        <p:nvPicPr>
          <p:cNvPr id="1065" name="Google Shape;1065;p70"/>
          <p:cNvPicPr preferRelativeResize="0"/>
          <p:nvPr/>
        </p:nvPicPr>
        <p:blipFill>
          <a:blip r:embed="rId5">
            <a:alphaModFix/>
          </a:blip>
          <a:stretch>
            <a:fillRect/>
          </a:stretch>
        </p:blipFill>
        <p:spPr>
          <a:xfrm rot="-8100000">
            <a:off x="3016362" y="1661471"/>
            <a:ext cx="2353094" cy="2349075"/>
          </a:xfrm>
          <a:prstGeom prst="rect">
            <a:avLst/>
          </a:prstGeom>
          <a:noFill/>
          <a:ln>
            <a:noFill/>
          </a:ln>
        </p:spPr>
      </p:pic>
      <p:sp>
        <p:nvSpPr>
          <p:cNvPr id="1066" name="Google Shape;1066;p70"/>
          <p:cNvSpPr txBox="1"/>
          <p:nvPr/>
        </p:nvSpPr>
        <p:spPr>
          <a:xfrm>
            <a:off x="2492988" y="2605675"/>
            <a:ext cx="1290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attracted</a:t>
            </a:r>
            <a:br>
              <a:rPr lang="en" sz="900">
                <a:solidFill>
                  <a:srgbClr val="FFFFFF"/>
                </a:solidFill>
                <a:latin typeface="Helvetica Neue"/>
                <a:ea typeface="Helvetica Neue"/>
                <a:cs typeface="Helvetica Neue"/>
                <a:sym typeface="Helvetica Neue"/>
              </a:rPr>
            </a:br>
            <a:r>
              <a:rPr lang="en" sz="900">
                <a:solidFill>
                  <a:srgbClr val="FFFFFF"/>
                </a:solidFill>
                <a:latin typeface="Helvetica Neue"/>
                <a:ea typeface="Helvetica Neue"/>
                <a:cs typeface="Helvetica Neue"/>
                <a:sym typeface="Helvetica Neue"/>
              </a:rPr>
              <a:t>(1,0)</a:t>
            </a:r>
            <a:endParaRPr sz="900"/>
          </a:p>
        </p:txBody>
      </p:sp>
      <p:sp>
        <p:nvSpPr>
          <p:cNvPr id="1067" name="Google Shape;1067;p70"/>
          <p:cNvSpPr txBox="1"/>
          <p:nvPr/>
        </p:nvSpPr>
        <p:spPr>
          <a:xfrm>
            <a:off x="4594150" y="2605688"/>
            <a:ext cx="131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repulsed</a:t>
            </a:r>
            <a:br>
              <a:rPr lang="en" sz="900">
                <a:solidFill>
                  <a:srgbClr val="FFFFFF"/>
                </a:solidFill>
                <a:latin typeface="Helvetica Neue"/>
                <a:ea typeface="Helvetica Neue"/>
                <a:cs typeface="Helvetica Neue"/>
                <a:sym typeface="Helvetica Neue"/>
              </a:rPr>
            </a:br>
            <a:r>
              <a:rPr lang="en" sz="900">
                <a:solidFill>
                  <a:srgbClr val="FFFFFF"/>
                </a:solidFill>
                <a:latin typeface="Helvetica Neue"/>
                <a:ea typeface="Helvetica Neue"/>
                <a:cs typeface="Helvetica Neue"/>
                <a:sym typeface="Helvetica Neue"/>
              </a:rPr>
              <a:t>(0,1)</a:t>
            </a:r>
            <a:endParaRPr>
              <a:solidFill>
                <a:srgbClr val="FFFFFF"/>
              </a:solidFill>
              <a:latin typeface="Helvetica Neue"/>
              <a:ea typeface="Helvetica Neue"/>
              <a:cs typeface="Helvetica Neue"/>
              <a:sym typeface="Helvetica Neue"/>
            </a:endParaRPr>
          </a:p>
        </p:txBody>
      </p:sp>
      <p:sp>
        <p:nvSpPr>
          <p:cNvPr id="1068" name="Google Shape;1068;p70"/>
          <p:cNvSpPr txBox="1"/>
          <p:nvPr/>
        </p:nvSpPr>
        <p:spPr>
          <a:xfrm>
            <a:off x="3479350" y="3720513"/>
            <a:ext cx="1427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Unpractical</a:t>
            </a:r>
            <a:br>
              <a:rPr lang="en" sz="900">
                <a:solidFill>
                  <a:srgbClr val="FFFFFF"/>
                </a:solidFill>
                <a:latin typeface="Helvetica Neue"/>
                <a:ea typeface="Helvetica Neue"/>
                <a:cs typeface="Helvetica Neue"/>
                <a:sym typeface="Helvetica Neue"/>
              </a:rPr>
            </a:br>
            <a:r>
              <a:rPr lang="en" sz="900">
                <a:solidFill>
                  <a:srgbClr val="FFFFFF"/>
                </a:solidFill>
                <a:latin typeface="Helvetica Neue"/>
                <a:ea typeface="Helvetica Neue"/>
                <a:cs typeface="Helvetica Neue"/>
                <a:sym typeface="Helvetica Neue"/>
              </a:rPr>
              <a:t>(1,1)</a:t>
            </a:r>
            <a:endParaRPr sz="900">
              <a:solidFill>
                <a:srgbClr val="000000"/>
              </a:solidFill>
            </a:endParaRPr>
          </a:p>
          <a:p>
            <a:pPr indent="0" lvl="0" marL="0" rtl="0" algn="l">
              <a:spcBef>
                <a:spcPts val="0"/>
              </a:spcBef>
              <a:spcAft>
                <a:spcPts val="0"/>
              </a:spcAft>
              <a:buNone/>
            </a:pPr>
            <a:r>
              <a:t/>
            </a:r>
            <a:endParaRPr>
              <a:solidFill>
                <a:srgbClr val="FFFFFF"/>
              </a:solidFill>
              <a:latin typeface="Helvetica Neue"/>
              <a:ea typeface="Helvetica Neue"/>
              <a:cs typeface="Helvetica Neue"/>
              <a:sym typeface="Helvetica Neue"/>
            </a:endParaRPr>
          </a:p>
        </p:txBody>
      </p:sp>
      <p:sp>
        <p:nvSpPr>
          <p:cNvPr id="1069" name="Google Shape;1069;p70"/>
          <p:cNvSpPr txBox="1"/>
          <p:nvPr/>
        </p:nvSpPr>
        <p:spPr>
          <a:xfrm>
            <a:off x="3479363" y="1490863"/>
            <a:ext cx="1427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Practical</a:t>
            </a:r>
            <a:br>
              <a:rPr lang="en" sz="900">
                <a:solidFill>
                  <a:srgbClr val="FFFFFF"/>
                </a:solidFill>
                <a:latin typeface="Helvetica Neue"/>
                <a:ea typeface="Helvetica Neue"/>
                <a:cs typeface="Helvetica Neue"/>
                <a:sym typeface="Helvetica Neue"/>
              </a:rPr>
            </a:br>
            <a:r>
              <a:rPr lang="en" sz="900">
                <a:solidFill>
                  <a:srgbClr val="FFFFFF"/>
                </a:solidFill>
                <a:latin typeface="Helvetica Neue"/>
                <a:ea typeface="Helvetica Neue"/>
                <a:cs typeface="Helvetica Neue"/>
                <a:sym typeface="Helvetica Neue"/>
              </a:rPr>
              <a:t>(0,0)</a:t>
            </a:r>
            <a:endParaRPr>
              <a:solidFill>
                <a:srgbClr val="FFFFFF"/>
              </a:solidFill>
              <a:latin typeface="Helvetica Neue"/>
              <a:ea typeface="Helvetica Neue"/>
              <a:cs typeface="Helvetica Neue"/>
              <a:sym typeface="Helvetica Neue"/>
            </a:endParaRPr>
          </a:p>
        </p:txBody>
      </p:sp>
      <p:sp>
        <p:nvSpPr>
          <p:cNvPr id="1070" name="Google Shape;1070;p70"/>
          <p:cNvSpPr txBox="1"/>
          <p:nvPr/>
        </p:nvSpPr>
        <p:spPr>
          <a:xfrm>
            <a:off x="7070863" y="913462"/>
            <a:ext cx="1290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proposal 1</a:t>
            </a:r>
            <a:endParaRPr b="1"/>
          </a:p>
        </p:txBody>
      </p:sp>
      <p:sp>
        <p:nvSpPr>
          <p:cNvPr id="1071" name="Google Shape;1071;p70"/>
          <p:cNvSpPr txBox="1"/>
          <p:nvPr/>
        </p:nvSpPr>
        <p:spPr>
          <a:xfrm>
            <a:off x="7944913" y="1492549"/>
            <a:ext cx="1290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proposal 3</a:t>
            </a:r>
            <a:endParaRPr b="1"/>
          </a:p>
        </p:txBody>
      </p:sp>
      <p:sp>
        <p:nvSpPr>
          <p:cNvPr id="1072" name="Google Shape;1072;p70"/>
          <p:cNvSpPr txBox="1"/>
          <p:nvPr/>
        </p:nvSpPr>
        <p:spPr>
          <a:xfrm>
            <a:off x="8041103" y="1968975"/>
            <a:ext cx="122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proposal 4</a:t>
            </a:r>
            <a:endParaRPr b="1"/>
          </a:p>
        </p:txBody>
      </p:sp>
      <p:sp>
        <p:nvSpPr>
          <p:cNvPr id="1073" name="Google Shape;1073;p70"/>
          <p:cNvSpPr txBox="1"/>
          <p:nvPr/>
        </p:nvSpPr>
        <p:spPr>
          <a:xfrm>
            <a:off x="6218913" y="1638324"/>
            <a:ext cx="1290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proposal 2</a:t>
            </a:r>
            <a:endParaRPr b="1"/>
          </a:p>
        </p:txBody>
      </p:sp>
      <p:sp>
        <p:nvSpPr>
          <p:cNvPr id="1074" name="Google Shape;1074;p70"/>
          <p:cNvSpPr txBox="1"/>
          <p:nvPr/>
        </p:nvSpPr>
        <p:spPr>
          <a:xfrm>
            <a:off x="2492988" y="3900125"/>
            <a:ext cx="13860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9999"/>
                </a:solidFill>
                <a:latin typeface="Barlow"/>
                <a:ea typeface="Barlow"/>
                <a:cs typeface="Barlow"/>
                <a:sym typeface="Barlow"/>
              </a:rPr>
              <a:t>Self-</a:t>
            </a:r>
            <a:endParaRPr sz="1200">
              <a:solidFill>
                <a:srgbClr val="999999"/>
              </a:solidFill>
              <a:latin typeface="Barlow"/>
              <a:ea typeface="Barlow"/>
              <a:cs typeface="Barlow"/>
              <a:sym typeface="Barlow"/>
            </a:endParaRPr>
          </a:p>
          <a:p>
            <a:pPr indent="0" lvl="0" marL="0" rtl="0" algn="ctr">
              <a:spcBef>
                <a:spcPts val="0"/>
              </a:spcBef>
              <a:spcAft>
                <a:spcPts val="0"/>
              </a:spcAft>
              <a:buNone/>
            </a:pPr>
            <a:r>
              <a:rPr lang="en" sz="1200">
                <a:solidFill>
                  <a:srgbClr val="999999"/>
                </a:solidFill>
                <a:latin typeface="Barlow"/>
                <a:ea typeface="Barlow"/>
                <a:cs typeface="Barlow"/>
                <a:sym typeface="Barlow"/>
              </a:rPr>
              <a:t>Assessment</a:t>
            </a:r>
            <a:endParaRPr sz="1200">
              <a:solidFill>
                <a:srgbClr val="999999"/>
              </a:solidFill>
              <a:latin typeface="Barlow"/>
              <a:ea typeface="Barlow"/>
              <a:cs typeface="Barlow"/>
              <a:sym typeface="Barlow"/>
            </a:endParaRPr>
          </a:p>
          <a:p>
            <a:pPr indent="0" lvl="0" marL="0" rtl="0" algn="ctr">
              <a:spcBef>
                <a:spcPts val="0"/>
              </a:spcBef>
              <a:spcAft>
                <a:spcPts val="0"/>
              </a:spcAft>
              <a:buNone/>
            </a:pPr>
            <a:r>
              <a:rPr lang="en" sz="1200">
                <a:solidFill>
                  <a:srgbClr val="999999"/>
                </a:solidFill>
                <a:latin typeface="Barlow"/>
                <a:ea typeface="Barlow"/>
                <a:cs typeface="Barlow"/>
                <a:sym typeface="Barlow"/>
              </a:rPr>
              <a:t>(individuals)</a:t>
            </a:r>
            <a:endParaRPr sz="1200">
              <a:solidFill>
                <a:srgbClr val="999999"/>
              </a:solidFill>
              <a:latin typeface="Barlow"/>
              <a:ea typeface="Barlow"/>
              <a:cs typeface="Barlow"/>
              <a:sym typeface="Barlow"/>
            </a:endParaRPr>
          </a:p>
        </p:txBody>
      </p:sp>
      <p:sp>
        <p:nvSpPr>
          <p:cNvPr id="1075" name="Google Shape;1075;p70"/>
          <p:cNvSpPr txBox="1"/>
          <p:nvPr/>
        </p:nvSpPr>
        <p:spPr>
          <a:xfrm>
            <a:off x="7555522" y="3064650"/>
            <a:ext cx="1556400" cy="5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9999"/>
                </a:solidFill>
                <a:latin typeface="Barlow"/>
                <a:ea typeface="Barlow"/>
                <a:cs typeface="Barlow"/>
                <a:sym typeface="Barlow"/>
              </a:rPr>
              <a:t>Collective assessment</a:t>
            </a:r>
            <a:br>
              <a:rPr lang="en" sz="1200">
                <a:solidFill>
                  <a:srgbClr val="999999"/>
                </a:solidFill>
                <a:latin typeface="Barlow"/>
                <a:ea typeface="Barlow"/>
                <a:cs typeface="Barlow"/>
                <a:sym typeface="Barlow"/>
              </a:rPr>
            </a:br>
            <a:r>
              <a:rPr lang="en" sz="900">
                <a:solidFill>
                  <a:srgbClr val="999999"/>
                </a:solidFill>
                <a:latin typeface="Barlow"/>
                <a:ea typeface="Barlow"/>
                <a:cs typeface="Barlow"/>
                <a:sym typeface="Barlow"/>
              </a:rPr>
              <a:t>(collective assessments)</a:t>
            </a:r>
            <a:endParaRPr sz="1200">
              <a:solidFill>
                <a:srgbClr val="999999"/>
              </a:solidFill>
              <a:latin typeface="Barlow"/>
              <a:ea typeface="Barlow"/>
              <a:cs typeface="Barlow"/>
              <a:sym typeface="Barlow"/>
            </a:endParaRPr>
          </a:p>
        </p:txBody>
      </p:sp>
      <p:sp>
        <p:nvSpPr>
          <p:cNvPr id="1076" name="Google Shape;1076;p70"/>
          <p:cNvSpPr txBox="1"/>
          <p:nvPr/>
        </p:nvSpPr>
        <p:spPr>
          <a:xfrm>
            <a:off x="3547613" y="2195474"/>
            <a:ext cx="1290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(0.8,0.2)</a:t>
            </a:r>
            <a:endParaRPr b="1"/>
          </a:p>
        </p:txBody>
      </p:sp>
      <p:pic>
        <p:nvPicPr>
          <p:cNvPr id="1077" name="Google Shape;1077;p70"/>
          <p:cNvPicPr preferRelativeResize="0"/>
          <p:nvPr/>
        </p:nvPicPr>
        <p:blipFill>
          <a:blip r:embed="rId6">
            <a:alphaModFix/>
          </a:blip>
          <a:stretch>
            <a:fillRect/>
          </a:stretch>
        </p:blipFill>
        <p:spPr>
          <a:xfrm>
            <a:off x="6923988" y="978238"/>
            <a:ext cx="328800" cy="328800"/>
          </a:xfrm>
          <a:prstGeom prst="rect">
            <a:avLst/>
          </a:prstGeom>
          <a:noFill/>
          <a:ln>
            <a:noFill/>
          </a:ln>
        </p:spPr>
      </p:pic>
      <p:pic>
        <p:nvPicPr>
          <p:cNvPr id="1078" name="Google Shape;1078;p70"/>
          <p:cNvPicPr preferRelativeResize="0"/>
          <p:nvPr/>
        </p:nvPicPr>
        <p:blipFill>
          <a:blip r:embed="rId6">
            <a:alphaModFix/>
          </a:blip>
          <a:stretch>
            <a:fillRect/>
          </a:stretch>
        </p:blipFill>
        <p:spPr>
          <a:xfrm>
            <a:off x="6083663" y="1670713"/>
            <a:ext cx="328800" cy="328800"/>
          </a:xfrm>
          <a:prstGeom prst="rect">
            <a:avLst/>
          </a:prstGeom>
          <a:noFill/>
          <a:ln>
            <a:noFill/>
          </a:ln>
        </p:spPr>
      </p:pic>
      <p:pic>
        <p:nvPicPr>
          <p:cNvPr id="1079" name="Google Shape;1079;p70"/>
          <p:cNvPicPr preferRelativeResize="0"/>
          <p:nvPr/>
        </p:nvPicPr>
        <p:blipFill>
          <a:blip r:embed="rId6">
            <a:alphaModFix/>
          </a:blip>
          <a:stretch>
            <a:fillRect/>
          </a:stretch>
        </p:blipFill>
        <p:spPr>
          <a:xfrm>
            <a:off x="7776713" y="1543550"/>
            <a:ext cx="328800" cy="328800"/>
          </a:xfrm>
          <a:prstGeom prst="rect">
            <a:avLst/>
          </a:prstGeom>
          <a:noFill/>
          <a:ln>
            <a:noFill/>
          </a:ln>
        </p:spPr>
      </p:pic>
      <p:pic>
        <p:nvPicPr>
          <p:cNvPr id="1080" name="Google Shape;1080;p70"/>
          <p:cNvPicPr preferRelativeResize="0"/>
          <p:nvPr/>
        </p:nvPicPr>
        <p:blipFill>
          <a:blip r:embed="rId6">
            <a:alphaModFix/>
          </a:blip>
          <a:stretch>
            <a:fillRect/>
          </a:stretch>
        </p:blipFill>
        <p:spPr>
          <a:xfrm>
            <a:off x="7905616" y="2031901"/>
            <a:ext cx="310819" cy="328800"/>
          </a:xfrm>
          <a:prstGeom prst="rect">
            <a:avLst/>
          </a:prstGeom>
          <a:noFill/>
          <a:ln>
            <a:noFill/>
          </a:ln>
        </p:spPr>
      </p:pic>
      <p:sp>
        <p:nvSpPr>
          <p:cNvPr id="1081" name="Google Shape;1081;p70"/>
          <p:cNvSpPr/>
          <p:nvPr/>
        </p:nvSpPr>
        <p:spPr>
          <a:xfrm>
            <a:off x="6263013" y="1196360"/>
            <a:ext cx="992725" cy="635575"/>
          </a:xfrm>
          <a:custGeom>
            <a:rect b="b" l="l" r="r" t="t"/>
            <a:pathLst>
              <a:path extrusionOk="0" h="25423" w="39709">
                <a:moveTo>
                  <a:pt x="39709" y="11525"/>
                </a:moveTo>
                <a:cubicBezTo>
                  <a:pt x="35325" y="9622"/>
                  <a:pt x="17125" y="-760"/>
                  <a:pt x="13402" y="109"/>
                </a:cubicBezTo>
                <a:cubicBezTo>
                  <a:pt x="9679" y="978"/>
                  <a:pt x="19607" y="12518"/>
                  <a:pt x="17373" y="16737"/>
                </a:cubicBezTo>
                <a:cubicBezTo>
                  <a:pt x="15139" y="20956"/>
                  <a:pt x="2896" y="23975"/>
                  <a:pt x="0" y="25423"/>
                </a:cubicBezTo>
              </a:path>
            </a:pathLst>
          </a:custGeom>
          <a:noFill/>
          <a:ln cap="flat" cmpd="sng" w="9525">
            <a:solidFill>
              <a:srgbClr val="595959"/>
            </a:solidFill>
            <a:prstDash val="dot"/>
            <a:round/>
            <a:headEnd len="med" w="med" type="none"/>
            <a:tailEnd len="med" w="med" type="none"/>
          </a:ln>
        </p:spPr>
      </p:sp>
      <p:sp>
        <p:nvSpPr>
          <p:cNvPr id="1082" name="Google Shape;1082;p70"/>
          <p:cNvSpPr/>
          <p:nvPr/>
        </p:nvSpPr>
        <p:spPr>
          <a:xfrm>
            <a:off x="6864029" y="237400"/>
            <a:ext cx="691500" cy="912050"/>
          </a:xfrm>
          <a:custGeom>
            <a:rect b="b" l="l" r="r" t="t"/>
            <a:pathLst>
              <a:path extrusionOk="0" h="36482" w="27660">
                <a:moveTo>
                  <a:pt x="20632" y="0"/>
                </a:moveTo>
                <a:cubicBezTo>
                  <a:pt x="21666" y="2440"/>
                  <a:pt x="30187" y="10754"/>
                  <a:pt x="26836" y="14642"/>
                </a:cubicBezTo>
                <a:cubicBezTo>
                  <a:pt x="23486" y="18530"/>
                  <a:pt x="3466" y="19688"/>
                  <a:pt x="529" y="23328"/>
                </a:cubicBezTo>
                <a:cubicBezTo>
                  <a:pt x="-2408" y="26968"/>
                  <a:pt x="7767" y="34290"/>
                  <a:pt x="9215" y="36482"/>
                </a:cubicBezTo>
              </a:path>
            </a:pathLst>
          </a:custGeom>
          <a:noFill/>
          <a:ln cap="flat" cmpd="sng" w="9525">
            <a:solidFill>
              <a:srgbClr val="595959"/>
            </a:solidFill>
            <a:prstDash val="dot"/>
            <a:round/>
            <a:headEnd len="med" w="med" type="none"/>
            <a:tailEnd len="med" w="med" type="none"/>
          </a:ln>
        </p:spPr>
      </p:sp>
      <p:sp>
        <p:nvSpPr>
          <p:cNvPr id="1083" name="Google Shape;1083;p70"/>
          <p:cNvSpPr/>
          <p:nvPr/>
        </p:nvSpPr>
        <p:spPr>
          <a:xfrm>
            <a:off x="6303074" y="2128575"/>
            <a:ext cx="1753673" cy="430825"/>
          </a:xfrm>
          <a:custGeom>
            <a:rect b="b" l="l" r="r" t="t"/>
            <a:pathLst>
              <a:path extrusionOk="0" h="17233" w="74206">
                <a:moveTo>
                  <a:pt x="0" y="3025"/>
                </a:moveTo>
                <a:cubicBezTo>
                  <a:pt x="4591" y="5383"/>
                  <a:pt x="21095" y="17667"/>
                  <a:pt x="27548" y="17171"/>
                </a:cubicBezTo>
                <a:cubicBezTo>
                  <a:pt x="34001" y="16675"/>
                  <a:pt x="33339" y="419"/>
                  <a:pt x="38716" y="47"/>
                </a:cubicBezTo>
                <a:cubicBezTo>
                  <a:pt x="44093" y="-325"/>
                  <a:pt x="53896" y="14400"/>
                  <a:pt x="59811" y="14938"/>
                </a:cubicBezTo>
                <a:cubicBezTo>
                  <a:pt x="65726" y="15476"/>
                  <a:pt x="71807" y="5217"/>
                  <a:pt x="74206" y="3273"/>
                </a:cubicBezTo>
              </a:path>
            </a:pathLst>
          </a:custGeom>
          <a:noFill/>
          <a:ln cap="flat" cmpd="sng" w="9525">
            <a:solidFill>
              <a:srgbClr val="595959"/>
            </a:solidFill>
            <a:prstDash val="dot"/>
            <a:round/>
            <a:headEnd len="med" w="med" type="none"/>
            <a:tailEnd len="med" w="med" type="none"/>
          </a:ln>
        </p:spPr>
      </p:sp>
      <p:sp>
        <p:nvSpPr>
          <p:cNvPr id="1084" name="Google Shape;1084;p70"/>
          <p:cNvSpPr/>
          <p:nvPr/>
        </p:nvSpPr>
        <p:spPr>
          <a:xfrm>
            <a:off x="7418736" y="1428650"/>
            <a:ext cx="695150" cy="448800"/>
          </a:xfrm>
          <a:custGeom>
            <a:rect b="b" l="l" r="r" t="t"/>
            <a:pathLst>
              <a:path extrusionOk="0" h="17952" w="27806">
                <a:moveTo>
                  <a:pt x="27806" y="0"/>
                </a:moveTo>
                <a:cubicBezTo>
                  <a:pt x="23256" y="331"/>
                  <a:pt x="3443" y="372"/>
                  <a:pt x="506" y="1985"/>
                </a:cubicBezTo>
                <a:cubicBezTo>
                  <a:pt x="-2431" y="3598"/>
                  <a:pt x="9234" y="7032"/>
                  <a:pt x="10185" y="9679"/>
                </a:cubicBezTo>
                <a:cubicBezTo>
                  <a:pt x="11136" y="12326"/>
                  <a:pt x="4394" y="17538"/>
                  <a:pt x="6214" y="17869"/>
                </a:cubicBezTo>
                <a:cubicBezTo>
                  <a:pt x="8034" y="18200"/>
                  <a:pt x="18623" y="12698"/>
                  <a:pt x="21105" y="11664"/>
                </a:cubicBezTo>
              </a:path>
            </a:pathLst>
          </a:custGeom>
          <a:noFill/>
          <a:ln cap="flat" cmpd="sng" w="9525">
            <a:solidFill>
              <a:srgbClr val="595959"/>
            </a:solidFill>
            <a:prstDash val="dot"/>
            <a:round/>
            <a:headEnd len="med" w="med" type="none"/>
            <a:tailEnd len="med" w="med" type="none"/>
          </a:ln>
        </p:spPr>
      </p:sp>
      <p:pic>
        <p:nvPicPr>
          <p:cNvPr id="1085" name="Google Shape;1085;p70"/>
          <p:cNvPicPr preferRelativeResize="0"/>
          <p:nvPr/>
        </p:nvPicPr>
        <p:blipFill>
          <a:blip r:embed="rId7">
            <a:alphaModFix/>
          </a:blip>
          <a:stretch>
            <a:fillRect/>
          </a:stretch>
        </p:blipFill>
        <p:spPr>
          <a:xfrm>
            <a:off x="3547613" y="2296831"/>
            <a:ext cx="393600" cy="393600"/>
          </a:xfrm>
          <a:prstGeom prst="rect">
            <a:avLst/>
          </a:prstGeom>
          <a:noFill/>
          <a:ln>
            <a:noFill/>
          </a:ln>
        </p:spPr>
      </p:pic>
      <p:sp>
        <p:nvSpPr>
          <p:cNvPr id="1086" name="Google Shape;1086;p70"/>
          <p:cNvSpPr/>
          <p:nvPr/>
        </p:nvSpPr>
        <p:spPr>
          <a:xfrm>
            <a:off x="4865366" y="3142513"/>
            <a:ext cx="1335300" cy="1847100"/>
          </a:xfrm>
          <a:prstGeom prst="roundRect">
            <a:avLst>
              <a:gd fmla="val 8381" name="adj"/>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FFFFFF"/>
                </a:solidFill>
                <a:latin typeface="Ropa Sans"/>
                <a:ea typeface="Ropa Sans"/>
                <a:cs typeface="Ropa Sans"/>
                <a:sym typeface="Ropa Sans"/>
              </a:rPr>
              <a:t>Proposal 1</a:t>
            </a:r>
            <a:endParaRPr sz="1200">
              <a:solidFill>
                <a:srgbClr val="FFFFFF"/>
              </a:solidFill>
              <a:latin typeface="Ropa Sans"/>
              <a:ea typeface="Ropa Sans"/>
              <a:cs typeface="Ropa Sans"/>
              <a:sym typeface="Ropa Sans"/>
            </a:endParaRPr>
          </a:p>
        </p:txBody>
      </p:sp>
      <p:sp>
        <p:nvSpPr>
          <p:cNvPr id="1087" name="Google Shape;1087;p70"/>
          <p:cNvSpPr/>
          <p:nvPr/>
        </p:nvSpPr>
        <p:spPr>
          <a:xfrm>
            <a:off x="5184594" y="3566998"/>
            <a:ext cx="727500" cy="727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8" name="Google Shape;1088;p70"/>
          <p:cNvCxnSpPr/>
          <p:nvPr/>
        </p:nvCxnSpPr>
        <p:spPr>
          <a:xfrm>
            <a:off x="5109505" y="4524009"/>
            <a:ext cx="936900" cy="0"/>
          </a:xfrm>
          <a:prstGeom prst="straightConnector1">
            <a:avLst/>
          </a:prstGeom>
          <a:noFill/>
          <a:ln cap="flat" cmpd="sng" w="9525">
            <a:solidFill>
              <a:srgbClr val="FFFFFF"/>
            </a:solidFill>
            <a:prstDash val="dot"/>
            <a:round/>
            <a:headEnd len="med" w="med" type="none"/>
            <a:tailEnd len="med" w="med" type="none"/>
          </a:ln>
        </p:spPr>
      </p:cxnSp>
      <p:sp>
        <p:nvSpPr>
          <p:cNvPr id="1089" name="Google Shape;1089;p70"/>
          <p:cNvSpPr/>
          <p:nvPr/>
        </p:nvSpPr>
        <p:spPr>
          <a:xfrm>
            <a:off x="5232530" y="4432659"/>
            <a:ext cx="117900" cy="189600"/>
          </a:xfrm>
          <a:prstGeom prst="diamond">
            <a:avLst/>
          </a:prstGeom>
          <a:solidFill>
            <a:srgbClr val="00FF00">
              <a:alpha val="21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0" name="Google Shape;1090;p70"/>
          <p:cNvCxnSpPr/>
          <p:nvPr/>
        </p:nvCxnSpPr>
        <p:spPr>
          <a:xfrm>
            <a:off x="5109413" y="4760400"/>
            <a:ext cx="936900" cy="0"/>
          </a:xfrm>
          <a:prstGeom prst="straightConnector1">
            <a:avLst/>
          </a:prstGeom>
          <a:noFill/>
          <a:ln cap="flat" cmpd="sng" w="9525">
            <a:solidFill>
              <a:srgbClr val="FFFFFF"/>
            </a:solidFill>
            <a:prstDash val="dot"/>
            <a:round/>
            <a:headEnd len="med" w="med" type="none"/>
            <a:tailEnd len="med" w="med" type="none"/>
          </a:ln>
        </p:spPr>
      </p:cxnSp>
      <p:sp>
        <p:nvSpPr>
          <p:cNvPr id="1091" name="Google Shape;1091;p70"/>
          <p:cNvSpPr/>
          <p:nvPr/>
        </p:nvSpPr>
        <p:spPr>
          <a:xfrm>
            <a:off x="5154338" y="4664593"/>
            <a:ext cx="117900" cy="189600"/>
          </a:xfrm>
          <a:prstGeom prst="diamond">
            <a:avLst/>
          </a:prstGeom>
          <a:solidFill>
            <a:srgbClr val="FFFFFF">
              <a:alpha val="2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0"/>
          <p:cNvSpPr/>
          <p:nvPr/>
        </p:nvSpPr>
        <p:spPr>
          <a:xfrm>
            <a:off x="5983841" y="3296388"/>
            <a:ext cx="1335300" cy="1847100"/>
          </a:xfrm>
          <a:prstGeom prst="roundRect">
            <a:avLst>
              <a:gd fmla="val 8381" name="adj"/>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FFFFFF"/>
                </a:solidFill>
                <a:latin typeface="Ropa Sans"/>
                <a:ea typeface="Ropa Sans"/>
                <a:cs typeface="Ropa Sans"/>
                <a:sym typeface="Ropa Sans"/>
              </a:rPr>
              <a:t>Proposal 3</a:t>
            </a:r>
            <a:endParaRPr sz="1200">
              <a:solidFill>
                <a:srgbClr val="FFFFFF"/>
              </a:solidFill>
              <a:latin typeface="Ropa Sans"/>
              <a:ea typeface="Ropa Sans"/>
              <a:cs typeface="Ropa Sans"/>
              <a:sym typeface="Ropa Sans"/>
            </a:endParaRPr>
          </a:p>
        </p:txBody>
      </p:sp>
      <p:sp>
        <p:nvSpPr>
          <p:cNvPr id="1093" name="Google Shape;1093;p70"/>
          <p:cNvSpPr/>
          <p:nvPr/>
        </p:nvSpPr>
        <p:spPr>
          <a:xfrm>
            <a:off x="6303069" y="3720873"/>
            <a:ext cx="727500" cy="7275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4" name="Google Shape;1094;p70"/>
          <p:cNvCxnSpPr/>
          <p:nvPr/>
        </p:nvCxnSpPr>
        <p:spPr>
          <a:xfrm>
            <a:off x="6227980" y="4677884"/>
            <a:ext cx="936900" cy="0"/>
          </a:xfrm>
          <a:prstGeom prst="straightConnector1">
            <a:avLst/>
          </a:prstGeom>
          <a:noFill/>
          <a:ln cap="flat" cmpd="sng" w="9525">
            <a:solidFill>
              <a:srgbClr val="FFFFFF"/>
            </a:solidFill>
            <a:prstDash val="dot"/>
            <a:round/>
            <a:headEnd len="med" w="med" type="none"/>
            <a:tailEnd len="med" w="med" type="none"/>
          </a:ln>
        </p:spPr>
      </p:cxnSp>
      <p:cxnSp>
        <p:nvCxnSpPr>
          <p:cNvPr id="1095" name="Google Shape;1095;p70"/>
          <p:cNvCxnSpPr/>
          <p:nvPr/>
        </p:nvCxnSpPr>
        <p:spPr>
          <a:xfrm>
            <a:off x="6227888" y="4914275"/>
            <a:ext cx="936900" cy="0"/>
          </a:xfrm>
          <a:prstGeom prst="straightConnector1">
            <a:avLst/>
          </a:prstGeom>
          <a:noFill/>
          <a:ln cap="flat" cmpd="sng" w="9525">
            <a:solidFill>
              <a:srgbClr val="FFFFFF"/>
            </a:solidFill>
            <a:prstDash val="dot"/>
            <a:round/>
            <a:headEnd len="med" w="med" type="none"/>
            <a:tailEnd len="med" w="med" type="none"/>
          </a:ln>
        </p:spPr>
      </p:cxnSp>
      <p:sp>
        <p:nvSpPr>
          <p:cNvPr id="1096" name="Google Shape;1096;p70"/>
          <p:cNvSpPr/>
          <p:nvPr/>
        </p:nvSpPr>
        <p:spPr>
          <a:xfrm>
            <a:off x="6980580" y="4586534"/>
            <a:ext cx="117900" cy="189600"/>
          </a:xfrm>
          <a:prstGeom prst="diamond">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0"/>
          <p:cNvSpPr/>
          <p:nvPr/>
        </p:nvSpPr>
        <p:spPr>
          <a:xfrm>
            <a:off x="6942925" y="4818477"/>
            <a:ext cx="117900" cy="189600"/>
          </a:xfrm>
          <a:prstGeom prst="diamond">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0"/>
          <p:cNvSpPr txBox="1"/>
          <p:nvPr/>
        </p:nvSpPr>
        <p:spPr>
          <a:xfrm>
            <a:off x="7070863" y="2363200"/>
            <a:ext cx="927900" cy="2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solidFill>
                  <a:srgbClr val="434343"/>
                </a:solidFill>
                <a:latin typeface="Roboto"/>
                <a:ea typeface="Roboto"/>
                <a:cs typeface="Roboto"/>
                <a:sym typeface="Roboto"/>
              </a:rPr>
              <a:t>paths</a:t>
            </a:r>
            <a:endParaRPr i="1" sz="900">
              <a:solidFill>
                <a:srgbClr val="434343"/>
              </a:solidFill>
              <a:latin typeface="Roboto"/>
              <a:ea typeface="Roboto"/>
              <a:cs typeface="Roboto"/>
              <a:sym typeface="Roboto"/>
            </a:endParaRPr>
          </a:p>
        </p:txBody>
      </p:sp>
      <p:cxnSp>
        <p:nvCxnSpPr>
          <p:cNvPr id="1099" name="Google Shape;1099;p70"/>
          <p:cNvCxnSpPr>
            <a:stCxn id="1064" idx="0"/>
            <a:endCxn id="1064" idx="3"/>
          </p:cNvCxnSpPr>
          <p:nvPr/>
        </p:nvCxnSpPr>
        <p:spPr>
          <a:xfrm rot="10800000">
            <a:off x="6557335" y="875883"/>
            <a:ext cx="1500" cy="1662600"/>
          </a:xfrm>
          <a:prstGeom prst="straightConnector1">
            <a:avLst/>
          </a:prstGeom>
          <a:noFill/>
          <a:ln cap="flat" cmpd="sng" w="9525">
            <a:solidFill>
              <a:srgbClr val="FFFFFF"/>
            </a:solidFill>
            <a:prstDash val="dash"/>
            <a:round/>
            <a:headEnd len="med" w="med" type="none"/>
            <a:tailEnd len="med" w="med" type="none"/>
          </a:ln>
        </p:spPr>
      </p:cxnSp>
      <p:sp>
        <p:nvSpPr>
          <p:cNvPr id="1100" name="Google Shape;1100;p70"/>
          <p:cNvSpPr txBox="1"/>
          <p:nvPr/>
        </p:nvSpPr>
        <p:spPr>
          <a:xfrm rot="5400000">
            <a:off x="6385296" y="1317263"/>
            <a:ext cx="813600" cy="21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pa Sans"/>
                <a:ea typeface="Ropa Sans"/>
                <a:cs typeface="Ropa Sans"/>
                <a:sym typeface="Ropa Sans"/>
              </a:rPr>
              <a:t>threshold</a:t>
            </a:r>
            <a:endParaRPr/>
          </a:p>
        </p:txBody>
      </p:sp>
      <p:pic>
        <p:nvPicPr>
          <p:cNvPr id="1101" name="Google Shape;1101;p70"/>
          <p:cNvPicPr preferRelativeResize="0"/>
          <p:nvPr/>
        </p:nvPicPr>
        <p:blipFill>
          <a:blip r:embed="rId4">
            <a:alphaModFix/>
          </a:blip>
          <a:stretch>
            <a:fillRect/>
          </a:stretch>
        </p:blipFill>
        <p:spPr>
          <a:xfrm>
            <a:off x="5305042" y="3695559"/>
            <a:ext cx="468349" cy="468349"/>
          </a:xfrm>
          <a:prstGeom prst="rect">
            <a:avLst/>
          </a:prstGeom>
          <a:noFill/>
          <a:ln>
            <a:noFill/>
          </a:ln>
        </p:spPr>
      </p:pic>
      <p:pic>
        <p:nvPicPr>
          <p:cNvPr id="1102" name="Google Shape;1102;p70"/>
          <p:cNvPicPr preferRelativeResize="0"/>
          <p:nvPr/>
        </p:nvPicPr>
        <p:blipFill>
          <a:blip r:embed="rId4">
            <a:alphaModFix/>
          </a:blip>
          <a:stretch>
            <a:fillRect/>
          </a:stretch>
        </p:blipFill>
        <p:spPr>
          <a:xfrm>
            <a:off x="6434013" y="3844309"/>
            <a:ext cx="468349" cy="4683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pic>
        <p:nvPicPr>
          <p:cNvPr id="1107" name="Google Shape;1107;p71"/>
          <p:cNvPicPr preferRelativeResize="0"/>
          <p:nvPr/>
        </p:nvPicPr>
        <p:blipFill>
          <a:blip r:embed="rId3">
            <a:alphaModFix/>
          </a:blip>
          <a:stretch>
            <a:fillRect/>
          </a:stretch>
        </p:blipFill>
        <p:spPr>
          <a:xfrm>
            <a:off x="2494053" y="0"/>
            <a:ext cx="9144000" cy="5143506"/>
          </a:xfrm>
          <a:prstGeom prst="rect">
            <a:avLst/>
          </a:prstGeom>
          <a:noFill/>
          <a:ln>
            <a:noFill/>
          </a:ln>
        </p:spPr>
      </p:pic>
      <p:sp>
        <p:nvSpPr>
          <p:cNvPr id="1108" name="Google Shape;1108;p71"/>
          <p:cNvSpPr/>
          <p:nvPr/>
        </p:nvSpPr>
        <p:spPr>
          <a:xfrm>
            <a:off x="2521741" y="2074550"/>
            <a:ext cx="1897200" cy="1897200"/>
          </a:xfrm>
          <a:prstGeom prst="ellipse">
            <a:avLst/>
          </a:prstGeom>
          <a:solidFill>
            <a:srgbClr val="00000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solidFill>
                  <a:schemeClr val="lt1"/>
                </a:solidFill>
                <a:latin typeface="Barlow"/>
                <a:ea typeface="Barlow"/>
                <a:cs typeface="Barlow"/>
                <a:sym typeface="Barlow"/>
              </a:rPr>
              <a:t>Budget</a:t>
            </a:r>
            <a:endParaRPr b="1" sz="2800">
              <a:solidFill>
                <a:schemeClr val="lt1"/>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b="1" lang="en" sz="1700">
                <a:solidFill>
                  <a:schemeClr val="lt1"/>
                </a:solidFill>
                <a:latin typeface="Barlow"/>
                <a:ea typeface="Barlow"/>
                <a:cs typeface="Barlow"/>
                <a:sym typeface="Barlow"/>
              </a:rPr>
              <a:t>Governance</a:t>
            </a:r>
            <a:endParaRPr b="1" sz="1700">
              <a:solidFill>
                <a:schemeClr val="lt1"/>
              </a:solidFill>
              <a:latin typeface="Barlow"/>
              <a:ea typeface="Barlow"/>
              <a:cs typeface="Barlow"/>
              <a:sym typeface="Barlow"/>
            </a:endParaRPr>
          </a:p>
        </p:txBody>
      </p:sp>
      <p:sp>
        <p:nvSpPr>
          <p:cNvPr id="1109" name="Google Shape;1109;p71"/>
          <p:cNvSpPr/>
          <p:nvPr/>
        </p:nvSpPr>
        <p:spPr>
          <a:xfrm>
            <a:off x="4027349" y="1654700"/>
            <a:ext cx="1254000" cy="1254000"/>
          </a:xfrm>
          <a:prstGeom prst="ellipse">
            <a:avLst/>
          </a:prstGeom>
          <a:solidFill>
            <a:srgbClr val="00000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Barlow"/>
                <a:ea typeface="Barlow"/>
                <a:cs typeface="Barlow"/>
                <a:sym typeface="Barlow"/>
              </a:rPr>
              <a:t>Budget</a:t>
            </a:r>
            <a:endParaRPr b="1" sz="1700">
              <a:solidFill>
                <a:schemeClr val="lt1"/>
              </a:solidFill>
              <a:latin typeface="Barlow"/>
              <a:ea typeface="Barlow"/>
              <a:cs typeface="Barlow"/>
              <a:sym typeface="Barlow"/>
            </a:endParaRPr>
          </a:p>
          <a:p>
            <a:pPr indent="0" lvl="0" marL="0" rtl="0" algn="ctr">
              <a:spcBef>
                <a:spcPts val="0"/>
              </a:spcBef>
              <a:spcAft>
                <a:spcPts val="0"/>
              </a:spcAft>
              <a:buNone/>
            </a:pPr>
            <a:r>
              <a:rPr b="1" lang="en" sz="1000">
                <a:solidFill>
                  <a:schemeClr val="lt1"/>
                </a:solidFill>
                <a:latin typeface="Barlow"/>
                <a:ea typeface="Barlow"/>
                <a:cs typeface="Barlow"/>
                <a:sym typeface="Barlow"/>
              </a:rPr>
              <a:t>Governance</a:t>
            </a:r>
            <a:endParaRPr b="1" sz="1000">
              <a:solidFill>
                <a:schemeClr val="lt1"/>
              </a:solidFill>
              <a:latin typeface="Barlow"/>
              <a:ea typeface="Barlow"/>
              <a:cs typeface="Barlow"/>
              <a:sym typeface="Barlow"/>
            </a:endParaRPr>
          </a:p>
        </p:txBody>
      </p:sp>
      <p:sp>
        <p:nvSpPr>
          <p:cNvPr id="1110" name="Google Shape;1110;p71"/>
          <p:cNvSpPr/>
          <p:nvPr/>
        </p:nvSpPr>
        <p:spPr>
          <a:xfrm>
            <a:off x="5072554" y="1510900"/>
            <a:ext cx="873300" cy="873300"/>
          </a:xfrm>
          <a:prstGeom prst="ellipse">
            <a:avLst/>
          </a:prstGeom>
          <a:solidFill>
            <a:srgbClr val="00000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Barlow"/>
                <a:ea typeface="Barlow"/>
                <a:cs typeface="Barlow"/>
                <a:sym typeface="Barlow"/>
              </a:rPr>
              <a:t>Budget</a:t>
            </a:r>
            <a:endParaRPr b="1" sz="900">
              <a:solidFill>
                <a:schemeClr val="lt1"/>
              </a:solidFill>
              <a:latin typeface="Barlow"/>
              <a:ea typeface="Barlow"/>
              <a:cs typeface="Barlow"/>
              <a:sym typeface="Barlow"/>
            </a:endParaRPr>
          </a:p>
          <a:p>
            <a:pPr indent="0" lvl="0" marL="0" rtl="0" algn="ctr">
              <a:spcBef>
                <a:spcPts val="0"/>
              </a:spcBef>
              <a:spcAft>
                <a:spcPts val="0"/>
              </a:spcAft>
              <a:buNone/>
            </a:pPr>
            <a:r>
              <a:rPr b="1" lang="en" sz="600">
                <a:solidFill>
                  <a:schemeClr val="lt1"/>
                </a:solidFill>
                <a:latin typeface="Barlow"/>
                <a:ea typeface="Barlow"/>
                <a:cs typeface="Barlow"/>
                <a:sym typeface="Barlow"/>
              </a:rPr>
              <a:t>Governance</a:t>
            </a:r>
            <a:endParaRPr b="1" sz="600">
              <a:solidFill>
                <a:schemeClr val="lt1"/>
              </a:solidFill>
              <a:latin typeface="Barlow"/>
              <a:ea typeface="Barlow"/>
              <a:cs typeface="Barlow"/>
              <a:sym typeface="Barlow"/>
            </a:endParaRPr>
          </a:p>
        </p:txBody>
      </p:sp>
      <p:sp>
        <p:nvSpPr>
          <p:cNvPr id="1111" name="Google Shape;1111;p71"/>
          <p:cNvSpPr/>
          <p:nvPr/>
        </p:nvSpPr>
        <p:spPr>
          <a:xfrm>
            <a:off x="5871279" y="1744100"/>
            <a:ext cx="491400" cy="491400"/>
          </a:xfrm>
          <a:prstGeom prst="ellipse">
            <a:avLst/>
          </a:prstGeom>
          <a:solidFill>
            <a:srgbClr val="00000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
                <a:solidFill>
                  <a:schemeClr val="lt1"/>
                </a:solidFill>
                <a:latin typeface="Barlow"/>
                <a:ea typeface="Barlow"/>
                <a:cs typeface="Barlow"/>
                <a:sym typeface="Barlow"/>
              </a:rPr>
              <a:t>Budget</a:t>
            </a:r>
            <a:endParaRPr b="1" sz="400">
              <a:solidFill>
                <a:schemeClr val="lt1"/>
              </a:solidFill>
              <a:latin typeface="Barlow"/>
              <a:ea typeface="Barlow"/>
              <a:cs typeface="Barlow"/>
              <a:sym typeface="Barlow"/>
            </a:endParaRPr>
          </a:p>
          <a:p>
            <a:pPr indent="0" lvl="0" marL="0" rtl="0" algn="ctr">
              <a:spcBef>
                <a:spcPts val="0"/>
              </a:spcBef>
              <a:spcAft>
                <a:spcPts val="0"/>
              </a:spcAft>
              <a:buNone/>
            </a:pPr>
            <a:r>
              <a:rPr b="1" lang="en" sz="200">
                <a:solidFill>
                  <a:schemeClr val="lt1"/>
                </a:solidFill>
                <a:latin typeface="Barlow"/>
                <a:ea typeface="Barlow"/>
                <a:cs typeface="Barlow"/>
                <a:sym typeface="Barlow"/>
              </a:rPr>
              <a:t>Governance</a:t>
            </a:r>
            <a:endParaRPr b="1" sz="200">
              <a:solidFill>
                <a:schemeClr val="lt1"/>
              </a:solidFill>
              <a:latin typeface="Barlow"/>
              <a:ea typeface="Barlow"/>
              <a:cs typeface="Barlow"/>
              <a:sym typeface="Barlow"/>
            </a:endParaRPr>
          </a:p>
        </p:txBody>
      </p:sp>
      <p:sp>
        <p:nvSpPr>
          <p:cNvPr id="1112" name="Google Shape;1112;p71"/>
          <p:cNvSpPr/>
          <p:nvPr/>
        </p:nvSpPr>
        <p:spPr>
          <a:xfrm>
            <a:off x="6261678" y="1957100"/>
            <a:ext cx="339000" cy="339000"/>
          </a:xfrm>
          <a:prstGeom prst="ellipse">
            <a:avLst/>
          </a:prstGeom>
          <a:solidFill>
            <a:srgbClr val="00000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
          </a:p>
        </p:txBody>
      </p:sp>
      <p:sp>
        <p:nvSpPr>
          <p:cNvPr id="1113" name="Google Shape;1113;p71"/>
          <p:cNvSpPr/>
          <p:nvPr/>
        </p:nvSpPr>
        <p:spPr>
          <a:xfrm>
            <a:off x="6488128" y="2188400"/>
            <a:ext cx="274200" cy="274200"/>
          </a:xfrm>
          <a:prstGeom prst="ellipse">
            <a:avLst/>
          </a:prstGeom>
          <a:solidFill>
            <a:srgbClr val="00000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
          </a:p>
        </p:txBody>
      </p:sp>
      <p:sp>
        <p:nvSpPr>
          <p:cNvPr id="1114" name="Google Shape;1114;p71"/>
          <p:cNvSpPr/>
          <p:nvPr/>
        </p:nvSpPr>
        <p:spPr>
          <a:xfrm>
            <a:off x="6647253" y="2401050"/>
            <a:ext cx="170700" cy="170700"/>
          </a:xfrm>
          <a:prstGeom prst="ellipse">
            <a:avLst/>
          </a:prstGeom>
          <a:solidFill>
            <a:srgbClr val="00000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
          </a:p>
        </p:txBody>
      </p:sp>
      <p:sp>
        <p:nvSpPr>
          <p:cNvPr id="1115" name="Google Shape;1115;p71"/>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595959"/>
                </a:solidFill>
                <a:latin typeface="Barlow"/>
                <a:ea typeface="Barlow"/>
                <a:cs typeface="Barlow"/>
                <a:sym typeface="Barlow"/>
              </a:rPr>
              <a:t>FRACTALS</a:t>
            </a:r>
            <a:endParaRPr b="1" sz="2400">
              <a:solidFill>
                <a:srgbClr val="595959"/>
              </a:solidFill>
              <a:latin typeface="Barlow"/>
              <a:ea typeface="Barlow"/>
              <a:cs typeface="Barlow"/>
              <a:sym typeface="Barlow"/>
            </a:endParaRPr>
          </a:p>
          <a:p>
            <a:pPr indent="0" lvl="0" marL="0" rtl="0" algn="l">
              <a:spcBef>
                <a:spcPts val="0"/>
              </a:spcBef>
              <a:spcAft>
                <a:spcPts val="0"/>
              </a:spcAft>
              <a:buNone/>
            </a:pPr>
            <a:r>
              <a:rPr b="1" lang="en" sz="2400">
                <a:solidFill>
                  <a:srgbClr val="595959"/>
                </a:solidFill>
                <a:latin typeface="Barlow"/>
                <a:ea typeface="Barlow"/>
                <a:cs typeface="Barlow"/>
                <a:sym typeface="Barlow"/>
              </a:rPr>
              <a:t>&amp; APPEALS</a:t>
            </a:r>
            <a:endParaRPr b="1" sz="24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i="1" lang="en" sz="1200">
                <a:solidFill>
                  <a:srgbClr val="595959"/>
                </a:solidFill>
                <a:latin typeface="Barlow"/>
                <a:ea typeface="Barlow"/>
                <a:cs typeface="Barlow"/>
                <a:sym typeface="Barlow"/>
              </a:rPr>
              <a:t>Fractals </a:t>
            </a:r>
            <a:r>
              <a:rPr lang="en" sz="1200">
                <a:solidFill>
                  <a:srgbClr val="595959"/>
                </a:solidFill>
                <a:latin typeface="Barlow"/>
                <a:ea typeface="Barlow"/>
                <a:cs typeface="Barlow"/>
                <a:sym typeface="Barlow"/>
              </a:rPr>
              <a:t>reflect a portion of the parent all the way down. This can be budget, purpose, governance or voice. The only decision of the full organization is bootstrap the process, e.g. how to allocate funds to the root circles.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b="1" lang="en" sz="1200">
                <a:solidFill>
                  <a:srgbClr val="595959"/>
                </a:solidFill>
                <a:latin typeface="Barlow"/>
                <a:ea typeface="Barlow"/>
                <a:cs typeface="Barlow"/>
                <a:sym typeface="Barlow"/>
              </a:rPr>
              <a:t>Fractal Governance:</a:t>
            </a:r>
            <a:endParaRPr b="1"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Each successive domain can appeal to the parent domain for any governance or policy decisions.</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b="1" lang="en" sz="1200">
                <a:solidFill>
                  <a:srgbClr val="595959"/>
                </a:solidFill>
                <a:latin typeface="Barlow"/>
                <a:ea typeface="Barlow"/>
                <a:cs typeface="Barlow"/>
                <a:sym typeface="Barlow"/>
              </a:rPr>
              <a:t>Fractal Budgets:</a:t>
            </a:r>
            <a:endParaRPr b="1"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Each successive domain can appeal to the parent domain for budget decisions.</a:t>
            </a:r>
            <a:endParaRPr b="1" sz="1200">
              <a:solidFill>
                <a:srgbClr val="595959"/>
              </a:solidFill>
              <a:latin typeface="Barlow"/>
              <a:ea typeface="Barlow"/>
              <a:cs typeface="Barlow"/>
              <a:sym typeface="Barlow"/>
            </a:endParaRPr>
          </a:p>
        </p:txBody>
      </p:sp>
      <p:pic>
        <p:nvPicPr>
          <p:cNvPr id="1116" name="Google Shape;1116;p71"/>
          <p:cNvPicPr preferRelativeResize="0"/>
          <p:nvPr/>
        </p:nvPicPr>
        <p:blipFill rotWithShape="1">
          <a:blip r:embed="rId4">
            <a:alphaModFix/>
          </a:blip>
          <a:srcRect b="24767" l="0" r="12755" t="7449"/>
          <a:stretch/>
        </p:blipFill>
        <p:spPr>
          <a:xfrm>
            <a:off x="1052425" y="3369200"/>
            <a:ext cx="1440580" cy="749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72"/>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OBJECTION </a:t>
            </a:r>
            <a:br>
              <a:rPr b="1" lang="en" sz="3000">
                <a:solidFill>
                  <a:srgbClr val="595959"/>
                </a:solidFill>
                <a:latin typeface="Barlow"/>
                <a:ea typeface="Barlow"/>
                <a:cs typeface="Barlow"/>
                <a:sym typeface="Barlow"/>
              </a:rPr>
            </a:br>
            <a:r>
              <a:rPr b="1" lang="en" sz="3000">
                <a:solidFill>
                  <a:srgbClr val="595959"/>
                </a:solidFill>
                <a:latin typeface="Barlow"/>
                <a:ea typeface="Barlow"/>
                <a:cs typeface="Barlow"/>
                <a:sym typeface="Barlow"/>
              </a:rPr>
              <a:t>&amp; APPEAL</a:t>
            </a:r>
            <a:endParaRPr b="1" sz="3000">
              <a:solidFill>
                <a:srgbClr val="595959"/>
              </a:solidFill>
              <a:latin typeface="Barlow"/>
              <a:ea typeface="Barlow"/>
              <a:cs typeface="Barlow"/>
              <a:sym typeface="Barlow"/>
            </a:endParaRPr>
          </a:p>
          <a:p>
            <a:pPr indent="0" lvl="0" marL="0" rtl="0" algn="l">
              <a:spcBef>
                <a:spcPts val="0"/>
              </a:spcBef>
              <a:spcAft>
                <a:spcPts val="0"/>
              </a:spcAft>
              <a:buNone/>
            </a:pPr>
            <a:r>
              <a:t/>
            </a:r>
            <a:endParaRPr b="1" sz="3000">
              <a:solidFill>
                <a:srgbClr val="595959"/>
              </a:solidFill>
              <a:latin typeface="Barlow"/>
              <a:ea typeface="Barlow"/>
              <a:cs typeface="Barlow"/>
              <a:sym typeface="Barlow"/>
            </a:endParaRPr>
          </a:p>
        </p:txBody>
      </p:sp>
      <p:sp>
        <p:nvSpPr>
          <p:cNvPr id="1122" name="Google Shape;1122;p72"/>
          <p:cNvSpPr txBox="1"/>
          <p:nvPr/>
        </p:nvSpPr>
        <p:spPr>
          <a:xfrm>
            <a:off x="2493000" y="0"/>
            <a:ext cx="6616800" cy="514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50">
                <a:solidFill>
                  <a:schemeClr val="dk1"/>
                </a:solidFill>
                <a:highlight>
                  <a:srgbClr val="FFFFFF"/>
                </a:highlight>
                <a:latin typeface="Barlow"/>
                <a:ea typeface="Barlow"/>
                <a:cs typeface="Barlow"/>
                <a:sym typeface="Barlow"/>
              </a:rPr>
              <a:t>1. Discuss with role</a:t>
            </a:r>
            <a:r>
              <a:rPr lang="en" sz="1250">
                <a:solidFill>
                  <a:schemeClr val="dk1"/>
                </a:solidFill>
                <a:highlight>
                  <a:srgbClr val="FFFFFF"/>
                </a:highlight>
                <a:latin typeface="Barlow"/>
                <a:ea typeface="Barlow"/>
                <a:cs typeface="Barlow"/>
                <a:sym typeface="Barlow"/>
              </a:rPr>
              <a:t> or circle holding the domain where there is a tension (if this exists).</a:t>
            </a:r>
            <a:endParaRPr sz="1250">
              <a:solidFill>
                <a:schemeClr val="dk1"/>
              </a:solidFill>
              <a:highlight>
                <a:srgbClr val="FFFFFF"/>
              </a:highlight>
              <a:latin typeface="Barlow"/>
              <a:ea typeface="Barlow"/>
              <a:cs typeface="Barlow"/>
              <a:sym typeface="Barlow"/>
            </a:endParaRPr>
          </a:p>
          <a:p>
            <a:pPr indent="0" lvl="0" marL="0" rtl="0" algn="l">
              <a:lnSpc>
                <a:spcPct val="100000"/>
              </a:lnSpc>
              <a:spcBef>
                <a:spcPts val="1200"/>
              </a:spcBef>
              <a:spcAft>
                <a:spcPts val="0"/>
              </a:spcAft>
              <a:buNone/>
            </a:pPr>
            <a:r>
              <a:rPr i="1" lang="en" sz="1250">
                <a:solidFill>
                  <a:schemeClr val="dk1"/>
                </a:solidFill>
                <a:highlight>
                  <a:srgbClr val="FFFFFF"/>
                </a:highlight>
                <a:latin typeface="Barlow"/>
                <a:ea typeface="Barlow"/>
                <a:cs typeface="Barlow"/>
                <a:sym typeface="Barlow"/>
              </a:rPr>
              <a:t>e.g. discuss with Storytelling circle about the Logo</a:t>
            </a:r>
            <a:endParaRPr i="1" sz="1250">
              <a:solidFill>
                <a:schemeClr val="dk1"/>
              </a:solidFill>
              <a:highlight>
                <a:srgbClr val="FFFFFF"/>
              </a:highlight>
              <a:latin typeface="Barlow"/>
              <a:ea typeface="Barlow"/>
              <a:cs typeface="Barlow"/>
              <a:sym typeface="Barlow"/>
            </a:endParaRPr>
          </a:p>
          <a:p>
            <a:pPr indent="0" lvl="0" marL="0" rtl="0" algn="l">
              <a:lnSpc>
                <a:spcPct val="100000"/>
              </a:lnSpc>
              <a:spcBef>
                <a:spcPts val="1200"/>
              </a:spcBef>
              <a:spcAft>
                <a:spcPts val="0"/>
              </a:spcAft>
              <a:buNone/>
            </a:pPr>
            <a:r>
              <a:rPr b="1" lang="en" sz="1250">
                <a:solidFill>
                  <a:schemeClr val="dk1"/>
                </a:solidFill>
                <a:highlight>
                  <a:srgbClr val="FFFFFF"/>
                </a:highlight>
                <a:latin typeface="Barlow"/>
                <a:ea typeface="Barlow"/>
                <a:cs typeface="Barlow"/>
                <a:sym typeface="Barlow"/>
              </a:rPr>
              <a:t>2.</a:t>
            </a:r>
            <a:r>
              <a:rPr lang="en" sz="1250">
                <a:solidFill>
                  <a:schemeClr val="dk1"/>
                </a:solidFill>
                <a:highlight>
                  <a:srgbClr val="FFFFFF"/>
                </a:highlight>
                <a:latin typeface="Barlow"/>
                <a:ea typeface="Barlow"/>
                <a:cs typeface="Barlow"/>
                <a:sym typeface="Barlow"/>
              </a:rPr>
              <a:t> </a:t>
            </a:r>
            <a:r>
              <a:rPr b="1" lang="en" sz="1250">
                <a:solidFill>
                  <a:schemeClr val="dk1"/>
                </a:solidFill>
                <a:highlight>
                  <a:srgbClr val="FFFFFF"/>
                </a:highlight>
                <a:latin typeface="Barlow"/>
                <a:ea typeface="Barlow"/>
                <a:cs typeface="Barlow"/>
                <a:sym typeface="Barlow"/>
              </a:rPr>
              <a:t>If tension isn’t resolved you can propose a change</a:t>
            </a:r>
            <a:r>
              <a:rPr lang="en" sz="1250">
                <a:solidFill>
                  <a:schemeClr val="dk1"/>
                </a:solidFill>
                <a:highlight>
                  <a:srgbClr val="FFFFFF"/>
                </a:highlight>
                <a:latin typeface="Barlow"/>
                <a:ea typeface="Barlow"/>
                <a:cs typeface="Barlow"/>
                <a:sym typeface="Barlow"/>
              </a:rPr>
              <a:t> to the game, or a one-time policy shift to address your tension in the DHO. </a:t>
            </a:r>
            <a:endParaRPr sz="1250">
              <a:solidFill>
                <a:schemeClr val="dk1"/>
              </a:solidFill>
              <a:highlight>
                <a:srgbClr val="FFFFFF"/>
              </a:highlight>
              <a:latin typeface="Barlow"/>
              <a:ea typeface="Barlow"/>
              <a:cs typeface="Barlow"/>
              <a:sym typeface="Barlow"/>
            </a:endParaRPr>
          </a:p>
          <a:p>
            <a:pPr indent="0" lvl="0" marL="0" rtl="0" algn="l">
              <a:lnSpc>
                <a:spcPct val="100000"/>
              </a:lnSpc>
              <a:spcBef>
                <a:spcPts val="1200"/>
              </a:spcBef>
              <a:spcAft>
                <a:spcPts val="0"/>
              </a:spcAft>
              <a:buNone/>
            </a:pPr>
            <a:r>
              <a:rPr i="1" lang="en" sz="1250">
                <a:solidFill>
                  <a:schemeClr val="dk1"/>
                </a:solidFill>
                <a:highlight>
                  <a:srgbClr val="FFFFFF"/>
                </a:highlight>
                <a:latin typeface="Barlow"/>
                <a:ea typeface="Barlow"/>
                <a:cs typeface="Barlow"/>
                <a:sym typeface="Barlow"/>
              </a:rPr>
              <a:t>e.g. propose in the DHO to take the Logo out of the sole domain of the Storytelling circle</a:t>
            </a:r>
            <a:endParaRPr i="1" sz="1250">
              <a:solidFill>
                <a:schemeClr val="dk1"/>
              </a:solidFill>
              <a:highlight>
                <a:srgbClr val="FFFFFF"/>
              </a:highlight>
              <a:latin typeface="Barlow"/>
              <a:ea typeface="Barlow"/>
              <a:cs typeface="Barlow"/>
              <a:sym typeface="Barlow"/>
            </a:endParaRPr>
          </a:p>
          <a:p>
            <a:pPr indent="0" lvl="0" marL="0" rtl="0" algn="l">
              <a:lnSpc>
                <a:spcPct val="100000"/>
              </a:lnSpc>
              <a:spcBef>
                <a:spcPts val="1200"/>
              </a:spcBef>
              <a:spcAft>
                <a:spcPts val="0"/>
              </a:spcAft>
              <a:buNone/>
            </a:pPr>
            <a:r>
              <a:rPr b="1" lang="en" sz="1250">
                <a:solidFill>
                  <a:schemeClr val="dk1"/>
                </a:solidFill>
                <a:highlight>
                  <a:srgbClr val="FFFFFF"/>
                </a:highlight>
                <a:latin typeface="Barlow"/>
                <a:ea typeface="Barlow"/>
                <a:cs typeface="Barlow"/>
                <a:sym typeface="Barlow"/>
              </a:rPr>
              <a:t>3.</a:t>
            </a:r>
            <a:r>
              <a:rPr lang="en" sz="1250">
                <a:solidFill>
                  <a:schemeClr val="dk1"/>
                </a:solidFill>
                <a:highlight>
                  <a:srgbClr val="FFFFFF"/>
                </a:highlight>
                <a:latin typeface="Barlow"/>
                <a:ea typeface="Barlow"/>
                <a:cs typeface="Barlow"/>
                <a:sym typeface="Barlow"/>
              </a:rPr>
              <a:t> </a:t>
            </a:r>
            <a:r>
              <a:rPr b="1" lang="en" sz="1250">
                <a:solidFill>
                  <a:schemeClr val="dk1"/>
                </a:solidFill>
                <a:highlight>
                  <a:srgbClr val="FFFFFF"/>
                </a:highlight>
                <a:latin typeface="Barlow"/>
                <a:ea typeface="Barlow"/>
                <a:cs typeface="Barlow"/>
                <a:sym typeface="Barlow"/>
              </a:rPr>
              <a:t>All members then vote</a:t>
            </a:r>
            <a:r>
              <a:rPr lang="en" sz="1250">
                <a:solidFill>
                  <a:schemeClr val="dk1"/>
                </a:solidFill>
                <a:highlight>
                  <a:srgbClr val="FFFFFF"/>
                </a:highlight>
                <a:latin typeface="Barlow"/>
                <a:ea typeface="Barlow"/>
                <a:cs typeface="Barlow"/>
                <a:sym typeface="Barlow"/>
              </a:rPr>
              <a:t> to change the game or amend a new policy. </a:t>
            </a:r>
            <a:endParaRPr sz="1250">
              <a:solidFill>
                <a:schemeClr val="dk1"/>
              </a:solidFill>
              <a:highlight>
                <a:srgbClr val="FFFFFF"/>
              </a:highlight>
              <a:latin typeface="Barlow"/>
              <a:ea typeface="Barlow"/>
              <a:cs typeface="Barlow"/>
              <a:sym typeface="Barlow"/>
            </a:endParaRPr>
          </a:p>
          <a:p>
            <a:pPr indent="0" lvl="0" marL="0" rtl="0" algn="l">
              <a:lnSpc>
                <a:spcPct val="100000"/>
              </a:lnSpc>
              <a:spcBef>
                <a:spcPts val="1200"/>
              </a:spcBef>
              <a:spcAft>
                <a:spcPts val="0"/>
              </a:spcAft>
              <a:buNone/>
            </a:pPr>
            <a:r>
              <a:rPr i="1" lang="en" sz="1250">
                <a:solidFill>
                  <a:schemeClr val="dk1"/>
                </a:solidFill>
                <a:highlight>
                  <a:srgbClr val="FFFFFF"/>
                </a:highlight>
                <a:latin typeface="Barlow"/>
                <a:ea typeface="Barlow"/>
                <a:cs typeface="Barlow"/>
                <a:sym typeface="Barlow"/>
              </a:rPr>
              <a:t>e.g. all members vote on whether we should bring the domain of the logo into the whole Hypha</a:t>
            </a:r>
            <a:endParaRPr i="1" sz="1250">
              <a:solidFill>
                <a:schemeClr val="dk1"/>
              </a:solidFill>
              <a:highlight>
                <a:srgbClr val="FFFFFF"/>
              </a:highlight>
              <a:latin typeface="Barlow"/>
              <a:ea typeface="Barlow"/>
              <a:cs typeface="Barlow"/>
              <a:sym typeface="Barlow"/>
            </a:endParaRPr>
          </a:p>
          <a:p>
            <a:pPr indent="0" lvl="0" marL="0" rtl="0" algn="l">
              <a:lnSpc>
                <a:spcPct val="100000"/>
              </a:lnSpc>
              <a:spcBef>
                <a:spcPts val="1200"/>
              </a:spcBef>
              <a:spcAft>
                <a:spcPts val="0"/>
              </a:spcAft>
              <a:buNone/>
            </a:pPr>
            <a:r>
              <a:rPr b="1" lang="en" sz="1250">
                <a:solidFill>
                  <a:schemeClr val="dk1"/>
                </a:solidFill>
                <a:highlight>
                  <a:srgbClr val="FFFFFF"/>
                </a:highlight>
                <a:latin typeface="Barlow"/>
                <a:ea typeface="Barlow"/>
                <a:cs typeface="Barlow"/>
                <a:sym typeface="Barlow"/>
              </a:rPr>
              <a:t>4. If game change proposal is successful</a:t>
            </a:r>
            <a:r>
              <a:rPr lang="en" sz="1250">
                <a:solidFill>
                  <a:schemeClr val="dk1"/>
                </a:solidFill>
                <a:highlight>
                  <a:srgbClr val="FFFFFF"/>
                </a:highlight>
                <a:latin typeface="Barlow"/>
                <a:ea typeface="Barlow"/>
                <a:cs typeface="Barlow"/>
                <a:sym typeface="Barlow"/>
              </a:rPr>
              <a:t> all members can then propose any number of solutions to move forward.</a:t>
            </a:r>
            <a:endParaRPr sz="1250">
              <a:solidFill>
                <a:schemeClr val="dk1"/>
              </a:solidFill>
              <a:highlight>
                <a:srgbClr val="FFFFFF"/>
              </a:highlight>
              <a:latin typeface="Barlow"/>
              <a:ea typeface="Barlow"/>
              <a:cs typeface="Barlow"/>
              <a:sym typeface="Barlow"/>
            </a:endParaRPr>
          </a:p>
          <a:p>
            <a:pPr indent="0" lvl="0" marL="0" rtl="0" algn="l">
              <a:lnSpc>
                <a:spcPct val="100000"/>
              </a:lnSpc>
              <a:spcBef>
                <a:spcPts val="1200"/>
              </a:spcBef>
              <a:spcAft>
                <a:spcPts val="0"/>
              </a:spcAft>
              <a:buNone/>
            </a:pPr>
            <a:r>
              <a:rPr i="1" lang="en" sz="1250">
                <a:solidFill>
                  <a:schemeClr val="dk1"/>
                </a:solidFill>
                <a:highlight>
                  <a:srgbClr val="FFFFFF"/>
                </a:highlight>
                <a:latin typeface="Barlow"/>
                <a:ea typeface="Barlow"/>
                <a:cs typeface="Barlow"/>
                <a:sym typeface="Barlow"/>
              </a:rPr>
              <a:t>e.g. any member can propose a new logo, or propose a solution of keeping the logo within the domain of Storytelling, or any other solution.</a:t>
            </a:r>
            <a:endParaRPr i="1" sz="1250">
              <a:solidFill>
                <a:schemeClr val="dk1"/>
              </a:solidFill>
              <a:highlight>
                <a:srgbClr val="FFFFFF"/>
              </a:highlight>
              <a:latin typeface="Barlow"/>
              <a:ea typeface="Barlow"/>
              <a:cs typeface="Barlow"/>
              <a:sym typeface="Barlow"/>
            </a:endParaRPr>
          </a:p>
          <a:p>
            <a:pPr indent="0" lvl="0" marL="0" rtl="0" algn="l">
              <a:lnSpc>
                <a:spcPct val="100000"/>
              </a:lnSpc>
              <a:spcBef>
                <a:spcPts val="0"/>
              </a:spcBef>
              <a:spcAft>
                <a:spcPts val="0"/>
              </a:spcAft>
              <a:buNone/>
            </a:pPr>
            <a:r>
              <a:t/>
            </a:r>
            <a:endParaRPr sz="1250">
              <a:solidFill>
                <a:schemeClr val="dk1"/>
              </a:solidFill>
              <a:highlight>
                <a:srgbClr val="FFFFFF"/>
              </a:highlight>
              <a:latin typeface="Barlow"/>
              <a:ea typeface="Barlow"/>
              <a:cs typeface="Barlow"/>
              <a:sym typeface="Barlow"/>
            </a:endParaRPr>
          </a:p>
          <a:p>
            <a:pPr indent="0" lvl="0" marL="0" rtl="0" algn="l">
              <a:lnSpc>
                <a:spcPct val="100000"/>
              </a:lnSpc>
              <a:spcBef>
                <a:spcPts val="0"/>
              </a:spcBef>
              <a:spcAft>
                <a:spcPts val="0"/>
              </a:spcAft>
              <a:buNone/>
            </a:pPr>
            <a:r>
              <a:rPr b="1" lang="en" sz="1250">
                <a:solidFill>
                  <a:schemeClr val="dk1"/>
                </a:solidFill>
                <a:highlight>
                  <a:srgbClr val="FFFFFF"/>
                </a:highlight>
                <a:latin typeface="Barlow"/>
                <a:ea typeface="Barlow"/>
                <a:cs typeface="Barlow"/>
                <a:sym typeface="Barlow"/>
              </a:rPr>
              <a:t>5. Members then can interact on **all** proposed solutions.</a:t>
            </a:r>
            <a:endParaRPr b="1" sz="1250">
              <a:solidFill>
                <a:schemeClr val="dk1"/>
              </a:solidFill>
              <a:highlight>
                <a:srgbClr val="FFFFFF"/>
              </a:highlight>
              <a:latin typeface="Barlow"/>
              <a:ea typeface="Barlow"/>
              <a:cs typeface="Barlow"/>
              <a:sym typeface="Barlow"/>
            </a:endParaRPr>
          </a:p>
          <a:p>
            <a:pPr indent="0" lvl="0" marL="0" rtl="0" algn="l">
              <a:lnSpc>
                <a:spcPct val="100000"/>
              </a:lnSpc>
              <a:spcBef>
                <a:spcPts val="0"/>
              </a:spcBef>
              <a:spcAft>
                <a:spcPts val="0"/>
              </a:spcAft>
              <a:buNone/>
            </a:pPr>
            <a:r>
              <a:rPr lang="en" sz="1250">
                <a:solidFill>
                  <a:schemeClr val="dk1"/>
                </a:solidFill>
                <a:highlight>
                  <a:srgbClr val="FFFFFF"/>
                </a:highlight>
                <a:latin typeface="Barlow"/>
                <a:ea typeface="Barlow"/>
                <a:cs typeface="Barlow"/>
                <a:sym typeface="Barlow"/>
              </a:rPr>
              <a:t>a. Vote </a:t>
            </a:r>
            <a:r>
              <a:rPr b="1" lang="en" sz="1250">
                <a:solidFill>
                  <a:schemeClr val="dk1"/>
                </a:solidFill>
                <a:highlight>
                  <a:srgbClr val="FFFFFF"/>
                </a:highlight>
                <a:latin typeface="Barlow"/>
                <a:ea typeface="Barlow"/>
                <a:cs typeface="Barlow"/>
                <a:sym typeface="Barlow"/>
              </a:rPr>
              <a:t>Yes</a:t>
            </a:r>
            <a:r>
              <a:rPr lang="en" sz="1250">
                <a:solidFill>
                  <a:schemeClr val="dk1"/>
                </a:solidFill>
                <a:highlight>
                  <a:srgbClr val="FFFFFF"/>
                </a:highlight>
                <a:latin typeface="Barlow"/>
                <a:ea typeface="Barlow"/>
                <a:cs typeface="Barlow"/>
                <a:sym typeface="Barlow"/>
              </a:rPr>
              <a:t> if you support</a:t>
            </a:r>
            <a:endParaRPr sz="1250">
              <a:solidFill>
                <a:schemeClr val="dk1"/>
              </a:solidFill>
              <a:highlight>
                <a:srgbClr val="FFFFFF"/>
              </a:highlight>
              <a:latin typeface="Barlow"/>
              <a:ea typeface="Barlow"/>
              <a:cs typeface="Barlow"/>
              <a:sym typeface="Barlow"/>
            </a:endParaRPr>
          </a:p>
          <a:p>
            <a:pPr indent="0" lvl="0" marL="0" rtl="0" algn="l">
              <a:lnSpc>
                <a:spcPct val="100000"/>
              </a:lnSpc>
              <a:spcBef>
                <a:spcPts val="0"/>
              </a:spcBef>
              <a:spcAft>
                <a:spcPts val="0"/>
              </a:spcAft>
              <a:buNone/>
            </a:pPr>
            <a:r>
              <a:rPr lang="en" sz="1250">
                <a:solidFill>
                  <a:schemeClr val="dk1"/>
                </a:solidFill>
                <a:highlight>
                  <a:srgbClr val="FFFFFF"/>
                </a:highlight>
                <a:latin typeface="Barlow"/>
                <a:ea typeface="Barlow"/>
                <a:cs typeface="Barlow"/>
                <a:sym typeface="Barlow"/>
              </a:rPr>
              <a:t>b. Vote </a:t>
            </a:r>
            <a:r>
              <a:rPr b="1" lang="en" sz="1250">
                <a:solidFill>
                  <a:schemeClr val="dk1"/>
                </a:solidFill>
                <a:highlight>
                  <a:srgbClr val="FFFFFF"/>
                </a:highlight>
                <a:latin typeface="Barlow"/>
                <a:ea typeface="Barlow"/>
                <a:cs typeface="Barlow"/>
                <a:sym typeface="Barlow"/>
              </a:rPr>
              <a:t>No</a:t>
            </a:r>
            <a:r>
              <a:rPr lang="en" sz="1250">
                <a:solidFill>
                  <a:schemeClr val="dk1"/>
                </a:solidFill>
                <a:highlight>
                  <a:srgbClr val="FFFFFF"/>
                </a:highlight>
                <a:latin typeface="Barlow"/>
                <a:ea typeface="Barlow"/>
                <a:cs typeface="Barlow"/>
                <a:sym typeface="Barlow"/>
              </a:rPr>
              <a:t> if you want to block</a:t>
            </a:r>
            <a:br>
              <a:rPr lang="en" sz="1250">
                <a:solidFill>
                  <a:schemeClr val="dk1"/>
                </a:solidFill>
                <a:highlight>
                  <a:srgbClr val="FFFFFF"/>
                </a:highlight>
                <a:latin typeface="Barlow"/>
                <a:ea typeface="Barlow"/>
                <a:cs typeface="Barlow"/>
                <a:sym typeface="Barlow"/>
              </a:rPr>
            </a:br>
            <a:r>
              <a:rPr lang="en" sz="1250">
                <a:solidFill>
                  <a:schemeClr val="dk1"/>
                </a:solidFill>
                <a:highlight>
                  <a:srgbClr val="FFFFFF"/>
                </a:highlight>
                <a:latin typeface="Barlow"/>
                <a:ea typeface="Barlow"/>
                <a:cs typeface="Barlow"/>
                <a:sym typeface="Barlow"/>
              </a:rPr>
              <a:t>C. Vote </a:t>
            </a:r>
            <a:r>
              <a:rPr b="1" lang="en" sz="1250">
                <a:solidFill>
                  <a:schemeClr val="dk1"/>
                </a:solidFill>
                <a:highlight>
                  <a:srgbClr val="FFFFFF"/>
                </a:highlight>
                <a:latin typeface="Barlow"/>
                <a:ea typeface="Barlow"/>
                <a:cs typeface="Barlow"/>
                <a:sym typeface="Barlow"/>
              </a:rPr>
              <a:t>Abstain</a:t>
            </a:r>
            <a:r>
              <a:rPr lang="en" sz="1250">
                <a:solidFill>
                  <a:schemeClr val="dk1"/>
                </a:solidFill>
                <a:highlight>
                  <a:srgbClr val="FFFFFF"/>
                </a:highlight>
                <a:latin typeface="Barlow"/>
                <a:ea typeface="Barlow"/>
                <a:cs typeface="Barlow"/>
                <a:sym typeface="Barlow"/>
              </a:rPr>
              <a:t> if you feel it’s “good enough to try”</a:t>
            </a:r>
            <a:endParaRPr sz="1250">
              <a:solidFill>
                <a:schemeClr val="dk1"/>
              </a:solidFill>
              <a:highlight>
                <a:srgbClr val="FFFFFF"/>
              </a:highlight>
              <a:latin typeface="Barlow"/>
              <a:ea typeface="Barlow"/>
              <a:cs typeface="Barlow"/>
              <a:sym typeface="Barlow"/>
            </a:endParaRPr>
          </a:p>
          <a:p>
            <a:pPr indent="0" lvl="0" marL="0" rtl="0" algn="l">
              <a:lnSpc>
                <a:spcPct val="100000"/>
              </a:lnSpc>
              <a:spcBef>
                <a:spcPts val="0"/>
              </a:spcBef>
              <a:spcAft>
                <a:spcPts val="0"/>
              </a:spcAft>
              <a:buNone/>
            </a:pPr>
            <a:r>
              <a:rPr lang="en" sz="1250">
                <a:solidFill>
                  <a:schemeClr val="dk1"/>
                </a:solidFill>
                <a:highlight>
                  <a:srgbClr val="FFFFFF"/>
                </a:highlight>
                <a:latin typeface="Barlow"/>
                <a:ea typeface="Barlow"/>
                <a:cs typeface="Barlow"/>
                <a:sym typeface="Barlow"/>
              </a:rPr>
              <a:t>c. Don’t </a:t>
            </a:r>
            <a:r>
              <a:rPr lang="en" sz="1250">
                <a:solidFill>
                  <a:schemeClr val="dk1"/>
                </a:solidFill>
                <a:highlight>
                  <a:srgbClr val="FFFFFF"/>
                </a:highlight>
                <a:latin typeface="Barlow"/>
                <a:ea typeface="Barlow"/>
                <a:cs typeface="Barlow"/>
                <a:sym typeface="Barlow"/>
              </a:rPr>
              <a:t>v</a:t>
            </a:r>
            <a:r>
              <a:rPr lang="en" sz="1250">
                <a:solidFill>
                  <a:schemeClr val="dk1"/>
                </a:solidFill>
                <a:highlight>
                  <a:srgbClr val="FFFFFF"/>
                </a:highlight>
                <a:latin typeface="Barlow"/>
                <a:ea typeface="Barlow"/>
                <a:cs typeface="Barlow"/>
                <a:sym typeface="Barlow"/>
              </a:rPr>
              <a:t>ote if you don’t support </a:t>
            </a:r>
            <a:endParaRPr sz="1250">
              <a:solidFill>
                <a:schemeClr val="dk1"/>
              </a:solidFill>
              <a:highlight>
                <a:srgbClr val="FFFFFF"/>
              </a:highlight>
              <a:latin typeface="Barlow"/>
              <a:ea typeface="Barlow"/>
              <a:cs typeface="Barlow"/>
              <a:sym typeface="Barlow"/>
            </a:endParaRPr>
          </a:p>
          <a:p>
            <a:pPr indent="0" lvl="0" marL="0" rtl="0" algn="l">
              <a:lnSpc>
                <a:spcPct val="100000"/>
              </a:lnSpc>
              <a:spcBef>
                <a:spcPts val="0"/>
              </a:spcBef>
              <a:spcAft>
                <a:spcPts val="0"/>
              </a:spcAft>
              <a:buNone/>
            </a:pPr>
            <a:r>
              <a:t/>
            </a:r>
            <a:endParaRPr sz="1250">
              <a:solidFill>
                <a:schemeClr val="dk1"/>
              </a:solidFill>
              <a:highlight>
                <a:srgbClr val="FFFFFF"/>
              </a:highlight>
              <a:latin typeface="Barlow"/>
              <a:ea typeface="Barlow"/>
              <a:cs typeface="Barlow"/>
              <a:sym typeface="Barlow"/>
            </a:endParaRPr>
          </a:p>
          <a:p>
            <a:pPr indent="0" lvl="0" marL="0" rtl="0" algn="l">
              <a:lnSpc>
                <a:spcPct val="100000"/>
              </a:lnSpc>
              <a:spcBef>
                <a:spcPts val="0"/>
              </a:spcBef>
              <a:spcAft>
                <a:spcPts val="0"/>
              </a:spcAft>
              <a:buNone/>
            </a:pPr>
            <a:r>
              <a:rPr b="1" lang="en" sz="1250">
                <a:solidFill>
                  <a:schemeClr val="dk1"/>
                </a:solidFill>
                <a:highlight>
                  <a:srgbClr val="FFFFFF"/>
                </a:highlight>
                <a:latin typeface="Barlow"/>
                <a:ea typeface="Barlow"/>
                <a:cs typeface="Barlow"/>
                <a:sym typeface="Barlow"/>
              </a:rPr>
              <a:t>6. The proposal with the most support is adopted -</a:t>
            </a:r>
            <a:r>
              <a:rPr lang="en" sz="1250">
                <a:solidFill>
                  <a:schemeClr val="dk1"/>
                </a:solidFill>
                <a:highlight>
                  <a:srgbClr val="FFFFFF"/>
                </a:highlight>
                <a:latin typeface="Barlow"/>
                <a:ea typeface="Barlow"/>
                <a:cs typeface="Barlow"/>
                <a:sym typeface="Barlow"/>
              </a:rPr>
              <a:t> if there is a tie with unity - the proposal with the highest quorum is </a:t>
            </a:r>
            <a:r>
              <a:rPr lang="en" sz="1250">
                <a:solidFill>
                  <a:schemeClr val="dk1"/>
                </a:solidFill>
                <a:highlight>
                  <a:srgbClr val="FFFFFF"/>
                </a:highlight>
                <a:latin typeface="Barlow"/>
                <a:ea typeface="Barlow"/>
                <a:cs typeface="Barlow"/>
                <a:sym typeface="Barlow"/>
              </a:rPr>
              <a:t>adopted</a:t>
            </a:r>
            <a:r>
              <a:rPr lang="en" sz="1250">
                <a:solidFill>
                  <a:schemeClr val="dk1"/>
                </a:solidFill>
                <a:highlight>
                  <a:srgbClr val="FFFFFF"/>
                </a:highlight>
                <a:latin typeface="Barlow"/>
                <a:ea typeface="Barlow"/>
                <a:cs typeface="Barlow"/>
                <a:sym typeface="Barlow"/>
              </a:rPr>
              <a:t>.</a:t>
            </a:r>
            <a:endParaRPr sz="1300">
              <a:solidFill>
                <a:schemeClr val="dk1"/>
              </a:solidFill>
            </a:endParaRPr>
          </a:p>
        </p:txBody>
      </p:sp>
      <p:pic>
        <p:nvPicPr>
          <p:cNvPr id="1123" name="Google Shape;1123;p72"/>
          <p:cNvPicPr preferRelativeResize="0"/>
          <p:nvPr/>
        </p:nvPicPr>
        <p:blipFill>
          <a:blip r:embed="rId3">
            <a:alphaModFix/>
          </a:blip>
          <a:stretch>
            <a:fillRect/>
          </a:stretch>
        </p:blipFill>
        <p:spPr>
          <a:xfrm>
            <a:off x="1353850" y="607451"/>
            <a:ext cx="1095450" cy="1095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id="1128" name="Google Shape;1128;p73"/>
          <p:cNvPicPr preferRelativeResize="0"/>
          <p:nvPr/>
        </p:nvPicPr>
        <p:blipFill>
          <a:blip r:embed="rId3">
            <a:alphaModFix/>
          </a:blip>
          <a:stretch>
            <a:fillRect/>
          </a:stretch>
        </p:blipFill>
        <p:spPr>
          <a:xfrm>
            <a:off x="1378925" y="0"/>
            <a:ext cx="9810486" cy="5143500"/>
          </a:xfrm>
          <a:prstGeom prst="rect">
            <a:avLst/>
          </a:prstGeom>
          <a:noFill/>
          <a:ln>
            <a:noFill/>
          </a:ln>
        </p:spPr>
      </p:pic>
      <p:sp>
        <p:nvSpPr>
          <p:cNvPr id="1129" name="Google Shape;1129;p73"/>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TENSIONS</a:t>
            </a:r>
            <a:endParaRPr b="1" sz="30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chemeClr val="dk2"/>
                </a:solidFill>
                <a:latin typeface="Barlow"/>
                <a:ea typeface="Barlow"/>
                <a:cs typeface="Barlow"/>
                <a:sym typeface="Barlow"/>
              </a:rPr>
              <a:t>A tension is a mental or emotional strain. In our context, a tension is a personal experience: a symptom of dissonance between an individual’s perception of a situation, and their expectations. Tensions can arise in individual, team and organizational contexts.  To discover sources of tension, investigate what stimulates it, and describe what’s happening and what’s expected. Sometimes a simple inquiry reveals misperception and the tension goes away.</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b="1" sz="3000">
              <a:solidFill>
                <a:srgbClr val="595959"/>
              </a:solidFill>
              <a:latin typeface="Barlow"/>
              <a:ea typeface="Barlow"/>
              <a:cs typeface="Barlow"/>
              <a:sym typeface="Barlow"/>
            </a:endParaRPr>
          </a:p>
        </p:txBody>
      </p:sp>
      <p:pic>
        <p:nvPicPr>
          <p:cNvPr id="1130" name="Google Shape;1130;p73"/>
          <p:cNvPicPr preferRelativeResize="0"/>
          <p:nvPr/>
        </p:nvPicPr>
        <p:blipFill>
          <a:blip r:embed="rId4">
            <a:alphaModFix/>
          </a:blip>
          <a:stretch>
            <a:fillRect/>
          </a:stretch>
        </p:blipFill>
        <p:spPr>
          <a:xfrm>
            <a:off x="113175" y="3961501"/>
            <a:ext cx="1095450" cy="1095450"/>
          </a:xfrm>
          <a:prstGeom prst="rect">
            <a:avLst/>
          </a:prstGeom>
          <a:noFill/>
          <a:ln>
            <a:noFill/>
          </a:ln>
        </p:spPr>
      </p:pic>
      <p:sp>
        <p:nvSpPr>
          <p:cNvPr id="1131" name="Google Shape;1131;p73"/>
          <p:cNvSpPr txBox="1"/>
          <p:nvPr/>
        </p:nvSpPr>
        <p:spPr>
          <a:xfrm>
            <a:off x="4247425" y="752700"/>
            <a:ext cx="4791000" cy="3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rPr>
              <a:t>Process goes here</a:t>
            </a:r>
            <a:endParaRPr sz="72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pic>
        <p:nvPicPr>
          <p:cNvPr id="1136" name="Google Shape;1136;p74"/>
          <p:cNvPicPr preferRelativeResize="0"/>
          <p:nvPr/>
        </p:nvPicPr>
        <p:blipFill>
          <a:blip r:embed="rId3">
            <a:alphaModFix/>
          </a:blip>
          <a:stretch>
            <a:fillRect/>
          </a:stretch>
        </p:blipFill>
        <p:spPr>
          <a:xfrm>
            <a:off x="2014200" y="0"/>
            <a:ext cx="7715232" cy="5143500"/>
          </a:xfrm>
          <a:prstGeom prst="rect">
            <a:avLst/>
          </a:prstGeom>
          <a:noFill/>
          <a:ln>
            <a:noFill/>
          </a:ln>
        </p:spPr>
      </p:pic>
      <p:sp>
        <p:nvSpPr>
          <p:cNvPr id="1137" name="Google Shape;1137;p74"/>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OBJECTION </a:t>
            </a:r>
            <a:br>
              <a:rPr b="1" lang="en" sz="3000">
                <a:solidFill>
                  <a:srgbClr val="595959"/>
                </a:solidFill>
                <a:latin typeface="Barlow"/>
                <a:ea typeface="Barlow"/>
                <a:cs typeface="Barlow"/>
                <a:sym typeface="Barlow"/>
              </a:rPr>
            </a:br>
            <a:r>
              <a:rPr b="1" lang="en" sz="3000">
                <a:solidFill>
                  <a:srgbClr val="595959"/>
                </a:solidFill>
                <a:latin typeface="Barlow"/>
                <a:ea typeface="Barlow"/>
                <a:cs typeface="Barlow"/>
                <a:sym typeface="Barlow"/>
              </a:rPr>
              <a:t>&amp; APPEAL</a:t>
            </a:r>
            <a:endParaRPr b="1" sz="30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Important decisions are made by consent, defined as having no “reasoned objections”. In English, objection means “This decision can’t go forward.” In other languages it has the meaning of difficulty, problem, trouble, bother, or nuisance. Circles solicit objections because they provide valuable context and information. Reasoned objections have a clearly stated rationale, allowing circle members to understand the basis for the objection and to take collective responsibility for possible resolutions. </a:t>
            </a:r>
            <a:endParaRPr b="1" sz="3000">
              <a:solidFill>
                <a:srgbClr val="595959"/>
              </a:solidFill>
              <a:latin typeface="Barlow"/>
              <a:ea typeface="Barlow"/>
              <a:cs typeface="Barlow"/>
              <a:sym typeface="Barlow"/>
            </a:endParaRPr>
          </a:p>
          <a:p>
            <a:pPr indent="0" lvl="0" marL="0" rtl="0" algn="l">
              <a:spcBef>
                <a:spcPts val="0"/>
              </a:spcBef>
              <a:spcAft>
                <a:spcPts val="0"/>
              </a:spcAft>
              <a:buNone/>
            </a:pPr>
            <a:r>
              <a:t/>
            </a:r>
            <a:endParaRPr b="1" sz="3000">
              <a:solidFill>
                <a:srgbClr val="595959"/>
              </a:solidFill>
              <a:latin typeface="Barlow"/>
              <a:ea typeface="Barlow"/>
              <a:cs typeface="Barlow"/>
              <a:sym typeface="Barlow"/>
            </a:endParaRPr>
          </a:p>
        </p:txBody>
      </p:sp>
      <p:pic>
        <p:nvPicPr>
          <p:cNvPr id="1138" name="Google Shape;1138;p74"/>
          <p:cNvPicPr preferRelativeResize="0"/>
          <p:nvPr/>
        </p:nvPicPr>
        <p:blipFill>
          <a:blip r:embed="rId4">
            <a:alphaModFix/>
          </a:blip>
          <a:stretch>
            <a:fillRect/>
          </a:stretch>
        </p:blipFill>
        <p:spPr>
          <a:xfrm>
            <a:off x="186525" y="3943601"/>
            <a:ext cx="1095450" cy="1095450"/>
          </a:xfrm>
          <a:prstGeom prst="rect">
            <a:avLst/>
          </a:prstGeom>
          <a:noFill/>
          <a:ln>
            <a:noFill/>
          </a:ln>
        </p:spPr>
      </p:pic>
      <p:sp>
        <p:nvSpPr>
          <p:cNvPr id="1139" name="Google Shape;1139;p74"/>
          <p:cNvSpPr txBox="1"/>
          <p:nvPr/>
        </p:nvSpPr>
        <p:spPr>
          <a:xfrm>
            <a:off x="3010825" y="1577100"/>
            <a:ext cx="4791000" cy="3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rPr>
              <a:t>Process goes here</a:t>
            </a:r>
            <a:endParaRPr sz="72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0"/>
          <p:cNvPicPr preferRelativeResize="0"/>
          <p:nvPr/>
        </p:nvPicPr>
        <p:blipFill>
          <a:blip r:embed="rId3">
            <a:alphaModFix amt="17000"/>
          </a:blip>
          <a:stretch>
            <a:fillRect/>
          </a:stretch>
        </p:blipFill>
        <p:spPr>
          <a:xfrm>
            <a:off x="-5813" y="0"/>
            <a:ext cx="9155626" cy="5143500"/>
          </a:xfrm>
          <a:prstGeom prst="rect">
            <a:avLst/>
          </a:prstGeom>
          <a:noFill/>
          <a:ln>
            <a:noFill/>
          </a:ln>
        </p:spPr>
      </p:pic>
      <p:pic>
        <p:nvPicPr>
          <p:cNvPr id="154" name="Google Shape;154;p30"/>
          <p:cNvPicPr preferRelativeResize="0"/>
          <p:nvPr/>
        </p:nvPicPr>
        <p:blipFill>
          <a:blip r:embed="rId3">
            <a:alphaModFix/>
          </a:blip>
          <a:stretch>
            <a:fillRect/>
          </a:stretch>
        </p:blipFill>
        <p:spPr>
          <a:xfrm>
            <a:off x="0" y="0"/>
            <a:ext cx="9155626" cy="5143500"/>
          </a:xfrm>
          <a:prstGeom prst="rect">
            <a:avLst/>
          </a:prstGeom>
          <a:noFill/>
          <a:ln>
            <a:noFill/>
          </a:ln>
        </p:spPr>
      </p:pic>
      <p:sp>
        <p:nvSpPr>
          <p:cNvPr id="155" name="Google Shape;155;p30"/>
          <p:cNvSpPr txBox="1"/>
          <p:nvPr>
            <p:ph idx="1" type="body"/>
          </p:nvPr>
        </p:nvSpPr>
        <p:spPr>
          <a:xfrm>
            <a:off x="0" y="2020950"/>
            <a:ext cx="3988500" cy="20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solidFill>
                <a:srgbClr val="FFFFFF"/>
              </a:solidFill>
              <a:latin typeface="Barlow"/>
              <a:ea typeface="Barlow"/>
              <a:cs typeface="Barlow"/>
              <a:sym typeface="Barlow"/>
            </a:endParaRPr>
          </a:p>
        </p:txBody>
      </p:sp>
      <p:sp>
        <p:nvSpPr>
          <p:cNvPr id="156" name="Google Shape;156;p30"/>
          <p:cNvSpPr/>
          <p:nvPr/>
        </p:nvSpPr>
        <p:spPr>
          <a:xfrm>
            <a:off x="0" y="75"/>
            <a:ext cx="2493000" cy="5143500"/>
          </a:xfrm>
          <a:prstGeom prst="rect">
            <a:avLst/>
          </a:prstGeom>
          <a:solidFill>
            <a:srgbClr val="EFEFEF">
              <a:alpha val="8939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666666"/>
                </a:solidFill>
                <a:latin typeface="Barlow"/>
                <a:ea typeface="Barlow"/>
                <a:cs typeface="Barlow"/>
                <a:sym typeface="Barlow"/>
              </a:rPr>
              <a:t>WHAT IS HYPHA?</a:t>
            </a:r>
            <a:br>
              <a:rPr b="1" lang="en" sz="2700">
                <a:solidFill>
                  <a:srgbClr val="595959"/>
                </a:solidFill>
                <a:latin typeface="Barlow"/>
                <a:ea typeface="Barlow"/>
                <a:cs typeface="Barlow"/>
                <a:sym typeface="Barlow"/>
              </a:rPr>
            </a:br>
            <a:r>
              <a:rPr lang="en" sz="1300">
                <a:solidFill>
                  <a:srgbClr val="595959"/>
                </a:solidFill>
                <a:latin typeface="Barlow"/>
                <a:ea typeface="Barlow"/>
                <a:cs typeface="Barlow"/>
                <a:sym typeface="Barlow"/>
              </a:rPr>
              <a:t>Hypha - Hyphae (plural) are the single “hairs” that make up a mycelial web.</a:t>
            </a:r>
            <a:br>
              <a:rPr lang="en" sz="1300">
                <a:solidFill>
                  <a:srgbClr val="595959"/>
                </a:solidFill>
                <a:latin typeface="Barlow"/>
                <a:ea typeface="Barlow"/>
                <a:cs typeface="Barlow"/>
                <a:sym typeface="Barlow"/>
              </a:rPr>
            </a:br>
            <a:br>
              <a:rPr lang="en" sz="1300">
                <a:solidFill>
                  <a:srgbClr val="595959"/>
                </a:solidFill>
                <a:latin typeface="Barlow"/>
                <a:ea typeface="Barlow"/>
                <a:cs typeface="Barlow"/>
                <a:sym typeface="Barlow"/>
              </a:rPr>
            </a:br>
            <a:r>
              <a:rPr lang="en" sz="1300">
                <a:solidFill>
                  <a:srgbClr val="595959"/>
                </a:solidFill>
                <a:latin typeface="Barlow"/>
                <a:ea typeface="Barlow"/>
                <a:cs typeface="Barlow"/>
                <a:sym typeface="Barlow"/>
              </a:rPr>
              <a:t>These webs are how healthy ecosystems transmit knowledge and resources across time and space. </a:t>
            </a:r>
            <a:br>
              <a:rPr lang="en" sz="1300">
                <a:solidFill>
                  <a:srgbClr val="595959"/>
                </a:solidFill>
                <a:latin typeface="Barlow"/>
                <a:ea typeface="Barlow"/>
                <a:cs typeface="Barlow"/>
                <a:sym typeface="Barlow"/>
              </a:rPr>
            </a:br>
            <a:br>
              <a:rPr lang="en" sz="1300">
                <a:solidFill>
                  <a:srgbClr val="595959"/>
                </a:solidFill>
                <a:latin typeface="Barlow"/>
                <a:ea typeface="Barlow"/>
                <a:cs typeface="Barlow"/>
                <a:sym typeface="Barlow"/>
              </a:rPr>
            </a:br>
            <a:r>
              <a:rPr lang="en" sz="1300">
                <a:solidFill>
                  <a:srgbClr val="595959"/>
                </a:solidFill>
                <a:latin typeface="Barlow"/>
                <a:ea typeface="Barlow"/>
                <a:cs typeface="Barlow"/>
                <a:sym typeface="Barlow"/>
              </a:rPr>
              <a:t>Hypha is here to provide tools to unite the myriad of organisations, movements, communities, etc to co-create a new global civilization towards a shared purpose of global regeneration.</a:t>
            </a:r>
            <a:endParaRPr sz="1300">
              <a:solidFill>
                <a:srgbClr val="595959"/>
              </a:solidFill>
              <a:latin typeface="Barlow"/>
              <a:ea typeface="Barlow"/>
              <a:cs typeface="Barlow"/>
              <a:sym typeface="Barlow"/>
            </a:endParaRPr>
          </a:p>
          <a:p>
            <a:pPr indent="0" lvl="0" marL="0" rtl="0" algn="l">
              <a:lnSpc>
                <a:spcPct val="115000"/>
              </a:lnSpc>
              <a:spcBef>
                <a:spcPts val="1000"/>
              </a:spcBef>
              <a:spcAft>
                <a:spcPts val="0"/>
              </a:spcAft>
              <a:buClr>
                <a:schemeClr val="dk1"/>
              </a:buClr>
              <a:buSzPts val="1100"/>
              <a:buFont typeface="Arial"/>
              <a:buNone/>
            </a:pPr>
            <a:r>
              <a:t/>
            </a:r>
            <a:endParaRPr sz="1500">
              <a:solidFill>
                <a:srgbClr val="595959"/>
              </a:solidFill>
              <a:latin typeface="Barlow"/>
              <a:ea typeface="Barlow"/>
              <a:cs typeface="Barlow"/>
              <a:sym typeface="Barlow"/>
            </a:endParaRPr>
          </a:p>
          <a:p>
            <a:pPr indent="0" lvl="0" marL="0" rtl="0" algn="l">
              <a:spcBef>
                <a:spcPts val="1600"/>
              </a:spcBef>
              <a:spcAft>
                <a:spcPts val="0"/>
              </a:spcAft>
              <a:buNone/>
            </a:pPr>
            <a:r>
              <a:rPr b="1" lang="en" sz="2700">
                <a:solidFill>
                  <a:srgbClr val="595959"/>
                </a:solidFill>
                <a:latin typeface="Barlow"/>
                <a:ea typeface="Barlow"/>
                <a:cs typeface="Barlow"/>
                <a:sym typeface="Barlow"/>
              </a:rPr>
              <a:t> </a:t>
            </a:r>
            <a:endParaRPr b="1" sz="2700">
              <a:solidFill>
                <a:srgbClr val="595959"/>
              </a:solidFill>
              <a:latin typeface="Barlow"/>
              <a:ea typeface="Barlow"/>
              <a:cs typeface="Barlow"/>
              <a:sym typeface="Barlow"/>
            </a:endParaRPr>
          </a:p>
          <a:p>
            <a:pPr indent="0" lvl="0" marL="0" rtl="0" algn="l">
              <a:spcBef>
                <a:spcPts val="1000"/>
              </a:spcBef>
              <a:spcAft>
                <a:spcPts val="0"/>
              </a:spcAft>
              <a:buNone/>
            </a:pPr>
            <a:r>
              <a:t/>
            </a:r>
            <a:endParaRPr sz="800">
              <a:solidFill>
                <a:srgbClr val="595959"/>
              </a:solidFill>
              <a:latin typeface="Barlow"/>
              <a:ea typeface="Barlow"/>
              <a:cs typeface="Barlow"/>
              <a:sym typeface="Barlow"/>
            </a:endParaRPr>
          </a:p>
          <a:p>
            <a:pPr indent="0" lvl="0" marL="0" rtl="0" algn="l">
              <a:spcBef>
                <a:spcPts val="0"/>
              </a:spcBef>
              <a:spcAft>
                <a:spcPts val="0"/>
              </a:spcAft>
              <a:buNone/>
            </a:pPr>
            <a:br>
              <a:rPr b="1" lang="en" sz="1200">
                <a:solidFill>
                  <a:srgbClr val="595959"/>
                </a:solidFill>
                <a:latin typeface="Barlow"/>
                <a:ea typeface="Barlow"/>
                <a:cs typeface="Barlow"/>
                <a:sym typeface="Barlow"/>
              </a:rPr>
            </a:br>
            <a:endParaRPr sz="900">
              <a:solidFill>
                <a:srgbClr val="595959"/>
              </a:solidFill>
              <a:latin typeface="Barlow"/>
              <a:ea typeface="Barlow"/>
              <a:cs typeface="Barlow"/>
              <a:sym typeface="Barlow"/>
            </a:endParaRPr>
          </a:p>
        </p:txBody>
      </p:sp>
      <p:sp>
        <p:nvSpPr>
          <p:cNvPr id="157" name="Google Shape;157;p30"/>
          <p:cNvSpPr txBox="1"/>
          <p:nvPr/>
        </p:nvSpPr>
        <p:spPr>
          <a:xfrm>
            <a:off x="3177875" y="3417575"/>
            <a:ext cx="5972100" cy="13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100">
                <a:solidFill>
                  <a:srgbClr val="F3F3F3"/>
                </a:solidFill>
              </a:rPr>
              <a:t>H Y P H A</a:t>
            </a:r>
            <a:endParaRPr sz="9100">
              <a:solidFill>
                <a:srgbClr val="F3F3F3"/>
              </a:solidFill>
            </a:endParaRPr>
          </a:p>
        </p:txBody>
      </p:sp>
      <p:sp>
        <p:nvSpPr>
          <p:cNvPr id="158" name="Google Shape;158;p30"/>
          <p:cNvSpPr/>
          <p:nvPr/>
        </p:nvSpPr>
        <p:spPr>
          <a:xfrm>
            <a:off x="0" y="4863600"/>
            <a:ext cx="2493000" cy="279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1 BEGINNINGS</a:t>
            </a:r>
            <a:endParaRPr sz="100">
              <a:solidFill>
                <a:srgbClr val="FFFFFF"/>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75"/>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Barlow"/>
                <a:ea typeface="Barlow"/>
                <a:cs typeface="Barlow"/>
                <a:sym typeface="Barlow"/>
              </a:rPr>
              <a:t>HYPHA </a:t>
            </a:r>
            <a:r>
              <a:rPr b="1" lang="en" sz="3000">
                <a:solidFill>
                  <a:srgbClr val="666666"/>
                </a:solidFill>
                <a:latin typeface="Barlow"/>
                <a:ea typeface="Barlow"/>
                <a:cs typeface="Barlow"/>
                <a:sym typeface="Barlow"/>
              </a:rPr>
              <a:t>VOICE</a:t>
            </a:r>
            <a:endParaRPr b="1" sz="3000">
              <a:solidFill>
                <a:srgbClr val="666666"/>
              </a:solidFill>
              <a:latin typeface="Barlow"/>
              <a:ea typeface="Barlow"/>
              <a:cs typeface="Barlow"/>
              <a:sym typeface="Barlow"/>
            </a:endParaRPr>
          </a:p>
          <a:p>
            <a:pPr indent="0" lvl="0" marL="0" rtl="0" algn="l">
              <a:lnSpc>
                <a:spcPct val="115000"/>
              </a:lnSpc>
              <a:spcBef>
                <a:spcPts val="1000"/>
              </a:spcBef>
              <a:spcAft>
                <a:spcPts val="0"/>
              </a:spcAft>
              <a:buClr>
                <a:schemeClr val="dk1"/>
              </a:buClr>
              <a:buSzPts val="1100"/>
              <a:buFont typeface="Arial"/>
              <a:buNone/>
            </a:pPr>
            <a:r>
              <a:rPr lang="en" sz="1100">
                <a:latin typeface="Barlow"/>
                <a:ea typeface="Barlow"/>
                <a:cs typeface="Barlow"/>
                <a:sym typeface="Barlow"/>
              </a:rPr>
              <a:t>Hypha Voice (HVOICE) is a token that cannot be traded and must be earned. It is earned through adding value or upleveling your wisdom and comes with a half-life of 1 year (biasing governance towards those adding more recent value).</a:t>
            </a:r>
            <a:endParaRPr sz="1100">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100">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100">
                <a:latin typeface="Barlow"/>
                <a:ea typeface="Barlow"/>
                <a:cs typeface="Barlow"/>
                <a:sym typeface="Barlow"/>
              </a:rPr>
              <a:t>This way Hypha moves beyond the typical oligarchies and plutocracies (governance by the wealthy) of today’s corporations and even nation states.</a:t>
            </a:r>
            <a:endParaRPr sz="1100">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100">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100">
                <a:latin typeface="Barlow"/>
                <a:ea typeface="Barlow"/>
                <a:cs typeface="Barlow"/>
                <a:sym typeface="Barlow"/>
              </a:rPr>
              <a:t>By having voice be earned, the people who are contributing the most (and thus have the most awareness of what the org needs) have the most voice.</a:t>
            </a:r>
            <a:endParaRPr sz="1100">
              <a:latin typeface="Barlow"/>
              <a:ea typeface="Barlow"/>
              <a:cs typeface="Barlow"/>
              <a:sym typeface="Barlow"/>
            </a:endParaRPr>
          </a:p>
        </p:txBody>
      </p:sp>
      <p:pic>
        <p:nvPicPr>
          <p:cNvPr id="1145" name="Google Shape;1145;p75"/>
          <p:cNvPicPr preferRelativeResize="0"/>
          <p:nvPr/>
        </p:nvPicPr>
        <p:blipFill>
          <a:blip r:embed="rId4">
            <a:alphaModFix/>
          </a:blip>
          <a:stretch>
            <a:fillRect/>
          </a:stretch>
        </p:blipFill>
        <p:spPr>
          <a:xfrm>
            <a:off x="5616451" y="3118969"/>
            <a:ext cx="1365800" cy="1377175"/>
          </a:xfrm>
          <a:prstGeom prst="rect">
            <a:avLst/>
          </a:prstGeom>
          <a:noFill/>
          <a:ln>
            <a:noFill/>
          </a:ln>
        </p:spPr>
      </p:pic>
      <p:pic>
        <p:nvPicPr>
          <p:cNvPr id="1146" name="Google Shape;1146;p75"/>
          <p:cNvPicPr preferRelativeResize="0"/>
          <p:nvPr/>
        </p:nvPicPr>
        <p:blipFill>
          <a:blip r:embed="rId5">
            <a:alphaModFix/>
          </a:blip>
          <a:stretch>
            <a:fillRect/>
          </a:stretch>
        </p:blipFill>
        <p:spPr>
          <a:xfrm>
            <a:off x="3303825" y="2219812"/>
            <a:ext cx="1365800" cy="1330066"/>
          </a:xfrm>
          <a:prstGeom prst="rect">
            <a:avLst/>
          </a:prstGeom>
          <a:noFill/>
          <a:ln>
            <a:noFill/>
          </a:ln>
        </p:spPr>
      </p:pic>
      <p:sp>
        <p:nvSpPr>
          <p:cNvPr id="1147" name="Google Shape;1147;p75"/>
          <p:cNvSpPr/>
          <p:nvPr/>
        </p:nvSpPr>
        <p:spPr>
          <a:xfrm>
            <a:off x="3853700" y="848850"/>
            <a:ext cx="1976100" cy="1257600"/>
          </a:xfrm>
          <a:prstGeom prst="cloudCallout">
            <a:avLst>
              <a:gd fmla="val -20833" name="adj1"/>
              <a:gd fmla="val 625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Barlow"/>
                <a:ea typeface="Barlow"/>
                <a:cs typeface="Barlow"/>
                <a:sym typeface="Barlow"/>
              </a:rPr>
              <a:t>The more value I add the more Voice I get!</a:t>
            </a:r>
            <a:endParaRPr>
              <a:solidFill>
                <a:srgbClr val="666666"/>
              </a:solidFill>
              <a:latin typeface="Barlow"/>
              <a:ea typeface="Barlow"/>
              <a:cs typeface="Barlow"/>
              <a:sym typeface="Barlow"/>
            </a:endParaRPr>
          </a:p>
        </p:txBody>
      </p:sp>
      <p:sp>
        <p:nvSpPr>
          <p:cNvPr id="1148" name="Google Shape;1148;p75"/>
          <p:cNvSpPr/>
          <p:nvPr/>
        </p:nvSpPr>
        <p:spPr>
          <a:xfrm>
            <a:off x="6084900" y="1798850"/>
            <a:ext cx="1976100" cy="1257600"/>
          </a:xfrm>
          <a:prstGeom prst="cloudCallout">
            <a:avLst>
              <a:gd fmla="val -20833" name="adj1"/>
              <a:gd fmla="val 625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Barlow"/>
                <a:ea typeface="Barlow"/>
                <a:cs typeface="Barlow"/>
                <a:sym typeface="Barlow"/>
              </a:rPr>
              <a:t>I love having a direct voice, I want to play more!</a:t>
            </a:r>
            <a:endParaRPr>
              <a:solidFill>
                <a:srgbClr val="666666"/>
              </a:solidFill>
              <a:latin typeface="Barlow"/>
              <a:ea typeface="Barlow"/>
              <a:cs typeface="Barlow"/>
              <a:sym typeface="Barlow"/>
            </a:endParaRPr>
          </a:p>
        </p:txBody>
      </p:sp>
      <p:pic>
        <p:nvPicPr>
          <p:cNvPr id="1149" name="Google Shape;1149;p75"/>
          <p:cNvPicPr preferRelativeResize="0"/>
          <p:nvPr/>
        </p:nvPicPr>
        <p:blipFill rotWithShape="1">
          <a:blip r:embed="rId6">
            <a:alphaModFix/>
          </a:blip>
          <a:srcRect b="51269" l="63990" r="3306" t="0"/>
          <a:stretch/>
        </p:blipFill>
        <p:spPr>
          <a:xfrm>
            <a:off x="124549" y="4204400"/>
            <a:ext cx="718050" cy="697101"/>
          </a:xfrm>
          <a:prstGeom prst="rect">
            <a:avLst/>
          </a:prstGeom>
          <a:noFill/>
          <a:ln>
            <a:noFill/>
          </a:ln>
        </p:spPr>
      </p:pic>
      <p:pic>
        <p:nvPicPr>
          <p:cNvPr id="1150" name="Google Shape;1150;p75"/>
          <p:cNvPicPr preferRelativeResize="0"/>
          <p:nvPr/>
        </p:nvPicPr>
        <p:blipFill rotWithShape="1">
          <a:blip r:embed="rId6">
            <a:alphaModFix/>
          </a:blip>
          <a:srcRect b="51269" l="63990" r="3306" t="0"/>
          <a:stretch/>
        </p:blipFill>
        <p:spPr>
          <a:xfrm>
            <a:off x="842599" y="4204475"/>
            <a:ext cx="718050" cy="697101"/>
          </a:xfrm>
          <a:prstGeom prst="rect">
            <a:avLst/>
          </a:prstGeom>
          <a:noFill/>
          <a:ln>
            <a:noFill/>
          </a:ln>
        </p:spPr>
      </p:pic>
      <p:pic>
        <p:nvPicPr>
          <p:cNvPr id="1151" name="Google Shape;1151;p75"/>
          <p:cNvPicPr preferRelativeResize="0"/>
          <p:nvPr/>
        </p:nvPicPr>
        <p:blipFill rotWithShape="1">
          <a:blip r:embed="rId6">
            <a:alphaModFix/>
          </a:blip>
          <a:srcRect b="51269" l="63990" r="3306" t="0"/>
          <a:stretch/>
        </p:blipFill>
        <p:spPr>
          <a:xfrm>
            <a:off x="1560649" y="4204475"/>
            <a:ext cx="718050" cy="6971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76"/>
          <p:cNvSpPr/>
          <p:nvPr/>
        </p:nvSpPr>
        <p:spPr>
          <a:xfrm>
            <a:off x="348630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1157" name="Google Shape;1157;p76"/>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Barlow"/>
                <a:ea typeface="Barlow"/>
                <a:cs typeface="Barlow"/>
                <a:sym typeface="Barlow"/>
              </a:rPr>
              <a:t>HYPHA </a:t>
            </a:r>
            <a:r>
              <a:rPr b="1" lang="en" sz="3000">
                <a:solidFill>
                  <a:srgbClr val="595959"/>
                </a:solidFill>
                <a:latin typeface="Barlow"/>
                <a:ea typeface="Barlow"/>
                <a:cs typeface="Barlow"/>
                <a:sym typeface="Barlow"/>
              </a:rPr>
              <a:t>VOICE</a:t>
            </a:r>
            <a:endParaRPr b="1" sz="30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If budgets are coming from the “outside in”, voice is coming from the “inside out” to maintain a balance.</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1 Token 1 Vote (current)</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1 Circle Role 1 Vote (planned)</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1 Account 1 Vote</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chemeClr val="dk2"/>
                </a:solidFill>
                <a:latin typeface="Barlow"/>
                <a:ea typeface="Barlow"/>
                <a:cs typeface="Barlow"/>
                <a:sym typeface="Barlow"/>
              </a:rPr>
              <a:t>1 Human 1 Vote</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b="1"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p:txBody>
      </p:sp>
      <p:sp>
        <p:nvSpPr>
          <p:cNvPr id="1158" name="Google Shape;1158;p76"/>
          <p:cNvSpPr/>
          <p:nvPr/>
        </p:nvSpPr>
        <p:spPr>
          <a:xfrm>
            <a:off x="3938075" y="479800"/>
            <a:ext cx="2212200" cy="2212200"/>
          </a:xfrm>
          <a:prstGeom prst="ellipse">
            <a:avLst/>
          </a:prstGeom>
          <a:solidFill>
            <a:srgbClr val="00B0A0">
              <a:alpha val="5538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1159" name="Google Shape;1159;p76"/>
          <p:cNvSpPr/>
          <p:nvPr/>
        </p:nvSpPr>
        <p:spPr>
          <a:xfrm>
            <a:off x="4239451" y="656127"/>
            <a:ext cx="964200" cy="9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0" name="Google Shape;1160;p76"/>
          <p:cNvSpPr/>
          <p:nvPr/>
        </p:nvSpPr>
        <p:spPr>
          <a:xfrm>
            <a:off x="5184799" y="871148"/>
            <a:ext cx="903900" cy="903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61" name="Google Shape;1161;p76"/>
          <p:cNvPicPr preferRelativeResize="0"/>
          <p:nvPr/>
        </p:nvPicPr>
        <p:blipFill>
          <a:blip r:embed="rId3">
            <a:alphaModFix/>
          </a:blip>
          <a:stretch>
            <a:fillRect/>
          </a:stretch>
        </p:blipFill>
        <p:spPr>
          <a:xfrm>
            <a:off x="5504298" y="1187569"/>
            <a:ext cx="264914" cy="271048"/>
          </a:xfrm>
          <a:prstGeom prst="rect">
            <a:avLst/>
          </a:prstGeom>
          <a:noFill/>
          <a:ln>
            <a:noFill/>
          </a:ln>
        </p:spPr>
      </p:pic>
      <p:pic>
        <p:nvPicPr>
          <p:cNvPr id="1162" name="Google Shape;1162;p76"/>
          <p:cNvPicPr preferRelativeResize="0"/>
          <p:nvPr/>
        </p:nvPicPr>
        <p:blipFill>
          <a:blip r:embed="rId4">
            <a:alphaModFix/>
          </a:blip>
          <a:stretch>
            <a:fillRect/>
          </a:stretch>
        </p:blipFill>
        <p:spPr>
          <a:xfrm>
            <a:off x="4589092" y="1003391"/>
            <a:ext cx="264914" cy="269658"/>
          </a:xfrm>
          <a:prstGeom prst="rect">
            <a:avLst/>
          </a:prstGeom>
          <a:noFill/>
          <a:ln>
            <a:noFill/>
          </a:ln>
        </p:spPr>
      </p:pic>
      <p:sp>
        <p:nvSpPr>
          <p:cNvPr id="1163" name="Google Shape;1163;p76"/>
          <p:cNvSpPr/>
          <p:nvPr/>
        </p:nvSpPr>
        <p:spPr>
          <a:xfrm>
            <a:off x="5554425" y="2006600"/>
            <a:ext cx="2171100" cy="2171100"/>
          </a:xfrm>
          <a:prstGeom prst="ellipse">
            <a:avLst/>
          </a:prstGeom>
          <a:solidFill>
            <a:srgbClr val="00B0A0">
              <a:alpha val="5538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1164" name="Google Shape;1164;p76"/>
          <p:cNvSpPr/>
          <p:nvPr/>
        </p:nvSpPr>
        <p:spPr>
          <a:xfrm>
            <a:off x="6088700" y="2004775"/>
            <a:ext cx="1104600" cy="110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65" name="Google Shape;1165;p76"/>
          <p:cNvPicPr preferRelativeResize="0"/>
          <p:nvPr/>
        </p:nvPicPr>
        <p:blipFill>
          <a:blip r:embed="rId5">
            <a:alphaModFix/>
          </a:blip>
          <a:stretch>
            <a:fillRect/>
          </a:stretch>
        </p:blipFill>
        <p:spPr>
          <a:xfrm>
            <a:off x="6487841" y="2403916"/>
            <a:ext cx="306546" cy="306546"/>
          </a:xfrm>
          <a:prstGeom prst="rect">
            <a:avLst/>
          </a:prstGeom>
          <a:noFill/>
          <a:ln>
            <a:noFill/>
          </a:ln>
        </p:spPr>
      </p:pic>
      <p:sp>
        <p:nvSpPr>
          <p:cNvPr id="1166" name="Google Shape;1166;p76"/>
          <p:cNvSpPr/>
          <p:nvPr/>
        </p:nvSpPr>
        <p:spPr>
          <a:xfrm>
            <a:off x="3935031" y="2670776"/>
            <a:ext cx="1652400" cy="165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1167" name="Google Shape;1167;p76"/>
          <p:cNvSpPr/>
          <p:nvPr/>
        </p:nvSpPr>
        <p:spPr>
          <a:xfrm>
            <a:off x="6653628" y="2999800"/>
            <a:ext cx="931200" cy="931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68" name="Google Shape;1168;p76"/>
          <p:cNvPicPr preferRelativeResize="0"/>
          <p:nvPr/>
        </p:nvPicPr>
        <p:blipFill>
          <a:blip r:embed="rId3">
            <a:alphaModFix/>
          </a:blip>
          <a:stretch>
            <a:fillRect/>
          </a:stretch>
        </p:blipFill>
        <p:spPr>
          <a:xfrm>
            <a:off x="6991349" y="3334556"/>
            <a:ext cx="255892" cy="261815"/>
          </a:xfrm>
          <a:prstGeom prst="rect">
            <a:avLst/>
          </a:prstGeom>
          <a:noFill/>
          <a:ln>
            <a:noFill/>
          </a:ln>
        </p:spPr>
      </p:pic>
      <p:sp>
        <p:nvSpPr>
          <p:cNvPr id="1169" name="Google Shape;1169;p76"/>
          <p:cNvSpPr/>
          <p:nvPr/>
        </p:nvSpPr>
        <p:spPr>
          <a:xfrm>
            <a:off x="5737400" y="3075175"/>
            <a:ext cx="903900" cy="903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70" name="Google Shape;1170;p76"/>
          <p:cNvPicPr preferRelativeResize="0"/>
          <p:nvPr/>
        </p:nvPicPr>
        <p:blipFill>
          <a:blip r:embed="rId6">
            <a:alphaModFix/>
          </a:blip>
          <a:stretch>
            <a:fillRect/>
          </a:stretch>
        </p:blipFill>
        <p:spPr>
          <a:xfrm>
            <a:off x="6001834" y="3332990"/>
            <a:ext cx="375041" cy="388268"/>
          </a:xfrm>
          <a:prstGeom prst="rect">
            <a:avLst/>
          </a:prstGeom>
          <a:noFill/>
          <a:ln>
            <a:noFill/>
          </a:ln>
        </p:spPr>
      </p:pic>
      <p:sp>
        <p:nvSpPr>
          <p:cNvPr id="1171" name="Google Shape;1171;p76"/>
          <p:cNvSpPr/>
          <p:nvPr/>
        </p:nvSpPr>
        <p:spPr>
          <a:xfrm>
            <a:off x="112573" y="1482579"/>
            <a:ext cx="777900" cy="3513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1T1V</a:t>
            </a:r>
            <a:endParaRPr b="1" sz="1800">
              <a:solidFill>
                <a:srgbClr val="FFFFFF"/>
              </a:solidFill>
              <a:latin typeface="Barlow"/>
              <a:ea typeface="Barlow"/>
              <a:cs typeface="Barlow"/>
              <a:sym typeface="Barlow"/>
            </a:endParaRPr>
          </a:p>
        </p:txBody>
      </p:sp>
      <p:sp>
        <p:nvSpPr>
          <p:cNvPr id="1172" name="Google Shape;1172;p76"/>
          <p:cNvSpPr/>
          <p:nvPr/>
        </p:nvSpPr>
        <p:spPr>
          <a:xfrm>
            <a:off x="990950" y="1482575"/>
            <a:ext cx="931200" cy="3513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1CR1V</a:t>
            </a:r>
            <a:endParaRPr b="1" sz="1800">
              <a:solidFill>
                <a:srgbClr val="FFFFFF"/>
              </a:solidFill>
              <a:latin typeface="Barlow"/>
              <a:ea typeface="Barlow"/>
              <a:cs typeface="Barlow"/>
              <a:sym typeface="Barlow"/>
            </a:endParaRPr>
          </a:p>
        </p:txBody>
      </p:sp>
      <p:sp>
        <p:nvSpPr>
          <p:cNvPr id="1173" name="Google Shape;1173;p76"/>
          <p:cNvSpPr/>
          <p:nvPr/>
        </p:nvSpPr>
        <p:spPr>
          <a:xfrm>
            <a:off x="112573" y="1914879"/>
            <a:ext cx="777900" cy="351300"/>
          </a:xfrm>
          <a:prstGeom prst="roundRect">
            <a:avLst>
              <a:gd fmla="val 16667" name="adj"/>
            </a:avLst>
          </a:prstGeom>
          <a:solidFill>
            <a:srgbClr val="FFAB40">
              <a:alpha val="34080"/>
            </a:srgbClr>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1A1V</a:t>
            </a:r>
            <a:endParaRPr b="1" sz="1800">
              <a:solidFill>
                <a:srgbClr val="FFFFFF"/>
              </a:solidFill>
              <a:latin typeface="Barlow"/>
              <a:ea typeface="Barlow"/>
              <a:cs typeface="Barlow"/>
              <a:sym typeface="Barlow"/>
            </a:endParaRPr>
          </a:p>
        </p:txBody>
      </p:sp>
      <p:sp>
        <p:nvSpPr>
          <p:cNvPr id="1174" name="Google Shape;1174;p76"/>
          <p:cNvSpPr/>
          <p:nvPr/>
        </p:nvSpPr>
        <p:spPr>
          <a:xfrm>
            <a:off x="990948" y="1914879"/>
            <a:ext cx="777900" cy="351300"/>
          </a:xfrm>
          <a:prstGeom prst="roundRect">
            <a:avLst>
              <a:gd fmla="val 16667" name="adj"/>
            </a:avLst>
          </a:prstGeom>
          <a:solidFill>
            <a:srgbClr val="FFAB40">
              <a:alpha val="34080"/>
            </a:srgbClr>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1H1V</a:t>
            </a:r>
            <a:endParaRPr b="1" sz="1800">
              <a:solidFill>
                <a:srgbClr val="FFFFFF"/>
              </a:solidFill>
              <a:latin typeface="Barlow"/>
              <a:ea typeface="Barlow"/>
              <a:cs typeface="Barlow"/>
              <a:sym typeface="Barlow"/>
            </a:endParaRPr>
          </a:p>
        </p:txBody>
      </p:sp>
      <p:pic>
        <p:nvPicPr>
          <p:cNvPr id="1175" name="Google Shape;1175;p76"/>
          <p:cNvPicPr preferRelativeResize="0"/>
          <p:nvPr/>
        </p:nvPicPr>
        <p:blipFill rotWithShape="1">
          <a:blip r:embed="rId7">
            <a:alphaModFix/>
          </a:blip>
          <a:srcRect b="51269" l="65191" r="3634" t="0"/>
          <a:stretch/>
        </p:blipFill>
        <p:spPr>
          <a:xfrm>
            <a:off x="75300" y="4125629"/>
            <a:ext cx="964201" cy="982020"/>
          </a:xfrm>
          <a:prstGeom prst="rect">
            <a:avLst/>
          </a:prstGeom>
          <a:noFill/>
          <a:ln>
            <a:noFill/>
          </a:ln>
        </p:spPr>
      </p:pic>
      <p:sp>
        <p:nvSpPr>
          <p:cNvPr id="1176" name="Google Shape;1176;p76"/>
          <p:cNvSpPr/>
          <p:nvPr/>
        </p:nvSpPr>
        <p:spPr>
          <a:xfrm>
            <a:off x="6069850" y="-69175"/>
            <a:ext cx="2493000" cy="1652400"/>
          </a:xfrm>
          <a:prstGeom prst="cloudCallout">
            <a:avLst>
              <a:gd fmla="val -61548" name="adj1"/>
              <a:gd fmla="val 30917"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666666"/>
                </a:solidFill>
                <a:latin typeface="Barlow"/>
                <a:ea typeface="Barlow"/>
                <a:cs typeface="Barlow"/>
                <a:sym typeface="Barlow"/>
              </a:rPr>
              <a:t>My voice counts only in the circles I participate in.</a:t>
            </a:r>
            <a:endParaRPr>
              <a:solidFill>
                <a:srgbClr val="666666"/>
              </a:solidFill>
              <a:latin typeface="Barlow"/>
              <a:ea typeface="Barlow"/>
              <a:cs typeface="Barlow"/>
              <a:sym typeface="Barlow"/>
            </a:endParaRPr>
          </a:p>
        </p:txBody>
      </p:sp>
      <p:sp>
        <p:nvSpPr>
          <p:cNvPr id="1177" name="Google Shape;1177;p76"/>
          <p:cNvSpPr txBox="1"/>
          <p:nvPr/>
        </p:nvSpPr>
        <p:spPr>
          <a:xfrm>
            <a:off x="0" y="3316675"/>
            <a:ext cx="2493000" cy="74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Voting Methods/Scopes</a:t>
            </a:r>
            <a:endParaRPr b="1"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chemeClr val="dk2"/>
                </a:solidFill>
                <a:latin typeface="Barlow"/>
                <a:ea typeface="Barlow"/>
                <a:cs typeface="Barlow"/>
                <a:sym typeface="Barlow"/>
              </a:rPr>
              <a:t>80/20 | CONSENT | CONSENSUS</a:t>
            </a:r>
            <a:br>
              <a:rPr lang="en" sz="1200">
                <a:solidFill>
                  <a:schemeClr val="dk2"/>
                </a:solidFill>
                <a:latin typeface="Barlow"/>
                <a:ea typeface="Barlow"/>
                <a:cs typeface="Barlow"/>
                <a:sym typeface="Barlow"/>
              </a:rPr>
            </a:br>
            <a:r>
              <a:rPr lang="en" sz="1200">
                <a:solidFill>
                  <a:schemeClr val="dk2"/>
                </a:solidFill>
                <a:latin typeface="Barlow"/>
                <a:ea typeface="Barlow"/>
                <a:cs typeface="Barlow"/>
                <a:sym typeface="Barlow"/>
              </a:rPr>
              <a:t>t=fixed, t=until min% threshold</a:t>
            </a:r>
            <a:endParaRPr sz="1200">
              <a:solidFill>
                <a:schemeClr val="dk2"/>
              </a:solidFill>
              <a:latin typeface="Barlow"/>
              <a:ea typeface="Barlow"/>
              <a:cs typeface="Barlow"/>
              <a:sym typeface="Barlow"/>
            </a:endParaRPr>
          </a:p>
        </p:txBody>
      </p:sp>
      <p:pic>
        <p:nvPicPr>
          <p:cNvPr id="1178" name="Google Shape;1178;p76"/>
          <p:cNvPicPr preferRelativeResize="0"/>
          <p:nvPr/>
        </p:nvPicPr>
        <p:blipFill>
          <a:blip r:embed="rId4">
            <a:alphaModFix/>
          </a:blip>
          <a:stretch>
            <a:fillRect/>
          </a:stretch>
        </p:blipFill>
        <p:spPr>
          <a:xfrm>
            <a:off x="3673178" y="2381304"/>
            <a:ext cx="375050" cy="381775"/>
          </a:xfrm>
          <a:prstGeom prst="rect">
            <a:avLst/>
          </a:prstGeom>
          <a:noFill/>
          <a:ln>
            <a:noFill/>
          </a:ln>
        </p:spPr>
      </p:pic>
      <p:sp>
        <p:nvSpPr>
          <p:cNvPr id="1179" name="Google Shape;1179;p76"/>
          <p:cNvSpPr/>
          <p:nvPr/>
        </p:nvSpPr>
        <p:spPr>
          <a:xfrm>
            <a:off x="5136448" y="1556966"/>
            <a:ext cx="777900" cy="3513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80%</a:t>
            </a:r>
            <a:endParaRPr b="1" sz="1800">
              <a:solidFill>
                <a:srgbClr val="FFFFFF"/>
              </a:solidFill>
              <a:latin typeface="Barlow"/>
              <a:ea typeface="Barlow"/>
              <a:cs typeface="Barlow"/>
              <a:sym typeface="Barlow"/>
            </a:endParaRPr>
          </a:p>
        </p:txBody>
      </p:sp>
      <p:sp>
        <p:nvSpPr>
          <p:cNvPr id="1180" name="Google Shape;1180;p76"/>
          <p:cNvSpPr/>
          <p:nvPr/>
        </p:nvSpPr>
        <p:spPr>
          <a:xfrm>
            <a:off x="6927398" y="3627766"/>
            <a:ext cx="777900" cy="3513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20%</a:t>
            </a:r>
            <a:endParaRPr b="1" sz="1800">
              <a:solidFill>
                <a:srgbClr val="FFFFFF"/>
              </a:solidFill>
              <a:latin typeface="Barlow"/>
              <a:ea typeface="Barlow"/>
              <a:cs typeface="Barlow"/>
              <a:sym typeface="Barlow"/>
            </a:endParaRPr>
          </a:p>
        </p:txBody>
      </p:sp>
      <p:pic>
        <p:nvPicPr>
          <p:cNvPr id="1181" name="Google Shape;1181;p76"/>
          <p:cNvPicPr preferRelativeResize="0"/>
          <p:nvPr/>
        </p:nvPicPr>
        <p:blipFill rotWithShape="1">
          <a:blip r:embed="rId8">
            <a:alphaModFix/>
          </a:blip>
          <a:srcRect b="24767" l="0" r="12755" t="7449"/>
          <a:stretch/>
        </p:blipFill>
        <p:spPr>
          <a:xfrm>
            <a:off x="2232600" y="179150"/>
            <a:ext cx="1440580" cy="7497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77"/>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Roboto"/>
                <a:ea typeface="Roboto"/>
                <a:cs typeface="Roboto"/>
                <a:sym typeface="Roboto"/>
              </a:rPr>
              <a:t>80/20</a:t>
            </a:r>
            <a:endParaRPr b="1" sz="3000">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rPr lang="en" sz="1200">
                <a:latin typeface="Roboto"/>
                <a:ea typeface="Roboto"/>
                <a:cs typeface="Roboto"/>
                <a:sym typeface="Roboto"/>
              </a:rPr>
              <a:t>Many different voting methods can co-exist. Circles set natural boundaries for their scope.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We need 80% of endorsement and 20% of participation (called a quorum). </a:t>
            </a:r>
            <a:r>
              <a:rPr b="1" lang="en" sz="1200">
                <a:latin typeface="Roboto"/>
                <a:ea typeface="Roboto"/>
                <a:cs typeface="Roboto"/>
                <a:sym typeface="Roboto"/>
              </a:rPr>
              <a:t>If we pass this threshold the vote passes.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2"/>
                </a:solidFill>
                <a:latin typeface="Barlow"/>
                <a:ea typeface="Barlow"/>
                <a:cs typeface="Barlow"/>
                <a:sym typeface="Barlow"/>
              </a:rPr>
              <a:t>80/20/1T1V/1WK</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000">
                <a:solidFill>
                  <a:schemeClr val="dk2"/>
                </a:solidFill>
                <a:latin typeface="Barlow"/>
                <a:ea typeface="Barlow"/>
                <a:cs typeface="Barlow"/>
                <a:sym typeface="Barlow"/>
              </a:rPr>
              <a:t>80% pass (Unity)</a:t>
            </a:r>
            <a:endParaRPr sz="1000">
              <a:solidFill>
                <a:schemeClr val="dk2"/>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000">
                <a:solidFill>
                  <a:schemeClr val="dk2"/>
                </a:solidFill>
                <a:latin typeface="Barlow"/>
                <a:ea typeface="Barlow"/>
                <a:cs typeface="Barlow"/>
                <a:sym typeface="Barlow"/>
              </a:rPr>
              <a:t>20% quorum (HVoice Voting)</a:t>
            </a:r>
            <a:endParaRPr sz="10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rPr b="1" lang="en" sz="1200">
                <a:latin typeface="Roboto"/>
                <a:ea typeface="Roboto"/>
                <a:cs typeface="Roboto"/>
                <a:sym typeface="Roboto"/>
              </a:rPr>
              <a:t> </a:t>
            </a:r>
            <a:endParaRPr sz="1000">
              <a:latin typeface="Roboto"/>
              <a:ea typeface="Roboto"/>
              <a:cs typeface="Roboto"/>
              <a:sym typeface="Roboto"/>
            </a:endParaRPr>
          </a:p>
        </p:txBody>
      </p:sp>
      <p:pic>
        <p:nvPicPr>
          <p:cNvPr id="1187" name="Google Shape;1187;p77"/>
          <p:cNvPicPr preferRelativeResize="0"/>
          <p:nvPr/>
        </p:nvPicPr>
        <p:blipFill>
          <a:blip r:embed="rId3">
            <a:alphaModFix/>
          </a:blip>
          <a:stretch>
            <a:fillRect/>
          </a:stretch>
        </p:blipFill>
        <p:spPr>
          <a:xfrm>
            <a:off x="978352" y="4404475"/>
            <a:ext cx="428625" cy="428625"/>
          </a:xfrm>
          <a:prstGeom prst="rect">
            <a:avLst/>
          </a:prstGeom>
          <a:noFill/>
          <a:ln>
            <a:noFill/>
          </a:ln>
        </p:spPr>
      </p:pic>
      <p:pic>
        <p:nvPicPr>
          <p:cNvPr id="1188" name="Google Shape;1188;p77"/>
          <p:cNvPicPr preferRelativeResize="0"/>
          <p:nvPr/>
        </p:nvPicPr>
        <p:blipFill>
          <a:blip r:embed="rId4">
            <a:alphaModFix/>
          </a:blip>
          <a:stretch>
            <a:fillRect/>
          </a:stretch>
        </p:blipFill>
        <p:spPr>
          <a:xfrm>
            <a:off x="3422050" y="152475"/>
            <a:ext cx="4838700" cy="4838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78"/>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Roboto"/>
                <a:ea typeface="Roboto"/>
                <a:cs typeface="Roboto"/>
                <a:sym typeface="Roboto"/>
              </a:rPr>
              <a:t>CONSENT</a:t>
            </a:r>
            <a:endParaRPr b="1" sz="3000">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rPr lang="en" sz="1200">
                <a:latin typeface="Roboto"/>
                <a:ea typeface="Roboto"/>
                <a:cs typeface="Roboto"/>
                <a:sym typeface="Roboto"/>
              </a:rPr>
              <a:t>Many different voting methods can co-exist. Circles set natural boundaries for their scope.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If there is no objection in a given time frame, the vote passes. If there is an objection, it must be resolved before the vote passes.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dk2"/>
                </a:solidFill>
                <a:latin typeface="Barlow"/>
                <a:ea typeface="Barlow"/>
                <a:cs typeface="Barlow"/>
                <a:sym typeface="Barlow"/>
              </a:rPr>
              <a:t>0/0-20/1T1V/1WK</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rPr lang="en" sz="1000">
                <a:solidFill>
                  <a:schemeClr val="dk2"/>
                </a:solidFill>
                <a:latin typeface="Barlow"/>
                <a:ea typeface="Barlow"/>
                <a:cs typeface="Barlow"/>
                <a:sym typeface="Barlow"/>
              </a:rPr>
              <a:t>0% pass (Unity)</a:t>
            </a:r>
            <a:endParaRPr sz="10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rPr lang="en" sz="1000">
                <a:solidFill>
                  <a:schemeClr val="dk2"/>
                </a:solidFill>
                <a:latin typeface="Barlow"/>
                <a:ea typeface="Barlow"/>
                <a:cs typeface="Barlow"/>
                <a:sym typeface="Barlow"/>
              </a:rPr>
              <a:t>0-20% quorum (HVoice Voting)</a:t>
            </a:r>
            <a:endParaRPr sz="10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b="1"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rPr b="1" lang="en" sz="1200">
                <a:latin typeface="Roboto"/>
                <a:ea typeface="Roboto"/>
                <a:cs typeface="Roboto"/>
                <a:sym typeface="Roboto"/>
              </a:rPr>
              <a:t> </a:t>
            </a:r>
            <a:endParaRPr sz="1000">
              <a:latin typeface="Roboto"/>
              <a:ea typeface="Roboto"/>
              <a:cs typeface="Roboto"/>
              <a:sym typeface="Roboto"/>
            </a:endParaRPr>
          </a:p>
        </p:txBody>
      </p:sp>
      <p:pic>
        <p:nvPicPr>
          <p:cNvPr id="1194" name="Google Shape;1194;p78"/>
          <p:cNvPicPr preferRelativeResize="0"/>
          <p:nvPr/>
        </p:nvPicPr>
        <p:blipFill>
          <a:blip r:embed="rId3">
            <a:alphaModFix/>
          </a:blip>
          <a:stretch>
            <a:fillRect/>
          </a:stretch>
        </p:blipFill>
        <p:spPr>
          <a:xfrm>
            <a:off x="3294625" y="471200"/>
            <a:ext cx="5041977" cy="4117549"/>
          </a:xfrm>
          <a:prstGeom prst="rect">
            <a:avLst/>
          </a:prstGeom>
          <a:noFill/>
          <a:ln>
            <a:noFill/>
          </a:ln>
        </p:spPr>
      </p:pic>
      <p:pic>
        <p:nvPicPr>
          <p:cNvPr id="1195" name="Google Shape;1195;p78"/>
          <p:cNvPicPr preferRelativeResize="0"/>
          <p:nvPr/>
        </p:nvPicPr>
        <p:blipFill>
          <a:blip r:embed="rId4">
            <a:alphaModFix/>
          </a:blip>
          <a:stretch>
            <a:fillRect/>
          </a:stretch>
        </p:blipFill>
        <p:spPr>
          <a:xfrm>
            <a:off x="978352" y="4404475"/>
            <a:ext cx="428625" cy="428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id="1200" name="Google Shape;1200;p79"/>
          <p:cNvPicPr preferRelativeResize="0"/>
          <p:nvPr/>
        </p:nvPicPr>
        <p:blipFill>
          <a:blip r:embed="rId3">
            <a:alphaModFix/>
          </a:blip>
          <a:stretch>
            <a:fillRect/>
          </a:stretch>
        </p:blipFill>
        <p:spPr>
          <a:xfrm>
            <a:off x="3685825" y="534350"/>
            <a:ext cx="4739050" cy="3870124"/>
          </a:xfrm>
          <a:prstGeom prst="rect">
            <a:avLst/>
          </a:prstGeom>
          <a:noFill/>
          <a:ln>
            <a:noFill/>
          </a:ln>
        </p:spPr>
      </p:pic>
      <p:sp>
        <p:nvSpPr>
          <p:cNvPr id="1201" name="Google Shape;1201;p79"/>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Roboto"/>
                <a:ea typeface="Roboto"/>
                <a:cs typeface="Roboto"/>
                <a:sym typeface="Roboto"/>
              </a:rPr>
              <a:t>CONSENSUS</a:t>
            </a:r>
            <a:endParaRPr b="1" sz="3000">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rPr lang="en" sz="1200">
                <a:latin typeface="Roboto"/>
                <a:ea typeface="Roboto"/>
                <a:cs typeface="Roboto"/>
                <a:sym typeface="Roboto"/>
              </a:rPr>
              <a:t>Many different voting methods can co-exist. Circles set natural boundaries for their scope.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If there is any objection in a given time frame, the vote does not pass. All votes must be in favor. </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2"/>
                </a:solidFill>
                <a:latin typeface="Barlow"/>
                <a:ea typeface="Barlow"/>
                <a:cs typeface="Barlow"/>
                <a:sym typeface="Barlow"/>
              </a:rPr>
              <a:t>100/20/1T1V/1WK</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000">
                <a:solidFill>
                  <a:schemeClr val="dk2"/>
                </a:solidFill>
                <a:latin typeface="Barlow"/>
                <a:ea typeface="Barlow"/>
                <a:cs typeface="Barlow"/>
                <a:sym typeface="Barlow"/>
              </a:rPr>
              <a:t>100% pass (Unity)</a:t>
            </a:r>
            <a:endParaRPr sz="1000">
              <a:solidFill>
                <a:schemeClr val="dk2"/>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000">
                <a:solidFill>
                  <a:schemeClr val="dk2"/>
                </a:solidFill>
                <a:latin typeface="Barlow"/>
                <a:ea typeface="Barlow"/>
                <a:cs typeface="Barlow"/>
                <a:sym typeface="Barlow"/>
              </a:rPr>
              <a:t>20% quorum (HVoice Voting)</a:t>
            </a:r>
            <a:endParaRPr sz="10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p:txBody>
      </p:sp>
      <p:pic>
        <p:nvPicPr>
          <p:cNvPr id="1202" name="Google Shape;1202;p79"/>
          <p:cNvPicPr preferRelativeResize="0"/>
          <p:nvPr/>
        </p:nvPicPr>
        <p:blipFill>
          <a:blip r:embed="rId4">
            <a:alphaModFix/>
          </a:blip>
          <a:stretch>
            <a:fillRect/>
          </a:stretch>
        </p:blipFill>
        <p:spPr>
          <a:xfrm>
            <a:off x="978352" y="4404475"/>
            <a:ext cx="428625" cy="428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80"/>
          <p:cNvSpPr/>
          <p:nvPr/>
        </p:nvSpPr>
        <p:spPr>
          <a:xfrm>
            <a:off x="348630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1208" name="Google Shape;1208;p80"/>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TOKENS</a:t>
            </a:r>
            <a:endParaRPr b="1" sz="30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b="1" lang="en" sz="1200">
                <a:solidFill>
                  <a:srgbClr val="595959"/>
                </a:solidFill>
                <a:latin typeface="Barlow"/>
                <a:ea typeface="Barlow"/>
                <a:cs typeface="Barlow"/>
                <a:sym typeface="Barlow"/>
              </a:rPr>
              <a:t>Seeds </a:t>
            </a:r>
            <a:r>
              <a:rPr lang="en" sz="1200">
                <a:solidFill>
                  <a:srgbClr val="595959"/>
                </a:solidFill>
                <a:latin typeface="Barlow"/>
                <a:ea typeface="Barlow"/>
                <a:cs typeface="Barlow"/>
                <a:sym typeface="Barlow"/>
              </a:rPr>
              <a:t>is the currency of SEEDS.</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br>
              <a:rPr b="1" lang="en" sz="1200">
                <a:solidFill>
                  <a:srgbClr val="595959"/>
                </a:solidFill>
                <a:latin typeface="Barlow"/>
                <a:ea typeface="Barlow"/>
                <a:cs typeface="Barlow"/>
                <a:sym typeface="Barlow"/>
              </a:rPr>
            </a:br>
            <a:br>
              <a:rPr b="1" lang="en" sz="1200">
                <a:solidFill>
                  <a:srgbClr val="595959"/>
                </a:solidFill>
                <a:latin typeface="Barlow"/>
                <a:ea typeface="Barlow"/>
                <a:cs typeface="Barlow"/>
                <a:sym typeface="Barlow"/>
              </a:rPr>
            </a:br>
            <a:br>
              <a:rPr b="1" lang="en" sz="1200">
                <a:solidFill>
                  <a:srgbClr val="595959"/>
                </a:solidFill>
                <a:latin typeface="Barlow"/>
                <a:ea typeface="Barlow"/>
                <a:cs typeface="Barlow"/>
                <a:sym typeface="Barlow"/>
              </a:rPr>
            </a:br>
            <a:r>
              <a:rPr b="1" lang="en" sz="1200">
                <a:solidFill>
                  <a:srgbClr val="595959"/>
                </a:solidFill>
                <a:latin typeface="Barlow"/>
                <a:ea typeface="Barlow"/>
                <a:cs typeface="Barlow"/>
                <a:sym typeface="Barlow"/>
              </a:rPr>
              <a:t>Hypha Equity</a:t>
            </a:r>
            <a:r>
              <a:rPr lang="en" sz="1200">
                <a:solidFill>
                  <a:srgbClr val="595959"/>
                </a:solidFill>
                <a:latin typeface="Barlow"/>
                <a:ea typeface="Barlow"/>
                <a:cs typeface="Barlow"/>
                <a:sym typeface="Barlow"/>
              </a:rPr>
              <a:t> is the equity token of Hypha. Profits will be used to pay dividends to Hypha holders and to buy Hypha Equity to distribute to members. </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b="1" lang="en" sz="1200">
                <a:solidFill>
                  <a:srgbClr val="595959"/>
                </a:solidFill>
                <a:latin typeface="Barlow"/>
                <a:ea typeface="Barlow"/>
                <a:cs typeface="Barlow"/>
                <a:sym typeface="Barlow"/>
              </a:rPr>
              <a:t>HUSD </a:t>
            </a:r>
            <a:r>
              <a:rPr lang="en" sz="1200">
                <a:solidFill>
                  <a:srgbClr val="595959"/>
                </a:solidFill>
                <a:latin typeface="Barlow"/>
                <a:ea typeface="Barlow"/>
                <a:cs typeface="Barlow"/>
                <a:sym typeface="Barlow"/>
              </a:rPr>
              <a:t>has a 1-to-1 value in USD and can be redeemed for US Dollar equivalent. </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b="1" lang="en" sz="1200">
                <a:solidFill>
                  <a:srgbClr val="595959"/>
                </a:solidFill>
                <a:latin typeface="Barlow"/>
                <a:ea typeface="Barlow"/>
                <a:cs typeface="Barlow"/>
                <a:sym typeface="Barlow"/>
              </a:rPr>
              <a:t>Gratitude, DHO </a:t>
            </a:r>
            <a:r>
              <a:rPr lang="en" sz="1200">
                <a:solidFill>
                  <a:srgbClr val="595959"/>
                </a:solidFill>
                <a:latin typeface="Barlow"/>
                <a:ea typeface="Barlow"/>
                <a:cs typeface="Barlow"/>
                <a:sym typeface="Barlow"/>
              </a:rPr>
              <a:t>and many other tokens are coming soon.</a:t>
            </a:r>
            <a:endParaRPr b="1" sz="1200">
              <a:solidFill>
                <a:srgbClr val="595959"/>
              </a:solidFill>
              <a:latin typeface="Barlow"/>
              <a:ea typeface="Barlow"/>
              <a:cs typeface="Barlow"/>
              <a:sym typeface="Barlow"/>
            </a:endParaRPr>
          </a:p>
        </p:txBody>
      </p:sp>
      <p:sp>
        <p:nvSpPr>
          <p:cNvPr id="1209" name="Google Shape;1209;p80"/>
          <p:cNvSpPr/>
          <p:nvPr/>
        </p:nvSpPr>
        <p:spPr>
          <a:xfrm>
            <a:off x="3938075" y="479800"/>
            <a:ext cx="2212200" cy="221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1210" name="Google Shape;1210;p80"/>
          <p:cNvSpPr/>
          <p:nvPr/>
        </p:nvSpPr>
        <p:spPr>
          <a:xfrm>
            <a:off x="4239451" y="656127"/>
            <a:ext cx="964200" cy="9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1" name="Google Shape;1211;p80"/>
          <p:cNvSpPr/>
          <p:nvPr/>
        </p:nvSpPr>
        <p:spPr>
          <a:xfrm>
            <a:off x="5184799" y="871148"/>
            <a:ext cx="903900" cy="903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2" name="Google Shape;1212;p80"/>
          <p:cNvPicPr preferRelativeResize="0"/>
          <p:nvPr/>
        </p:nvPicPr>
        <p:blipFill>
          <a:blip r:embed="rId3">
            <a:alphaModFix/>
          </a:blip>
          <a:stretch>
            <a:fillRect/>
          </a:stretch>
        </p:blipFill>
        <p:spPr>
          <a:xfrm>
            <a:off x="5504298" y="1187569"/>
            <a:ext cx="264914" cy="271048"/>
          </a:xfrm>
          <a:prstGeom prst="rect">
            <a:avLst/>
          </a:prstGeom>
          <a:noFill/>
          <a:ln>
            <a:noFill/>
          </a:ln>
        </p:spPr>
      </p:pic>
      <p:pic>
        <p:nvPicPr>
          <p:cNvPr id="1213" name="Google Shape;1213;p80"/>
          <p:cNvPicPr preferRelativeResize="0"/>
          <p:nvPr/>
        </p:nvPicPr>
        <p:blipFill>
          <a:blip r:embed="rId4">
            <a:alphaModFix/>
          </a:blip>
          <a:stretch>
            <a:fillRect/>
          </a:stretch>
        </p:blipFill>
        <p:spPr>
          <a:xfrm>
            <a:off x="4589092" y="1003391"/>
            <a:ext cx="264914" cy="269658"/>
          </a:xfrm>
          <a:prstGeom prst="rect">
            <a:avLst/>
          </a:prstGeom>
          <a:noFill/>
          <a:ln>
            <a:noFill/>
          </a:ln>
        </p:spPr>
      </p:pic>
      <p:sp>
        <p:nvSpPr>
          <p:cNvPr id="1214" name="Google Shape;1214;p80"/>
          <p:cNvSpPr/>
          <p:nvPr/>
        </p:nvSpPr>
        <p:spPr>
          <a:xfrm>
            <a:off x="5554425" y="2006600"/>
            <a:ext cx="2171100" cy="2171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1215" name="Google Shape;1215;p80"/>
          <p:cNvSpPr/>
          <p:nvPr/>
        </p:nvSpPr>
        <p:spPr>
          <a:xfrm>
            <a:off x="6088700" y="2004775"/>
            <a:ext cx="1104600" cy="110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6" name="Google Shape;1216;p80"/>
          <p:cNvPicPr preferRelativeResize="0"/>
          <p:nvPr/>
        </p:nvPicPr>
        <p:blipFill>
          <a:blip r:embed="rId5">
            <a:alphaModFix/>
          </a:blip>
          <a:stretch>
            <a:fillRect/>
          </a:stretch>
        </p:blipFill>
        <p:spPr>
          <a:xfrm>
            <a:off x="6487841" y="2403916"/>
            <a:ext cx="306546" cy="306546"/>
          </a:xfrm>
          <a:prstGeom prst="rect">
            <a:avLst/>
          </a:prstGeom>
          <a:noFill/>
          <a:ln>
            <a:noFill/>
          </a:ln>
        </p:spPr>
      </p:pic>
      <p:sp>
        <p:nvSpPr>
          <p:cNvPr id="1217" name="Google Shape;1217;p80"/>
          <p:cNvSpPr/>
          <p:nvPr/>
        </p:nvSpPr>
        <p:spPr>
          <a:xfrm>
            <a:off x="3935031" y="2670776"/>
            <a:ext cx="1652400" cy="165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1218" name="Google Shape;1218;p80"/>
          <p:cNvSpPr/>
          <p:nvPr/>
        </p:nvSpPr>
        <p:spPr>
          <a:xfrm>
            <a:off x="6653628" y="2999800"/>
            <a:ext cx="931200" cy="931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9" name="Google Shape;1219;p80"/>
          <p:cNvPicPr preferRelativeResize="0"/>
          <p:nvPr/>
        </p:nvPicPr>
        <p:blipFill>
          <a:blip r:embed="rId3">
            <a:alphaModFix/>
          </a:blip>
          <a:stretch>
            <a:fillRect/>
          </a:stretch>
        </p:blipFill>
        <p:spPr>
          <a:xfrm>
            <a:off x="6991349" y="3334556"/>
            <a:ext cx="255892" cy="261815"/>
          </a:xfrm>
          <a:prstGeom prst="rect">
            <a:avLst/>
          </a:prstGeom>
          <a:noFill/>
          <a:ln>
            <a:noFill/>
          </a:ln>
        </p:spPr>
      </p:pic>
      <p:sp>
        <p:nvSpPr>
          <p:cNvPr id="1220" name="Google Shape;1220;p80"/>
          <p:cNvSpPr/>
          <p:nvPr/>
        </p:nvSpPr>
        <p:spPr>
          <a:xfrm>
            <a:off x="5737400" y="3075175"/>
            <a:ext cx="903900" cy="903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21" name="Google Shape;1221;p80"/>
          <p:cNvPicPr preferRelativeResize="0"/>
          <p:nvPr/>
        </p:nvPicPr>
        <p:blipFill>
          <a:blip r:embed="rId6">
            <a:alphaModFix/>
          </a:blip>
          <a:stretch>
            <a:fillRect/>
          </a:stretch>
        </p:blipFill>
        <p:spPr>
          <a:xfrm>
            <a:off x="6001834" y="3332990"/>
            <a:ext cx="375041" cy="388268"/>
          </a:xfrm>
          <a:prstGeom prst="rect">
            <a:avLst/>
          </a:prstGeom>
          <a:noFill/>
          <a:ln>
            <a:noFill/>
          </a:ln>
        </p:spPr>
      </p:pic>
      <p:pic>
        <p:nvPicPr>
          <p:cNvPr id="1222" name="Google Shape;1222;p80"/>
          <p:cNvPicPr preferRelativeResize="0"/>
          <p:nvPr/>
        </p:nvPicPr>
        <p:blipFill rotWithShape="1">
          <a:blip r:embed="rId7">
            <a:alphaModFix/>
          </a:blip>
          <a:srcRect b="51269" l="32956" r="35870" t="0"/>
          <a:stretch/>
        </p:blipFill>
        <p:spPr>
          <a:xfrm>
            <a:off x="27846" y="1309500"/>
            <a:ext cx="684449" cy="697101"/>
          </a:xfrm>
          <a:prstGeom prst="rect">
            <a:avLst/>
          </a:prstGeom>
          <a:noFill/>
          <a:ln>
            <a:noFill/>
          </a:ln>
        </p:spPr>
      </p:pic>
      <p:pic>
        <p:nvPicPr>
          <p:cNvPr id="1223" name="Google Shape;1223;p80"/>
          <p:cNvPicPr preferRelativeResize="0"/>
          <p:nvPr/>
        </p:nvPicPr>
        <p:blipFill>
          <a:blip r:embed="rId8">
            <a:alphaModFix/>
          </a:blip>
          <a:stretch>
            <a:fillRect/>
          </a:stretch>
        </p:blipFill>
        <p:spPr>
          <a:xfrm>
            <a:off x="89675" y="526737"/>
            <a:ext cx="560794" cy="652076"/>
          </a:xfrm>
          <a:prstGeom prst="rect">
            <a:avLst/>
          </a:prstGeom>
          <a:noFill/>
          <a:ln>
            <a:noFill/>
          </a:ln>
        </p:spPr>
      </p:pic>
      <p:pic>
        <p:nvPicPr>
          <p:cNvPr id="1224" name="Google Shape;1224;p80"/>
          <p:cNvPicPr preferRelativeResize="0"/>
          <p:nvPr/>
        </p:nvPicPr>
        <p:blipFill rotWithShape="1">
          <a:blip r:embed="rId7">
            <a:alphaModFix/>
          </a:blip>
          <a:srcRect b="51269" l="0" r="35872" t="0"/>
          <a:stretch/>
        </p:blipFill>
        <p:spPr>
          <a:xfrm>
            <a:off x="4173300" y="1273050"/>
            <a:ext cx="547475" cy="271050"/>
          </a:xfrm>
          <a:prstGeom prst="rect">
            <a:avLst/>
          </a:prstGeom>
          <a:noFill/>
          <a:ln>
            <a:noFill/>
          </a:ln>
        </p:spPr>
      </p:pic>
      <p:pic>
        <p:nvPicPr>
          <p:cNvPr id="1225" name="Google Shape;1225;p80"/>
          <p:cNvPicPr preferRelativeResize="0"/>
          <p:nvPr/>
        </p:nvPicPr>
        <p:blipFill>
          <a:blip r:embed="rId8">
            <a:alphaModFix/>
          </a:blip>
          <a:stretch>
            <a:fillRect/>
          </a:stretch>
        </p:blipFill>
        <p:spPr>
          <a:xfrm>
            <a:off x="4752641" y="1281803"/>
            <a:ext cx="218051" cy="253543"/>
          </a:xfrm>
          <a:prstGeom prst="rect">
            <a:avLst/>
          </a:prstGeom>
          <a:noFill/>
          <a:ln>
            <a:noFill/>
          </a:ln>
        </p:spPr>
      </p:pic>
      <p:pic>
        <p:nvPicPr>
          <p:cNvPr id="1226" name="Google Shape;1226;p80"/>
          <p:cNvPicPr preferRelativeResize="0"/>
          <p:nvPr/>
        </p:nvPicPr>
        <p:blipFill rotWithShape="1">
          <a:blip r:embed="rId7">
            <a:alphaModFix/>
          </a:blip>
          <a:srcRect b="51269" l="0" r="35872" t="0"/>
          <a:stretch/>
        </p:blipFill>
        <p:spPr>
          <a:xfrm>
            <a:off x="6487850" y="2719600"/>
            <a:ext cx="547475" cy="271050"/>
          </a:xfrm>
          <a:prstGeom prst="rect">
            <a:avLst/>
          </a:prstGeom>
          <a:noFill/>
          <a:ln>
            <a:noFill/>
          </a:ln>
        </p:spPr>
      </p:pic>
      <p:pic>
        <p:nvPicPr>
          <p:cNvPr id="1227" name="Google Shape;1227;p80"/>
          <p:cNvPicPr preferRelativeResize="0"/>
          <p:nvPr/>
        </p:nvPicPr>
        <p:blipFill>
          <a:blip r:embed="rId8">
            <a:alphaModFix/>
          </a:blip>
          <a:stretch>
            <a:fillRect/>
          </a:stretch>
        </p:blipFill>
        <p:spPr>
          <a:xfrm>
            <a:off x="7067191" y="2728353"/>
            <a:ext cx="218051" cy="253543"/>
          </a:xfrm>
          <a:prstGeom prst="rect">
            <a:avLst/>
          </a:prstGeom>
          <a:noFill/>
          <a:ln>
            <a:noFill/>
          </a:ln>
        </p:spPr>
      </p:pic>
      <p:pic>
        <p:nvPicPr>
          <p:cNvPr id="1228" name="Google Shape;1228;p80"/>
          <p:cNvPicPr preferRelativeResize="0"/>
          <p:nvPr/>
        </p:nvPicPr>
        <p:blipFill rotWithShape="1">
          <a:blip r:embed="rId7">
            <a:alphaModFix/>
          </a:blip>
          <a:srcRect b="51269" l="0" r="35872" t="0"/>
          <a:stretch/>
        </p:blipFill>
        <p:spPr>
          <a:xfrm>
            <a:off x="5554425" y="916525"/>
            <a:ext cx="547475" cy="271050"/>
          </a:xfrm>
          <a:prstGeom prst="rect">
            <a:avLst/>
          </a:prstGeom>
          <a:noFill/>
          <a:ln>
            <a:noFill/>
          </a:ln>
        </p:spPr>
      </p:pic>
      <p:pic>
        <p:nvPicPr>
          <p:cNvPr id="1229" name="Google Shape;1229;p80"/>
          <p:cNvPicPr preferRelativeResize="0"/>
          <p:nvPr/>
        </p:nvPicPr>
        <p:blipFill>
          <a:blip r:embed="rId8">
            <a:alphaModFix/>
          </a:blip>
          <a:stretch>
            <a:fillRect/>
          </a:stretch>
        </p:blipFill>
        <p:spPr>
          <a:xfrm>
            <a:off x="6133766" y="925278"/>
            <a:ext cx="218051" cy="253543"/>
          </a:xfrm>
          <a:prstGeom prst="rect">
            <a:avLst/>
          </a:prstGeom>
          <a:noFill/>
          <a:ln>
            <a:noFill/>
          </a:ln>
        </p:spPr>
      </p:pic>
      <p:pic>
        <p:nvPicPr>
          <p:cNvPr id="1230" name="Google Shape;1230;p80"/>
          <p:cNvPicPr preferRelativeResize="0"/>
          <p:nvPr/>
        </p:nvPicPr>
        <p:blipFill rotWithShape="1">
          <a:blip r:embed="rId7">
            <a:alphaModFix/>
          </a:blip>
          <a:srcRect b="51269" l="0" r="35872" t="0"/>
          <a:stretch/>
        </p:blipFill>
        <p:spPr>
          <a:xfrm>
            <a:off x="5554425" y="3721250"/>
            <a:ext cx="547475" cy="271050"/>
          </a:xfrm>
          <a:prstGeom prst="rect">
            <a:avLst/>
          </a:prstGeom>
          <a:noFill/>
          <a:ln>
            <a:noFill/>
          </a:ln>
        </p:spPr>
      </p:pic>
      <p:pic>
        <p:nvPicPr>
          <p:cNvPr id="1231" name="Google Shape;1231;p80"/>
          <p:cNvPicPr preferRelativeResize="0"/>
          <p:nvPr/>
        </p:nvPicPr>
        <p:blipFill>
          <a:blip r:embed="rId8">
            <a:alphaModFix/>
          </a:blip>
          <a:stretch>
            <a:fillRect/>
          </a:stretch>
        </p:blipFill>
        <p:spPr>
          <a:xfrm>
            <a:off x="6133766" y="3730003"/>
            <a:ext cx="218051" cy="253543"/>
          </a:xfrm>
          <a:prstGeom prst="rect">
            <a:avLst/>
          </a:prstGeom>
          <a:noFill/>
          <a:ln>
            <a:noFill/>
          </a:ln>
        </p:spPr>
      </p:pic>
      <p:pic>
        <p:nvPicPr>
          <p:cNvPr id="1232" name="Google Shape;1232;p80"/>
          <p:cNvPicPr preferRelativeResize="0"/>
          <p:nvPr/>
        </p:nvPicPr>
        <p:blipFill rotWithShape="1">
          <a:blip r:embed="rId7">
            <a:alphaModFix/>
          </a:blip>
          <a:srcRect b="51269" l="0" r="35872" t="0"/>
          <a:stretch/>
        </p:blipFill>
        <p:spPr>
          <a:xfrm>
            <a:off x="6928125" y="3596375"/>
            <a:ext cx="547475" cy="271050"/>
          </a:xfrm>
          <a:prstGeom prst="rect">
            <a:avLst/>
          </a:prstGeom>
          <a:noFill/>
          <a:ln>
            <a:noFill/>
          </a:ln>
        </p:spPr>
      </p:pic>
      <p:pic>
        <p:nvPicPr>
          <p:cNvPr id="1233" name="Google Shape;1233;p80"/>
          <p:cNvPicPr preferRelativeResize="0"/>
          <p:nvPr/>
        </p:nvPicPr>
        <p:blipFill>
          <a:blip r:embed="rId8">
            <a:alphaModFix/>
          </a:blip>
          <a:stretch>
            <a:fillRect/>
          </a:stretch>
        </p:blipFill>
        <p:spPr>
          <a:xfrm>
            <a:off x="7507466" y="3605128"/>
            <a:ext cx="218051" cy="253543"/>
          </a:xfrm>
          <a:prstGeom prst="rect">
            <a:avLst/>
          </a:prstGeom>
          <a:noFill/>
          <a:ln>
            <a:noFill/>
          </a:ln>
        </p:spPr>
      </p:pic>
      <p:pic>
        <p:nvPicPr>
          <p:cNvPr id="1234" name="Google Shape;1234;p80"/>
          <p:cNvPicPr preferRelativeResize="0"/>
          <p:nvPr/>
        </p:nvPicPr>
        <p:blipFill rotWithShape="1">
          <a:blip r:embed="rId7">
            <a:alphaModFix/>
          </a:blip>
          <a:srcRect b="51269" l="0" r="66653" t="0"/>
          <a:stretch/>
        </p:blipFill>
        <p:spPr>
          <a:xfrm>
            <a:off x="27850" y="3075164"/>
            <a:ext cx="684449" cy="651661"/>
          </a:xfrm>
          <a:prstGeom prst="rect">
            <a:avLst/>
          </a:prstGeom>
          <a:noFill/>
          <a:ln>
            <a:noFill/>
          </a:ln>
        </p:spPr>
      </p:pic>
      <p:pic>
        <p:nvPicPr>
          <p:cNvPr id="1235" name="Google Shape;1235;p80"/>
          <p:cNvPicPr preferRelativeResize="0"/>
          <p:nvPr/>
        </p:nvPicPr>
        <p:blipFill rotWithShape="1">
          <a:blip r:embed="rId7">
            <a:alphaModFix/>
          </a:blip>
          <a:srcRect b="0" l="0" r="66653" t="47870"/>
          <a:stretch/>
        </p:blipFill>
        <p:spPr>
          <a:xfrm>
            <a:off x="112835" y="4263823"/>
            <a:ext cx="480075" cy="4889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81"/>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DIVISION</a:t>
            </a:r>
            <a:endParaRPr b="1" sz="30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If the organism outgrows its capacity, purpose or membership bounds it divides into a new entity</a:t>
            </a:r>
            <a:r>
              <a:rPr lang="en" sz="1200">
                <a:solidFill>
                  <a:srgbClr val="595959"/>
                </a:solidFill>
                <a:latin typeface="Barlow"/>
                <a:ea typeface="Barlow"/>
                <a:cs typeface="Barlow"/>
                <a:sym typeface="Barlow"/>
              </a:rPr>
              <a:t>.</a:t>
            </a:r>
            <a:r>
              <a:rPr lang="en" sz="1200">
                <a:solidFill>
                  <a:srgbClr val="595959"/>
                </a:solidFill>
                <a:latin typeface="Barlow"/>
                <a:ea typeface="Barlow"/>
                <a:cs typeface="Barlow"/>
                <a:sym typeface="Barlow"/>
              </a:rPr>
              <a:t>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sz="3000">
                <a:solidFill>
                  <a:srgbClr val="595959"/>
                </a:solidFill>
                <a:latin typeface="Barlow"/>
                <a:ea typeface="Barlow"/>
                <a:cs typeface="Barlow"/>
                <a:sym typeface="Barlow"/>
              </a:rPr>
              <a:t>EVOLUTION</a:t>
            </a:r>
            <a:endParaRPr b="1" sz="30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The DHO structure encourages spitting, evolving, growing and creating more diversity. </a:t>
            </a:r>
            <a:endParaRPr b="1" sz="3000">
              <a:solidFill>
                <a:srgbClr val="595959"/>
              </a:solidFill>
              <a:latin typeface="Barlow"/>
              <a:ea typeface="Barlow"/>
              <a:cs typeface="Barlow"/>
              <a:sym typeface="Barlow"/>
            </a:endParaRPr>
          </a:p>
        </p:txBody>
      </p:sp>
      <p:sp>
        <p:nvSpPr>
          <p:cNvPr id="1241" name="Google Shape;1241;p81"/>
          <p:cNvSpPr/>
          <p:nvPr/>
        </p:nvSpPr>
        <p:spPr>
          <a:xfrm>
            <a:off x="4898900" y="389050"/>
            <a:ext cx="2422500" cy="2422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1242" name="Google Shape;1242;p81"/>
          <p:cNvSpPr/>
          <p:nvPr/>
        </p:nvSpPr>
        <p:spPr>
          <a:xfrm>
            <a:off x="5143562" y="497538"/>
            <a:ext cx="1335300" cy="13353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1243" name="Google Shape;1243;p81"/>
          <p:cNvSpPr/>
          <p:nvPr/>
        </p:nvSpPr>
        <p:spPr>
          <a:xfrm>
            <a:off x="5253894" y="1064078"/>
            <a:ext cx="679500" cy="679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4" name="Google Shape;1244;p81"/>
          <p:cNvSpPr/>
          <p:nvPr/>
        </p:nvSpPr>
        <p:spPr>
          <a:xfrm>
            <a:off x="5818733" y="709471"/>
            <a:ext cx="622800" cy="622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45" name="Google Shape;1245;p81"/>
          <p:cNvPicPr preferRelativeResize="0"/>
          <p:nvPr/>
        </p:nvPicPr>
        <p:blipFill>
          <a:blip r:embed="rId3">
            <a:alphaModFix/>
          </a:blip>
          <a:stretch>
            <a:fillRect/>
          </a:stretch>
        </p:blipFill>
        <p:spPr>
          <a:xfrm>
            <a:off x="6058455" y="947528"/>
            <a:ext cx="143466" cy="146788"/>
          </a:xfrm>
          <a:prstGeom prst="rect">
            <a:avLst/>
          </a:prstGeom>
          <a:noFill/>
          <a:ln>
            <a:noFill/>
          </a:ln>
        </p:spPr>
      </p:pic>
      <p:pic>
        <p:nvPicPr>
          <p:cNvPr id="1246" name="Google Shape;1246;p81"/>
          <p:cNvPicPr preferRelativeResize="0"/>
          <p:nvPr/>
        </p:nvPicPr>
        <p:blipFill>
          <a:blip r:embed="rId4">
            <a:alphaModFix/>
          </a:blip>
          <a:stretch>
            <a:fillRect/>
          </a:stretch>
        </p:blipFill>
        <p:spPr>
          <a:xfrm>
            <a:off x="5513773" y="1330855"/>
            <a:ext cx="143466" cy="146035"/>
          </a:xfrm>
          <a:prstGeom prst="rect">
            <a:avLst/>
          </a:prstGeom>
          <a:noFill/>
          <a:ln>
            <a:noFill/>
          </a:ln>
        </p:spPr>
      </p:pic>
      <p:sp>
        <p:nvSpPr>
          <p:cNvPr id="1247" name="Google Shape;1247;p81"/>
          <p:cNvSpPr/>
          <p:nvPr/>
        </p:nvSpPr>
        <p:spPr>
          <a:xfrm>
            <a:off x="6151171" y="1456650"/>
            <a:ext cx="1043400" cy="1043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1248" name="Google Shape;1248;p81"/>
          <p:cNvSpPr/>
          <p:nvPr/>
        </p:nvSpPr>
        <p:spPr>
          <a:xfrm>
            <a:off x="6263955" y="1520843"/>
            <a:ext cx="504900" cy="50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49" name="Google Shape;1249;p81"/>
          <p:cNvPicPr preferRelativeResize="0"/>
          <p:nvPr/>
        </p:nvPicPr>
        <p:blipFill>
          <a:blip r:embed="rId5">
            <a:alphaModFix/>
          </a:blip>
          <a:stretch>
            <a:fillRect/>
          </a:stretch>
        </p:blipFill>
        <p:spPr>
          <a:xfrm>
            <a:off x="6444616" y="1701504"/>
            <a:ext cx="143465" cy="143465"/>
          </a:xfrm>
          <a:prstGeom prst="rect">
            <a:avLst/>
          </a:prstGeom>
          <a:noFill/>
          <a:ln>
            <a:noFill/>
          </a:ln>
        </p:spPr>
      </p:pic>
      <p:sp>
        <p:nvSpPr>
          <p:cNvPr id="1250" name="Google Shape;1250;p81"/>
          <p:cNvSpPr/>
          <p:nvPr/>
        </p:nvSpPr>
        <p:spPr>
          <a:xfrm>
            <a:off x="5306777" y="1829147"/>
            <a:ext cx="894900" cy="894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1251" name="Google Shape;1251;p81"/>
          <p:cNvSpPr/>
          <p:nvPr/>
        </p:nvSpPr>
        <p:spPr>
          <a:xfrm>
            <a:off x="6628364" y="1870427"/>
            <a:ext cx="522300" cy="5223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52" name="Google Shape;1252;p81"/>
          <p:cNvPicPr preferRelativeResize="0"/>
          <p:nvPr/>
        </p:nvPicPr>
        <p:blipFill>
          <a:blip r:embed="rId3">
            <a:alphaModFix/>
          </a:blip>
          <a:stretch>
            <a:fillRect/>
          </a:stretch>
        </p:blipFill>
        <p:spPr>
          <a:xfrm>
            <a:off x="6817715" y="2058116"/>
            <a:ext cx="143472" cy="146793"/>
          </a:xfrm>
          <a:prstGeom prst="rect">
            <a:avLst/>
          </a:prstGeom>
          <a:noFill/>
          <a:ln>
            <a:noFill/>
          </a:ln>
        </p:spPr>
      </p:pic>
      <p:sp>
        <p:nvSpPr>
          <p:cNvPr id="1253" name="Google Shape;1253;p81"/>
          <p:cNvSpPr/>
          <p:nvPr/>
        </p:nvSpPr>
        <p:spPr>
          <a:xfrm>
            <a:off x="5377219" y="1924354"/>
            <a:ext cx="345600" cy="345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54" name="Google Shape;1254;p81"/>
          <p:cNvPicPr preferRelativeResize="0"/>
          <p:nvPr/>
        </p:nvPicPr>
        <p:blipFill>
          <a:blip r:embed="rId6">
            <a:alphaModFix/>
          </a:blip>
          <a:stretch>
            <a:fillRect/>
          </a:stretch>
        </p:blipFill>
        <p:spPr>
          <a:xfrm>
            <a:off x="5460781" y="2022956"/>
            <a:ext cx="143459" cy="148518"/>
          </a:xfrm>
          <a:prstGeom prst="rect">
            <a:avLst/>
          </a:prstGeom>
          <a:noFill/>
          <a:ln>
            <a:noFill/>
          </a:ln>
        </p:spPr>
      </p:pic>
      <p:sp>
        <p:nvSpPr>
          <p:cNvPr id="1255" name="Google Shape;1255;p81"/>
          <p:cNvSpPr/>
          <p:nvPr/>
        </p:nvSpPr>
        <p:spPr>
          <a:xfrm>
            <a:off x="4509750" y="2724050"/>
            <a:ext cx="1994700" cy="19947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1256" name="Google Shape;1256;p81"/>
          <p:cNvSpPr/>
          <p:nvPr/>
        </p:nvSpPr>
        <p:spPr>
          <a:xfrm>
            <a:off x="4658140" y="2843850"/>
            <a:ext cx="1128600" cy="1128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57" name="Google Shape;1257;p81"/>
          <p:cNvPicPr preferRelativeResize="0"/>
          <p:nvPr/>
        </p:nvPicPr>
        <p:blipFill>
          <a:blip r:embed="rId5">
            <a:alphaModFix/>
          </a:blip>
          <a:stretch>
            <a:fillRect/>
          </a:stretch>
        </p:blipFill>
        <p:spPr>
          <a:xfrm>
            <a:off x="5065854" y="3251563"/>
            <a:ext cx="313130" cy="313129"/>
          </a:xfrm>
          <a:prstGeom prst="rect">
            <a:avLst/>
          </a:prstGeom>
          <a:noFill/>
          <a:ln>
            <a:noFill/>
          </a:ln>
        </p:spPr>
      </p:pic>
      <p:sp>
        <p:nvSpPr>
          <p:cNvPr id="1258" name="Google Shape;1258;p81"/>
          <p:cNvSpPr/>
          <p:nvPr/>
        </p:nvSpPr>
        <p:spPr>
          <a:xfrm>
            <a:off x="5026746" y="3958744"/>
            <a:ext cx="732600" cy="732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59" name="Google Shape;1259;p81"/>
          <p:cNvPicPr preferRelativeResize="0"/>
          <p:nvPr/>
        </p:nvPicPr>
        <p:blipFill>
          <a:blip r:embed="rId3">
            <a:alphaModFix/>
          </a:blip>
          <a:stretch>
            <a:fillRect/>
          </a:stretch>
        </p:blipFill>
        <p:spPr>
          <a:xfrm>
            <a:off x="5292352" y="4222020"/>
            <a:ext cx="201251" cy="205909"/>
          </a:xfrm>
          <a:prstGeom prst="rect">
            <a:avLst/>
          </a:prstGeom>
          <a:noFill/>
          <a:ln>
            <a:noFill/>
          </a:ln>
        </p:spPr>
      </p:pic>
      <p:sp>
        <p:nvSpPr>
          <p:cNvPr id="1260" name="Google Shape;1260;p81"/>
          <p:cNvSpPr/>
          <p:nvPr/>
        </p:nvSpPr>
        <p:spPr>
          <a:xfrm>
            <a:off x="5657241" y="3516824"/>
            <a:ext cx="818400" cy="81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61" name="Google Shape;1261;p81"/>
          <p:cNvPicPr preferRelativeResize="0"/>
          <p:nvPr/>
        </p:nvPicPr>
        <p:blipFill>
          <a:blip r:embed="rId6">
            <a:alphaModFix/>
          </a:blip>
          <a:stretch>
            <a:fillRect/>
          </a:stretch>
        </p:blipFill>
        <p:spPr>
          <a:xfrm>
            <a:off x="5896656" y="3750245"/>
            <a:ext cx="339556" cy="35153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5" name="Shape 1265"/>
        <p:cNvGrpSpPr/>
        <p:nvPr/>
      </p:nvGrpSpPr>
      <p:grpSpPr>
        <a:xfrm>
          <a:off x="0" y="0"/>
          <a:ext cx="0" cy="0"/>
          <a:chOff x="0" y="0"/>
          <a:chExt cx="0" cy="0"/>
        </a:xfrm>
      </p:grpSpPr>
      <p:pic>
        <p:nvPicPr>
          <p:cNvPr id="1266" name="Google Shape;1266;p82"/>
          <p:cNvPicPr preferRelativeResize="0"/>
          <p:nvPr/>
        </p:nvPicPr>
        <p:blipFill rotWithShape="1">
          <a:blip r:embed="rId3">
            <a:alphaModFix/>
          </a:blip>
          <a:srcRect b="9869" l="0" r="0" t="0"/>
          <a:stretch/>
        </p:blipFill>
        <p:spPr>
          <a:xfrm>
            <a:off x="0" y="0"/>
            <a:ext cx="9143999" cy="5143500"/>
          </a:xfrm>
          <a:prstGeom prst="rect">
            <a:avLst/>
          </a:prstGeom>
          <a:noFill/>
          <a:ln>
            <a:noFill/>
          </a:ln>
        </p:spPr>
      </p:pic>
      <p:sp>
        <p:nvSpPr>
          <p:cNvPr id="1267" name="Google Shape;1267;p82"/>
          <p:cNvSpPr/>
          <p:nvPr/>
        </p:nvSpPr>
        <p:spPr>
          <a:xfrm>
            <a:off x="1999363" y="4730825"/>
            <a:ext cx="400800" cy="292200"/>
          </a:xfrm>
          <a:prstGeom prst="rect">
            <a:avLst/>
          </a:prstGeom>
          <a:solidFill>
            <a:srgbClr val="FFFFFF">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2"/>
          <p:cNvSpPr/>
          <p:nvPr/>
        </p:nvSpPr>
        <p:spPr>
          <a:xfrm>
            <a:off x="2066354" y="813718"/>
            <a:ext cx="1238700" cy="1665000"/>
          </a:xfrm>
          <a:prstGeom prst="roundRect">
            <a:avLst>
              <a:gd fmla="val 5822" name="adj"/>
            </a:avLst>
          </a:prstGeom>
          <a:solidFill>
            <a:srgbClr val="FFFFFF"/>
          </a:solidFill>
          <a:ln cap="flat" cmpd="sng" w="38100">
            <a:solidFill>
              <a:srgbClr val="FFFFFF"/>
            </a:solidFill>
            <a:prstDash val="solid"/>
            <a:round/>
            <a:headEnd len="sm" w="sm" type="none"/>
            <a:tailEnd len="sm" w="sm" type="none"/>
          </a:ln>
          <a:effectLst>
            <a:outerShdw blurRad="328613" rotWithShape="0" algn="bl" dir="960000" dist="19050">
              <a:srgbClr val="000000">
                <a:alpha val="34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Ropa Sans"/>
              <a:ea typeface="Ropa Sans"/>
              <a:cs typeface="Ropa Sans"/>
              <a:sym typeface="Ropa Sans"/>
            </a:endParaRPr>
          </a:p>
        </p:txBody>
      </p:sp>
      <p:pic>
        <p:nvPicPr>
          <p:cNvPr id="1269" name="Google Shape;1269;p82"/>
          <p:cNvPicPr preferRelativeResize="0"/>
          <p:nvPr/>
        </p:nvPicPr>
        <p:blipFill>
          <a:blip r:embed="rId4">
            <a:alphaModFix/>
          </a:blip>
          <a:stretch>
            <a:fillRect/>
          </a:stretch>
        </p:blipFill>
        <p:spPr>
          <a:xfrm>
            <a:off x="2363342" y="957100"/>
            <a:ext cx="644700" cy="634014"/>
          </a:xfrm>
          <a:prstGeom prst="rect">
            <a:avLst/>
          </a:prstGeom>
          <a:noFill/>
          <a:ln>
            <a:noFill/>
          </a:ln>
        </p:spPr>
      </p:pic>
      <p:pic>
        <p:nvPicPr>
          <p:cNvPr id="1270" name="Google Shape;1270;p82"/>
          <p:cNvPicPr preferRelativeResize="0"/>
          <p:nvPr/>
        </p:nvPicPr>
        <p:blipFill>
          <a:blip r:embed="rId5">
            <a:alphaModFix/>
          </a:blip>
          <a:stretch>
            <a:fillRect/>
          </a:stretch>
        </p:blipFill>
        <p:spPr>
          <a:xfrm>
            <a:off x="8563405" y="81370"/>
            <a:ext cx="264965" cy="264967"/>
          </a:xfrm>
          <a:prstGeom prst="rect">
            <a:avLst/>
          </a:prstGeom>
          <a:noFill/>
          <a:ln>
            <a:noFill/>
          </a:ln>
        </p:spPr>
      </p:pic>
      <p:sp>
        <p:nvSpPr>
          <p:cNvPr id="1271" name="Google Shape;1271;p82"/>
          <p:cNvSpPr/>
          <p:nvPr/>
        </p:nvSpPr>
        <p:spPr>
          <a:xfrm>
            <a:off x="8565016" y="79369"/>
            <a:ext cx="264900" cy="264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2" name="Google Shape;1272;p82"/>
          <p:cNvPicPr preferRelativeResize="0"/>
          <p:nvPr/>
        </p:nvPicPr>
        <p:blipFill>
          <a:blip r:embed="rId6">
            <a:alphaModFix/>
          </a:blip>
          <a:stretch>
            <a:fillRect/>
          </a:stretch>
        </p:blipFill>
        <p:spPr>
          <a:xfrm>
            <a:off x="8829936" y="78526"/>
            <a:ext cx="266575" cy="266575"/>
          </a:xfrm>
          <a:prstGeom prst="rect">
            <a:avLst/>
          </a:prstGeom>
          <a:noFill/>
          <a:ln>
            <a:noFill/>
          </a:ln>
        </p:spPr>
      </p:pic>
      <p:sp>
        <p:nvSpPr>
          <p:cNvPr id="1273" name="Google Shape;1273;p82"/>
          <p:cNvSpPr/>
          <p:nvPr/>
        </p:nvSpPr>
        <p:spPr>
          <a:xfrm>
            <a:off x="4775" y="4775"/>
            <a:ext cx="1890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1274" name="Google Shape;1274;p82"/>
          <p:cNvSpPr txBox="1"/>
          <p:nvPr/>
        </p:nvSpPr>
        <p:spPr>
          <a:xfrm>
            <a:off x="318350" y="10818"/>
            <a:ext cx="1577100" cy="208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latin typeface="Barlow"/>
                <a:ea typeface="Barlow"/>
                <a:cs typeface="Barlow"/>
                <a:sym typeface="Barlow"/>
              </a:rPr>
              <a:t>Organizations</a:t>
            </a:r>
            <a:br>
              <a:rPr b="1" lang="en" sz="1000">
                <a:latin typeface="Barlow"/>
                <a:ea typeface="Barlow"/>
                <a:cs typeface="Barlow"/>
                <a:sym typeface="Barlow"/>
              </a:rPr>
            </a:br>
            <a:r>
              <a:rPr lang="en" sz="1000">
                <a:solidFill>
                  <a:srgbClr val="434343"/>
                </a:solidFill>
                <a:latin typeface="Barlow"/>
                <a:ea typeface="Barlow"/>
                <a:cs typeface="Barlow"/>
                <a:sym typeface="Barlow"/>
              </a:rPr>
              <a:t>Hypha DHO</a:t>
            </a:r>
            <a:endParaRPr sz="1000">
              <a:solidFill>
                <a:srgbClr val="434343"/>
              </a:solidFill>
              <a:latin typeface="Barlow"/>
              <a:ea typeface="Barlow"/>
              <a:cs typeface="Barlow"/>
              <a:sym typeface="Barlow"/>
            </a:endParaRPr>
          </a:p>
          <a:p>
            <a:pPr indent="0" lvl="0" marL="0" rtl="0" algn="l">
              <a:lnSpc>
                <a:spcPct val="115000"/>
              </a:lnSpc>
              <a:spcBef>
                <a:spcPts val="0"/>
              </a:spcBef>
              <a:spcAft>
                <a:spcPts val="0"/>
              </a:spcAft>
              <a:buNone/>
            </a:pPr>
            <a:r>
              <a:rPr lang="en" sz="1000">
                <a:solidFill>
                  <a:srgbClr val="434343"/>
                </a:solidFill>
                <a:latin typeface="Barlow"/>
                <a:ea typeface="Barlow"/>
                <a:cs typeface="Barlow"/>
                <a:sym typeface="Barlow"/>
              </a:rPr>
              <a:t>Sennamiki</a:t>
            </a:r>
            <a:endParaRPr sz="1000">
              <a:solidFill>
                <a:srgbClr val="434343"/>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b="1" lang="en" sz="1000">
                <a:solidFill>
                  <a:srgbClr val="9ED747"/>
                </a:solidFill>
                <a:latin typeface="Barlow"/>
                <a:ea typeface="Barlow"/>
                <a:cs typeface="Barlow"/>
                <a:sym typeface="Barlow"/>
              </a:rPr>
              <a:t>UCI</a:t>
            </a:r>
            <a:endParaRPr sz="1000">
              <a:solidFill>
                <a:srgbClr val="434343"/>
              </a:solidFill>
              <a:latin typeface="Barlow"/>
              <a:ea typeface="Barlow"/>
              <a:cs typeface="Barlow"/>
              <a:sym typeface="Barlow"/>
            </a:endParaRPr>
          </a:p>
          <a:p>
            <a:pPr indent="0" lvl="0" marL="0" rtl="0" algn="l">
              <a:lnSpc>
                <a:spcPct val="115000"/>
              </a:lnSpc>
              <a:spcBef>
                <a:spcPts val="0"/>
              </a:spcBef>
              <a:spcAft>
                <a:spcPts val="0"/>
              </a:spcAft>
              <a:buNone/>
            </a:pPr>
            <a:r>
              <a:rPr lang="en" sz="1000">
                <a:solidFill>
                  <a:srgbClr val="434343"/>
                </a:solidFill>
                <a:latin typeface="Barlow"/>
                <a:ea typeface="Barlow"/>
                <a:cs typeface="Barlow"/>
                <a:sym typeface="Barlow"/>
              </a:rPr>
              <a:t>LeCiel Foundation</a:t>
            </a:r>
            <a:endParaRPr sz="1000">
              <a:solidFill>
                <a:srgbClr val="434343"/>
              </a:solidFill>
              <a:latin typeface="Barlow"/>
              <a:ea typeface="Barlow"/>
              <a:cs typeface="Barlow"/>
              <a:sym typeface="Barlow"/>
            </a:endParaRPr>
          </a:p>
          <a:p>
            <a:pPr indent="0" lvl="0" marL="0" rtl="0" algn="l">
              <a:lnSpc>
                <a:spcPct val="115000"/>
              </a:lnSpc>
              <a:spcBef>
                <a:spcPts val="0"/>
              </a:spcBef>
              <a:spcAft>
                <a:spcPts val="0"/>
              </a:spcAft>
              <a:buNone/>
            </a:pPr>
            <a:r>
              <a:rPr lang="en" sz="1000">
                <a:solidFill>
                  <a:srgbClr val="434343"/>
                </a:solidFill>
                <a:latin typeface="Barlow"/>
                <a:ea typeface="Barlow"/>
                <a:cs typeface="Barlow"/>
                <a:sym typeface="Barlow"/>
              </a:rPr>
              <a:t>Digital Life Collective</a:t>
            </a:r>
            <a:endParaRPr sz="1000">
              <a:solidFill>
                <a:srgbClr val="434343"/>
              </a:solidFill>
              <a:latin typeface="Barlow"/>
              <a:ea typeface="Barlow"/>
              <a:cs typeface="Barlow"/>
              <a:sym typeface="Barlow"/>
            </a:endParaRPr>
          </a:p>
          <a:p>
            <a:pPr indent="0" lvl="0" marL="0" rtl="0" algn="l">
              <a:lnSpc>
                <a:spcPct val="115000"/>
              </a:lnSpc>
              <a:spcBef>
                <a:spcPts val="0"/>
              </a:spcBef>
              <a:spcAft>
                <a:spcPts val="0"/>
              </a:spcAft>
              <a:buNone/>
            </a:pPr>
            <a:r>
              <a:t/>
            </a:r>
            <a:endParaRPr sz="1000">
              <a:latin typeface="Barlow"/>
              <a:ea typeface="Barlow"/>
              <a:cs typeface="Barlow"/>
              <a:sym typeface="Barlow"/>
            </a:endParaRPr>
          </a:p>
        </p:txBody>
      </p:sp>
      <p:sp>
        <p:nvSpPr>
          <p:cNvPr id="1275" name="Google Shape;1275;p82"/>
          <p:cNvSpPr/>
          <p:nvPr/>
        </p:nvSpPr>
        <p:spPr>
          <a:xfrm>
            <a:off x="1950591" y="79375"/>
            <a:ext cx="266700" cy="26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6" name="Google Shape;1276;p82"/>
          <p:cNvPicPr preferRelativeResize="0"/>
          <p:nvPr/>
        </p:nvPicPr>
        <p:blipFill>
          <a:blip r:embed="rId7">
            <a:alphaModFix/>
          </a:blip>
          <a:stretch>
            <a:fillRect/>
          </a:stretch>
        </p:blipFill>
        <p:spPr>
          <a:xfrm>
            <a:off x="1982990" y="127938"/>
            <a:ext cx="201898" cy="171833"/>
          </a:xfrm>
          <a:prstGeom prst="rect">
            <a:avLst/>
          </a:prstGeom>
          <a:noFill/>
          <a:ln>
            <a:noFill/>
          </a:ln>
        </p:spPr>
      </p:pic>
      <p:sp>
        <p:nvSpPr>
          <p:cNvPr id="1277" name="Google Shape;1277;p82"/>
          <p:cNvSpPr/>
          <p:nvPr/>
        </p:nvSpPr>
        <p:spPr>
          <a:xfrm>
            <a:off x="2261266" y="80513"/>
            <a:ext cx="266700" cy="266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8" name="Google Shape;1278;p82"/>
          <p:cNvPicPr preferRelativeResize="0"/>
          <p:nvPr/>
        </p:nvPicPr>
        <p:blipFill>
          <a:blip r:embed="rId8">
            <a:alphaModFix/>
          </a:blip>
          <a:stretch>
            <a:fillRect/>
          </a:stretch>
        </p:blipFill>
        <p:spPr>
          <a:xfrm>
            <a:off x="2308699" y="110774"/>
            <a:ext cx="171828" cy="206200"/>
          </a:xfrm>
          <a:prstGeom prst="rect">
            <a:avLst/>
          </a:prstGeom>
          <a:noFill/>
          <a:ln>
            <a:noFill/>
          </a:ln>
        </p:spPr>
      </p:pic>
      <p:sp>
        <p:nvSpPr>
          <p:cNvPr id="1279" name="Google Shape;1279;p82"/>
          <p:cNvSpPr txBox="1"/>
          <p:nvPr/>
        </p:nvSpPr>
        <p:spPr>
          <a:xfrm>
            <a:off x="2527966" y="1024"/>
            <a:ext cx="57414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Barlow"/>
                <a:ea typeface="Barlow"/>
                <a:cs typeface="Barlow"/>
                <a:sym typeface="Barlow"/>
              </a:rPr>
              <a:t>Organizations / </a:t>
            </a:r>
            <a:r>
              <a:rPr b="1" lang="en">
                <a:latin typeface="Barlow"/>
                <a:ea typeface="Barlow"/>
                <a:cs typeface="Barlow"/>
                <a:sym typeface="Barlow"/>
              </a:rPr>
              <a:t>Join Organization</a:t>
            </a:r>
            <a:endParaRPr b="1">
              <a:latin typeface="Barlow"/>
              <a:ea typeface="Barlow"/>
              <a:cs typeface="Barlow"/>
              <a:sym typeface="Barlow"/>
            </a:endParaRPr>
          </a:p>
        </p:txBody>
      </p:sp>
      <p:sp>
        <p:nvSpPr>
          <p:cNvPr id="1280" name="Google Shape;1280;p82"/>
          <p:cNvSpPr txBox="1"/>
          <p:nvPr/>
        </p:nvSpPr>
        <p:spPr>
          <a:xfrm rot="-1665">
            <a:off x="2066354" y="1514258"/>
            <a:ext cx="12387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Barlow"/>
                <a:ea typeface="Barlow"/>
                <a:cs typeface="Barlow"/>
                <a:sym typeface="Barlow"/>
              </a:rPr>
              <a:t>Organization</a:t>
            </a:r>
            <a:endParaRPr b="1">
              <a:solidFill>
                <a:srgbClr val="666666"/>
              </a:solidFill>
              <a:latin typeface="Barlow"/>
              <a:ea typeface="Barlow"/>
              <a:cs typeface="Barlow"/>
              <a:sym typeface="Barlow"/>
            </a:endParaRPr>
          </a:p>
          <a:p>
            <a:pPr indent="0" lvl="0" marL="0" rtl="0" algn="ctr">
              <a:spcBef>
                <a:spcPts val="0"/>
              </a:spcBef>
              <a:spcAft>
                <a:spcPts val="0"/>
              </a:spcAft>
              <a:buNone/>
            </a:pPr>
            <a:r>
              <a:rPr lang="en" sz="1000">
                <a:solidFill>
                  <a:srgbClr val="B7B7B7"/>
                </a:solidFill>
                <a:latin typeface="Barlow"/>
                <a:ea typeface="Barlow"/>
                <a:cs typeface="Barlow"/>
                <a:sym typeface="Barlow"/>
              </a:rPr>
              <a:t>Sennamiki</a:t>
            </a:r>
            <a:endParaRPr b="1" sz="1200">
              <a:solidFill>
                <a:srgbClr val="666666"/>
              </a:solidFill>
              <a:latin typeface="Barlow"/>
              <a:ea typeface="Barlow"/>
              <a:cs typeface="Barlow"/>
              <a:sym typeface="Barlow"/>
            </a:endParaRPr>
          </a:p>
          <a:p>
            <a:pPr indent="0" lvl="0" marL="0" rtl="0" algn="l">
              <a:spcBef>
                <a:spcPts val="0"/>
              </a:spcBef>
              <a:spcAft>
                <a:spcPts val="0"/>
              </a:spcAft>
              <a:buNone/>
            </a:pPr>
            <a:r>
              <a:t/>
            </a:r>
            <a:endParaRPr sz="800">
              <a:solidFill>
                <a:srgbClr val="666666"/>
              </a:solidFill>
              <a:latin typeface="Barlow"/>
              <a:ea typeface="Barlow"/>
              <a:cs typeface="Barlow"/>
              <a:sym typeface="Barlow"/>
            </a:endParaRPr>
          </a:p>
        </p:txBody>
      </p:sp>
      <p:sp>
        <p:nvSpPr>
          <p:cNvPr id="1281" name="Google Shape;1281;p82"/>
          <p:cNvSpPr/>
          <p:nvPr/>
        </p:nvSpPr>
        <p:spPr>
          <a:xfrm>
            <a:off x="2350348" y="2130885"/>
            <a:ext cx="698700" cy="174900"/>
          </a:xfrm>
          <a:prstGeom prst="roundRect">
            <a:avLst>
              <a:gd fmla="val 50000" name="adj"/>
            </a:avLst>
          </a:prstGeom>
          <a:solidFill>
            <a:srgbClr val="9ED7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JOIN</a:t>
            </a:r>
            <a:endParaRPr sz="1000">
              <a:latin typeface="Barlow"/>
              <a:ea typeface="Barlow"/>
              <a:cs typeface="Barlow"/>
              <a:sym typeface="Barlow"/>
            </a:endParaRPr>
          </a:p>
        </p:txBody>
      </p:sp>
      <p:sp>
        <p:nvSpPr>
          <p:cNvPr id="1282" name="Google Shape;1282;p82"/>
          <p:cNvSpPr/>
          <p:nvPr/>
        </p:nvSpPr>
        <p:spPr>
          <a:xfrm>
            <a:off x="2043628" y="791621"/>
            <a:ext cx="548400" cy="599700"/>
          </a:xfrm>
          <a:prstGeom prst="diagStripe">
            <a:avLst>
              <a:gd fmla="val 69240" name="adj"/>
            </a:avLst>
          </a:prstGeom>
          <a:solidFill>
            <a:srgbClr val="9ED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2"/>
          <p:cNvSpPr txBox="1"/>
          <p:nvPr/>
        </p:nvSpPr>
        <p:spPr>
          <a:xfrm rot="-2849466">
            <a:off x="1941264" y="894004"/>
            <a:ext cx="683287" cy="24842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Roboto"/>
                <a:ea typeface="Roboto"/>
                <a:cs typeface="Roboto"/>
                <a:sym typeface="Roboto"/>
              </a:rPr>
              <a:t>APPLY NOW</a:t>
            </a:r>
            <a:endParaRPr sz="600">
              <a:latin typeface="Roboto"/>
              <a:ea typeface="Roboto"/>
              <a:cs typeface="Roboto"/>
              <a:sym typeface="Roboto"/>
            </a:endParaRPr>
          </a:p>
        </p:txBody>
      </p:sp>
      <p:sp>
        <p:nvSpPr>
          <p:cNvPr id="1284" name="Google Shape;1284;p82"/>
          <p:cNvSpPr/>
          <p:nvPr/>
        </p:nvSpPr>
        <p:spPr>
          <a:xfrm>
            <a:off x="3503079" y="813718"/>
            <a:ext cx="1238700" cy="1665000"/>
          </a:xfrm>
          <a:prstGeom prst="roundRect">
            <a:avLst>
              <a:gd fmla="val 5822" name="adj"/>
            </a:avLst>
          </a:prstGeom>
          <a:solidFill>
            <a:srgbClr val="FFFFFF"/>
          </a:solidFill>
          <a:ln cap="flat" cmpd="sng" w="38100">
            <a:solidFill>
              <a:srgbClr val="FFFFFF"/>
            </a:solidFill>
            <a:prstDash val="solid"/>
            <a:round/>
            <a:headEnd len="sm" w="sm" type="none"/>
            <a:tailEnd len="sm" w="sm" type="none"/>
          </a:ln>
          <a:effectLst>
            <a:outerShdw blurRad="328613" rotWithShape="0" algn="bl" dir="960000" dist="19050">
              <a:srgbClr val="000000">
                <a:alpha val="34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Ropa Sans"/>
              <a:ea typeface="Ropa Sans"/>
              <a:cs typeface="Ropa Sans"/>
              <a:sym typeface="Ropa Sans"/>
            </a:endParaRPr>
          </a:p>
        </p:txBody>
      </p:sp>
      <p:sp>
        <p:nvSpPr>
          <p:cNvPr id="1285" name="Google Shape;1285;p82"/>
          <p:cNvSpPr txBox="1"/>
          <p:nvPr/>
        </p:nvSpPr>
        <p:spPr>
          <a:xfrm rot="-1665">
            <a:off x="3503079" y="1514258"/>
            <a:ext cx="12387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666666"/>
                </a:solidFill>
                <a:latin typeface="Barlow"/>
                <a:ea typeface="Barlow"/>
                <a:cs typeface="Barlow"/>
                <a:sym typeface="Barlow"/>
              </a:rPr>
              <a:t>Organization</a:t>
            </a:r>
            <a:endParaRPr b="1">
              <a:solidFill>
                <a:srgbClr val="666666"/>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lang="en" sz="1000">
                <a:solidFill>
                  <a:srgbClr val="B7B7B7"/>
                </a:solidFill>
                <a:latin typeface="Barlow"/>
                <a:ea typeface="Barlow"/>
                <a:cs typeface="Barlow"/>
                <a:sym typeface="Barlow"/>
              </a:rPr>
              <a:t>UCI</a:t>
            </a:r>
            <a:endParaRPr b="1" sz="1200">
              <a:solidFill>
                <a:srgbClr val="666666"/>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800">
              <a:solidFill>
                <a:srgbClr val="666666"/>
              </a:solidFill>
              <a:latin typeface="Barlow"/>
              <a:ea typeface="Barlow"/>
              <a:cs typeface="Barlow"/>
              <a:sym typeface="Barlow"/>
            </a:endParaRPr>
          </a:p>
          <a:p>
            <a:pPr indent="0" lvl="0" marL="0" rtl="0" algn="ctr">
              <a:spcBef>
                <a:spcPts val="0"/>
              </a:spcBef>
              <a:spcAft>
                <a:spcPts val="0"/>
              </a:spcAft>
              <a:buNone/>
            </a:pPr>
            <a:r>
              <a:t/>
            </a:r>
            <a:endParaRPr b="1" sz="1200">
              <a:solidFill>
                <a:srgbClr val="666666"/>
              </a:solidFill>
              <a:latin typeface="Barlow"/>
              <a:ea typeface="Barlow"/>
              <a:cs typeface="Barlow"/>
              <a:sym typeface="Barlow"/>
            </a:endParaRPr>
          </a:p>
          <a:p>
            <a:pPr indent="0" lvl="0" marL="0" rtl="0" algn="l">
              <a:spcBef>
                <a:spcPts val="0"/>
              </a:spcBef>
              <a:spcAft>
                <a:spcPts val="0"/>
              </a:spcAft>
              <a:buNone/>
            </a:pPr>
            <a:r>
              <a:t/>
            </a:r>
            <a:endParaRPr sz="800">
              <a:solidFill>
                <a:srgbClr val="666666"/>
              </a:solidFill>
              <a:latin typeface="Barlow"/>
              <a:ea typeface="Barlow"/>
              <a:cs typeface="Barlow"/>
              <a:sym typeface="Barlow"/>
            </a:endParaRPr>
          </a:p>
        </p:txBody>
      </p:sp>
      <p:sp>
        <p:nvSpPr>
          <p:cNvPr id="1286" name="Google Shape;1286;p82"/>
          <p:cNvSpPr/>
          <p:nvPr/>
        </p:nvSpPr>
        <p:spPr>
          <a:xfrm>
            <a:off x="3787073" y="2130885"/>
            <a:ext cx="698700" cy="174900"/>
          </a:xfrm>
          <a:prstGeom prst="roundRect">
            <a:avLst>
              <a:gd fmla="val 50000" name="adj"/>
            </a:avLst>
          </a:prstGeom>
          <a:solidFill>
            <a:srgbClr val="9ED7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Barlow"/>
                <a:ea typeface="Barlow"/>
                <a:cs typeface="Barlow"/>
                <a:sym typeface="Barlow"/>
              </a:rPr>
              <a:t>JOIN</a:t>
            </a:r>
            <a:endParaRPr sz="1000">
              <a:latin typeface="Barlow"/>
              <a:ea typeface="Barlow"/>
              <a:cs typeface="Barlow"/>
              <a:sym typeface="Barlow"/>
            </a:endParaRPr>
          </a:p>
        </p:txBody>
      </p:sp>
      <p:sp>
        <p:nvSpPr>
          <p:cNvPr id="1287" name="Google Shape;1287;p82"/>
          <p:cNvSpPr/>
          <p:nvPr/>
        </p:nvSpPr>
        <p:spPr>
          <a:xfrm>
            <a:off x="4939804" y="813718"/>
            <a:ext cx="1238700" cy="1665000"/>
          </a:xfrm>
          <a:prstGeom prst="roundRect">
            <a:avLst>
              <a:gd fmla="val 5822" name="adj"/>
            </a:avLst>
          </a:prstGeom>
          <a:solidFill>
            <a:srgbClr val="FFFFFF"/>
          </a:solidFill>
          <a:ln cap="flat" cmpd="sng" w="38100">
            <a:solidFill>
              <a:srgbClr val="FFFFFF"/>
            </a:solidFill>
            <a:prstDash val="solid"/>
            <a:round/>
            <a:headEnd len="sm" w="sm" type="none"/>
            <a:tailEnd len="sm" w="sm" type="none"/>
          </a:ln>
          <a:effectLst>
            <a:outerShdw blurRad="328613" rotWithShape="0" algn="bl" dir="960000" dist="19050">
              <a:srgbClr val="000000">
                <a:alpha val="34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Ropa Sans"/>
              <a:ea typeface="Ropa Sans"/>
              <a:cs typeface="Ropa Sans"/>
              <a:sym typeface="Ropa Sans"/>
            </a:endParaRPr>
          </a:p>
        </p:txBody>
      </p:sp>
      <p:sp>
        <p:nvSpPr>
          <p:cNvPr id="1288" name="Google Shape;1288;p82"/>
          <p:cNvSpPr txBox="1"/>
          <p:nvPr/>
        </p:nvSpPr>
        <p:spPr>
          <a:xfrm rot="-1665">
            <a:off x="4939800" y="1514258"/>
            <a:ext cx="1238700" cy="5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666666"/>
                </a:solidFill>
                <a:latin typeface="Barlow"/>
                <a:ea typeface="Barlow"/>
                <a:cs typeface="Barlow"/>
                <a:sym typeface="Barlow"/>
              </a:rPr>
              <a:t>Organization</a:t>
            </a:r>
            <a:endParaRPr b="1">
              <a:solidFill>
                <a:srgbClr val="666666"/>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lang="en" sz="1000">
                <a:solidFill>
                  <a:srgbClr val="B7B7B7"/>
                </a:solidFill>
                <a:latin typeface="Barlow"/>
                <a:ea typeface="Barlow"/>
                <a:cs typeface="Barlow"/>
                <a:sym typeface="Barlow"/>
              </a:rPr>
              <a:t>LeCiel Foundation</a:t>
            </a:r>
            <a:endParaRPr b="1" sz="1200">
              <a:solidFill>
                <a:srgbClr val="666666"/>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800">
              <a:solidFill>
                <a:srgbClr val="666666"/>
              </a:solidFill>
              <a:latin typeface="Barlow"/>
              <a:ea typeface="Barlow"/>
              <a:cs typeface="Barlow"/>
              <a:sym typeface="Barlow"/>
            </a:endParaRPr>
          </a:p>
          <a:p>
            <a:pPr indent="0" lvl="0" marL="0" rtl="0" algn="ctr">
              <a:spcBef>
                <a:spcPts val="0"/>
              </a:spcBef>
              <a:spcAft>
                <a:spcPts val="0"/>
              </a:spcAft>
              <a:buNone/>
            </a:pPr>
            <a:r>
              <a:t/>
            </a:r>
            <a:endParaRPr b="1" sz="1200">
              <a:solidFill>
                <a:srgbClr val="666666"/>
              </a:solidFill>
              <a:latin typeface="Barlow"/>
              <a:ea typeface="Barlow"/>
              <a:cs typeface="Barlow"/>
              <a:sym typeface="Barlow"/>
            </a:endParaRPr>
          </a:p>
        </p:txBody>
      </p:sp>
      <p:sp>
        <p:nvSpPr>
          <p:cNvPr id="1289" name="Google Shape;1289;p82"/>
          <p:cNvSpPr/>
          <p:nvPr/>
        </p:nvSpPr>
        <p:spPr>
          <a:xfrm>
            <a:off x="5223798" y="2130885"/>
            <a:ext cx="698700" cy="174900"/>
          </a:xfrm>
          <a:prstGeom prst="roundRect">
            <a:avLst>
              <a:gd fmla="val 50000" name="adj"/>
            </a:avLst>
          </a:prstGeom>
          <a:solidFill>
            <a:srgbClr val="9ED7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Barlow"/>
                <a:ea typeface="Barlow"/>
                <a:cs typeface="Barlow"/>
                <a:sym typeface="Barlow"/>
              </a:rPr>
              <a:t>JOIN</a:t>
            </a:r>
            <a:endParaRPr sz="1000">
              <a:latin typeface="Barlow"/>
              <a:ea typeface="Barlow"/>
              <a:cs typeface="Barlow"/>
              <a:sym typeface="Barlow"/>
            </a:endParaRPr>
          </a:p>
        </p:txBody>
      </p:sp>
      <p:sp>
        <p:nvSpPr>
          <p:cNvPr id="1290" name="Google Shape;1290;p82"/>
          <p:cNvSpPr/>
          <p:nvPr/>
        </p:nvSpPr>
        <p:spPr>
          <a:xfrm>
            <a:off x="4917078" y="791621"/>
            <a:ext cx="548400" cy="599700"/>
          </a:xfrm>
          <a:prstGeom prst="diagStripe">
            <a:avLst>
              <a:gd fmla="val 69240" name="adj"/>
            </a:avLst>
          </a:prstGeom>
          <a:solidFill>
            <a:srgbClr val="9ED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2"/>
          <p:cNvSpPr txBox="1"/>
          <p:nvPr/>
        </p:nvSpPr>
        <p:spPr>
          <a:xfrm rot="-2849466">
            <a:off x="4814714" y="894004"/>
            <a:ext cx="683287" cy="24842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Roboto"/>
                <a:ea typeface="Roboto"/>
                <a:cs typeface="Roboto"/>
                <a:sym typeface="Roboto"/>
              </a:rPr>
              <a:t>APPLY NOW</a:t>
            </a:r>
            <a:endParaRPr sz="600">
              <a:solidFill>
                <a:schemeClr val="dk1"/>
              </a:solidFill>
              <a:latin typeface="Roboto"/>
              <a:ea typeface="Roboto"/>
              <a:cs typeface="Roboto"/>
              <a:sym typeface="Roboto"/>
            </a:endParaRPr>
          </a:p>
          <a:p>
            <a:pPr indent="0" lvl="0" marL="0" rtl="0" algn="ctr">
              <a:spcBef>
                <a:spcPts val="0"/>
              </a:spcBef>
              <a:spcAft>
                <a:spcPts val="0"/>
              </a:spcAft>
              <a:buNone/>
            </a:pPr>
            <a:r>
              <a:t/>
            </a:r>
            <a:endParaRPr sz="600">
              <a:solidFill>
                <a:schemeClr val="lt1"/>
              </a:solidFill>
              <a:latin typeface="Roboto"/>
              <a:ea typeface="Roboto"/>
              <a:cs typeface="Roboto"/>
              <a:sym typeface="Roboto"/>
            </a:endParaRPr>
          </a:p>
          <a:p>
            <a:pPr indent="0" lvl="0" marL="0" rtl="0" algn="ctr">
              <a:spcBef>
                <a:spcPts val="0"/>
              </a:spcBef>
              <a:spcAft>
                <a:spcPts val="0"/>
              </a:spcAft>
              <a:buNone/>
            </a:pPr>
            <a:r>
              <a:t/>
            </a:r>
            <a:endParaRPr sz="600">
              <a:solidFill>
                <a:schemeClr val="lt1"/>
              </a:solidFill>
              <a:latin typeface="Roboto"/>
              <a:ea typeface="Roboto"/>
              <a:cs typeface="Roboto"/>
              <a:sym typeface="Roboto"/>
            </a:endParaRPr>
          </a:p>
        </p:txBody>
      </p:sp>
      <p:sp>
        <p:nvSpPr>
          <p:cNvPr id="1292" name="Google Shape;1292;p82"/>
          <p:cNvSpPr/>
          <p:nvPr/>
        </p:nvSpPr>
        <p:spPr>
          <a:xfrm>
            <a:off x="6376529" y="813718"/>
            <a:ext cx="1238700" cy="1665000"/>
          </a:xfrm>
          <a:prstGeom prst="roundRect">
            <a:avLst>
              <a:gd fmla="val 5822" name="adj"/>
            </a:avLst>
          </a:prstGeom>
          <a:solidFill>
            <a:srgbClr val="FFFFFF"/>
          </a:solidFill>
          <a:ln cap="flat" cmpd="sng" w="38100">
            <a:solidFill>
              <a:srgbClr val="FFFFFF"/>
            </a:solidFill>
            <a:prstDash val="solid"/>
            <a:round/>
            <a:headEnd len="sm" w="sm" type="none"/>
            <a:tailEnd len="sm" w="sm" type="none"/>
          </a:ln>
          <a:effectLst>
            <a:outerShdw blurRad="328613" rotWithShape="0" algn="bl" dir="960000" dist="19050">
              <a:srgbClr val="000000">
                <a:alpha val="34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Ropa Sans"/>
              <a:ea typeface="Ropa Sans"/>
              <a:cs typeface="Ropa Sans"/>
              <a:sym typeface="Ropa Sans"/>
            </a:endParaRPr>
          </a:p>
        </p:txBody>
      </p:sp>
      <p:sp>
        <p:nvSpPr>
          <p:cNvPr id="1293" name="Google Shape;1293;p82"/>
          <p:cNvSpPr txBox="1"/>
          <p:nvPr/>
        </p:nvSpPr>
        <p:spPr>
          <a:xfrm rot="-1665">
            <a:off x="6376529" y="1514258"/>
            <a:ext cx="12387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666666"/>
                </a:solidFill>
                <a:latin typeface="Barlow"/>
                <a:ea typeface="Barlow"/>
                <a:cs typeface="Barlow"/>
                <a:sym typeface="Barlow"/>
              </a:rPr>
              <a:t>Organization</a:t>
            </a:r>
            <a:endParaRPr b="1">
              <a:solidFill>
                <a:srgbClr val="666666"/>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lang="en" sz="1000">
                <a:solidFill>
                  <a:srgbClr val="B7B7B7"/>
                </a:solidFill>
                <a:latin typeface="Barlow"/>
                <a:ea typeface="Barlow"/>
                <a:cs typeface="Barlow"/>
                <a:sym typeface="Barlow"/>
              </a:rPr>
              <a:t>Digital Life Collective</a:t>
            </a:r>
            <a:endParaRPr b="1" sz="1200">
              <a:solidFill>
                <a:srgbClr val="666666"/>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800">
              <a:solidFill>
                <a:srgbClr val="666666"/>
              </a:solidFill>
              <a:latin typeface="Barlow"/>
              <a:ea typeface="Barlow"/>
              <a:cs typeface="Barlow"/>
              <a:sym typeface="Barlow"/>
            </a:endParaRPr>
          </a:p>
          <a:p>
            <a:pPr indent="0" lvl="0" marL="0" rtl="0" algn="ctr">
              <a:spcBef>
                <a:spcPts val="0"/>
              </a:spcBef>
              <a:spcAft>
                <a:spcPts val="0"/>
              </a:spcAft>
              <a:buNone/>
            </a:pPr>
            <a:r>
              <a:t/>
            </a:r>
            <a:endParaRPr b="1" sz="1200">
              <a:solidFill>
                <a:srgbClr val="666666"/>
              </a:solidFill>
              <a:latin typeface="Barlow"/>
              <a:ea typeface="Barlow"/>
              <a:cs typeface="Barlow"/>
              <a:sym typeface="Barlow"/>
            </a:endParaRPr>
          </a:p>
          <a:p>
            <a:pPr indent="0" lvl="0" marL="0" rtl="0" algn="l">
              <a:spcBef>
                <a:spcPts val="0"/>
              </a:spcBef>
              <a:spcAft>
                <a:spcPts val="0"/>
              </a:spcAft>
              <a:buNone/>
            </a:pPr>
            <a:r>
              <a:t/>
            </a:r>
            <a:endParaRPr sz="800">
              <a:solidFill>
                <a:srgbClr val="666666"/>
              </a:solidFill>
              <a:latin typeface="Barlow"/>
              <a:ea typeface="Barlow"/>
              <a:cs typeface="Barlow"/>
              <a:sym typeface="Barlow"/>
            </a:endParaRPr>
          </a:p>
        </p:txBody>
      </p:sp>
      <p:sp>
        <p:nvSpPr>
          <p:cNvPr id="1294" name="Google Shape;1294;p82"/>
          <p:cNvSpPr/>
          <p:nvPr/>
        </p:nvSpPr>
        <p:spPr>
          <a:xfrm>
            <a:off x="6660523" y="2130885"/>
            <a:ext cx="698700" cy="174900"/>
          </a:xfrm>
          <a:prstGeom prst="roundRect">
            <a:avLst>
              <a:gd fmla="val 50000" name="adj"/>
            </a:avLst>
          </a:prstGeom>
          <a:solidFill>
            <a:srgbClr val="9ED7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Barlow"/>
                <a:ea typeface="Barlow"/>
                <a:cs typeface="Barlow"/>
                <a:sym typeface="Barlow"/>
              </a:rPr>
              <a:t>OPEN</a:t>
            </a:r>
            <a:endParaRPr sz="1000">
              <a:latin typeface="Barlow"/>
              <a:ea typeface="Barlow"/>
              <a:cs typeface="Barlow"/>
              <a:sym typeface="Barlow"/>
            </a:endParaRPr>
          </a:p>
        </p:txBody>
      </p:sp>
      <p:sp>
        <p:nvSpPr>
          <p:cNvPr id="1295" name="Google Shape;1295;p82"/>
          <p:cNvSpPr/>
          <p:nvPr/>
        </p:nvSpPr>
        <p:spPr>
          <a:xfrm>
            <a:off x="6353803" y="791621"/>
            <a:ext cx="548400" cy="599700"/>
          </a:xfrm>
          <a:prstGeom prst="diagStripe">
            <a:avLst>
              <a:gd fmla="val 69240" name="adj"/>
            </a:avLst>
          </a:prstGeom>
          <a:solidFill>
            <a:srgbClr val="9ED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2"/>
          <p:cNvSpPr txBox="1"/>
          <p:nvPr/>
        </p:nvSpPr>
        <p:spPr>
          <a:xfrm rot="-2849466">
            <a:off x="6251439" y="894004"/>
            <a:ext cx="683287" cy="24842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Roboto"/>
                <a:ea typeface="Roboto"/>
                <a:cs typeface="Roboto"/>
                <a:sym typeface="Roboto"/>
              </a:rPr>
              <a:t>APPLY NOW</a:t>
            </a:r>
            <a:endParaRPr sz="600">
              <a:solidFill>
                <a:schemeClr val="dk1"/>
              </a:solidFill>
              <a:latin typeface="Roboto"/>
              <a:ea typeface="Roboto"/>
              <a:cs typeface="Roboto"/>
              <a:sym typeface="Roboto"/>
            </a:endParaRPr>
          </a:p>
          <a:p>
            <a:pPr indent="0" lvl="0" marL="0" rtl="0" algn="ctr">
              <a:spcBef>
                <a:spcPts val="0"/>
              </a:spcBef>
              <a:spcAft>
                <a:spcPts val="0"/>
              </a:spcAft>
              <a:buNone/>
            </a:pPr>
            <a:r>
              <a:t/>
            </a:r>
            <a:endParaRPr sz="600">
              <a:solidFill>
                <a:schemeClr val="lt1"/>
              </a:solidFill>
              <a:latin typeface="Roboto"/>
              <a:ea typeface="Roboto"/>
              <a:cs typeface="Roboto"/>
              <a:sym typeface="Roboto"/>
            </a:endParaRPr>
          </a:p>
          <a:p>
            <a:pPr indent="0" lvl="0" marL="0" rtl="0" algn="ctr">
              <a:spcBef>
                <a:spcPts val="0"/>
              </a:spcBef>
              <a:spcAft>
                <a:spcPts val="0"/>
              </a:spcAft>
              <a:buNone/>
            </a:pPr>
            <a:r>
              <a:t/>
            </a:r>
            <a:endParaRPr sz="600">
              <a:solidFill>
                <a:schemeClr val="lt1"/>
              </a:solidFill>
              <a:latin typeface="Roboto"/>
              <a:ea typeface="Roboto"/>
              <a:cs typeface="Roboto"/>
              <a:sym typeface="Roboto"/>
            </a:endParaRPr>
          </a:p>
        </p:txBody>
      </p:sp>
      <p:pic>
        <p:nvPicPr>
          <p:cNvPr id="1297" name="Google Shape;1297;p82"/>
          <p:cNvPicPr preferRelativeResize="0"/>
          <p:nvPr/>
        </p:nvPicPr>
        <p:blipFill>
          <a:blip r:embed="rId9">
            <a:alphaModFix/>
          </a:blip>
          <a:stretch>
            <a:fillRect/>
          </a:stretch>
        </p:blipFill>
        <p:spPr>
          <a:xfrm>
            <a:off x="7965217" y="4682725"/>
            <a:ext cx="1072048" cy="371400"/>
          </a:xfrm>
          <a:prstGeom prst="rect">
            <a:avLst/>
          </a:prstGeom>
          <a:noFill/>
          <a:ln>
            <a:noFill/>
          </a:ln>
        </p:spPr>
      </p:pic>
      <p:pic>
        <p:nvPicPr>
          <p:cNvPr id="1298" name="Google Shape;1298;p82"/>
          <p:cNvPicPr preferRelativeResize="0"/>
          <p:nvPr/>
        </p:nvPicPr>
        <p:blipFill>
          <a:blip r:embed="rId10">
            <a:alphaModFix amt="22000"/>
          </a:blip>
          <a:stretch>
            <a:fillRect/>
          </a:stretch>
        </p:blipFill>
        <p:spPr>
          <a:xfrm>
            <a:off x="1665576" y="437394"/>
            <a:ext cx="120061" cy="120081"/>
          </a:xfrm>
          <a:prstGeom prst="rect">
            <a:avLst/>
          </a:prstGeom>
          <a:noFill/>
          <a:ln>
            <a:noFill/>
          </a:ln>
        </p:spPr>
      </p:pic>
      <p:pic>
        <p:nvPicPr>
          <p:cNvPr id="1299" name="Google Shape;1299;p82"/>
          <p:cNvPicPr preferRelativeResize="0"/>
          <p:nvPr/>
        </p:nvPicPr>
        <p:blipFill>
          <a:blip r:embed="rId10">
            <a:alphaModFix amt="22000"/>
          </a:blip>
          <a:stretch>
            <a:fillRect/>
          </a:stretch>
        </p:blipFill>
        <p:spPr>
          <a:xfrm>
            <a:off x="1665575" y="616163"/>
            <a:ext cx="120061" cy="120081"/>
          </a:xfrm>
          <a:prstGeom prst="rect">
            <a:avLst/>
          </a:prstGeom>
          <a:noFill/>
          <a:ln>
            <a:noFill/>
          </a:ln>
        </p:spPr>
      </p:pic>
      <p:pic>
        <p:nvPicPr>
          <p:cNvPr id="1300" name="Google Shape;1300;p82"/>
          <p:cNvPicPr preferRelativeResize="0"/>
          <p:nvPr/>
        </p:nvPicPr>
        <p:blipFill>
          <a:blip r:embed="rId11">
            <a:alphaModFix/>
          </a:blip>
          <a:stretch>
            <a:fillRect/>
          </a:stretch>
        </p:blipFill>
        <p:spPr>
          <a:xfrm>
            <a:off x="5014476" y="1012678"/>
            <a:ext cx="977100" cy="558347"/>
          </a:xfrm>
          <a:prstGeom prst="rect">
            <a:avLst/>
          </a:prstGeom>
          <a:noFill/>
          <a:ln>
            <a:noFill/>
          </a:ln>
        </p:spPr>
      </p:pic>
      <p:pic>
        <p:nvPicPr>
          <p:cNvPr id="1301" name="Google Shape;1301;p82"/>
          <p:cNvPicPr preferRelativeResize="0"/>
          <p:nvPr/>
        </p:nvPicPr>
        <p:blipFill>
          <a:blip r:embed="rId12">
            <a:alphaModFix/>
          </a:blip>
          <a:stretch>
            <a:fillRect/>
          </a:stretch>
        </p:blipFill>
        <p:spPr>
          <a:xfrm>
            <a:off x="6622853" y="1110428"/>
            <a:ext cx="745394" cy="414000"/>
          </a:xfrm>
          <a:prstGeom prst="rect">
            <a:avLst/>
          </a:prstGeom>
          <a:noFill/>
          <a:ln>
            <a:noFill/>
          </a:ln>
        </p:spPr>
      </p:pic>
      <p:pic>
        <p:nvPicPr>
          <p:cNvPr id="1302" name="Google Shape;1302;p82"/>
          <p:cNvPicPr preferRelativeResize="0"/>
          <p:nvPr/>
        </p:nvPicPr>
        <p:blipFill>
          <a:blip r:embed="rId13">
            <a:alphaModFix/>
          </a:blip>
          <a:stretch>
            <a:fillRect/>
          </a:stretch>
        </p:blipFill>
        <p:spPr>
          <a:xfrm>
            <a:off x="144256" y="85775"/>
            <a:ext cx="201900" cy="201900"/>
          </a:xfrm>
          <a:prstGeom prst="rect">
            <a:avLst/>
          </a:prstGeom>
          <a:noFill/>
          <a:ln>
            <a:noFill/>
          </a:ln>
        </p:spPr>
      </p:pic>
      <p:pic>
        <p:nvPicPr>
          <p:cNvPr id="1303" name="Google Shape;1303;p82"/>
          <p:cNvPicPr preferRelativeResize="0"/>
          <p:nvPr/>
        </p:nvPicPr>
        <p:blipFill>
          <a:blip r:embed="rId10">
            <a:alphaModFix amt="22000"/>
          </a:blip>
          <a:stretch>
            <a:fillRect/>
          </a:stretch>
        </p:blipFill>
        <p:spPr>
          <a:xfrm>
            <a:off x="1665575" y="794938"/>
            <a:ext cx="120061" cy="120081"/>
          </a:xfrm>
          <a:prstGeom prst="rect">
            <a:avLst/>
          </a:prstGeom>
          <a:noFill/>
          <a:ln>
            <a:noFill/>
          </a:ln>
        </p:spPr>
      </p:pic>
      <p:sp>
        <p:nvSpPr>
          <p:cNvPr id="1304" name="Google Shape;1304;p82"/>
          <p:cNvSpPr txBox="1"/>
          <p:nvPr/>
        </p:nvSpPr>
        <p:spPr>
          <a:xfrm>
            <a:off x="6458600" y="2865625"/>
            <a:ext cx="2578800" cy="16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Barlow"/>
                <a:ea typeface="Barlow"/>
                <a:cs typeface="Barlow"/>
                <a:sym typeface="Barlow"/>
              </a:rPr>
              <a:t>The DAO will have a bioregional, organizational and village context &amp; membership.</a:t>
            </a:r>
            <a:endParaRPr sz="1800">
              <a:solidFill>
                <a:srgbClr val="FFFFFF"/>
              </a:solidFill>
              <a:latin typeface="Barlow"/>
              <a:ea typeface="Barlow"/>
              <a:cs typeface="Barlow"/>
              <a:sym typeface="Barlow"/>
            </a:endParaRPr>
          </a:p>
        </p:txBody>
      </p:sp>
      <p:pic>
        <p:nvPicPr>
          <p:cNvPr id="1305" name="Google Shape;1305;p82"/>
          <p:cNvPicPr preferRelativeResize="0"/>
          <p:nvPr/>
        </p:nvPicPr>
        <p:blipFill>
          <a:blip r:embed="rId14">
            <a:alphaModFix/>
          </a:blip>
          <a:stretch>
            <a:fillRect/>
          </a:stretch>
        </p:blipFill>
        <p:spPr>
          <a:xfrm>
            <a:off x="3619649" y="940874"/>
            <a:ext cx="1005559" cy="671700"/>
          </a:xfrm>
          <a:prstGeom prst="rect">
            <a:avLst/>
          </a:prstGeom>
          <a:noFill/>
          <a:ln>
            <a:noFill/>
          </a:ln>
        </p:spPr>
      </p:pic>
      <p:sp>
        <p:nvSpPr>
          <p:cNvPr id="1306" name="Google Shape;1306;p82"/>
          <p:cNvSpPr/>
          <p:nvPr/>
        </p:nvSpPr>
        <p:spPr>
          <a:xfrm>
            <a:off x="3480353" y="791621"/>
            <a:ext cx="548400" cy="599700"/>
          </a:xfrm>
          <a:prstGeom prst="diagStripe">
            <a:avLst>
              <a:gd fmla="val 69240" name="adj"/>
            </a:avLst>
          </a:prstGeom>
          <a:solidFill>
            <a:srgbClr val="9ED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2"/>
          <p:cNvSpPr txBox="1"/>
          <p:nvPr/>
        </p:nvSpPr>
        <p:spPr>
          <a:xfrm rot="-2849466">
            <a:off x="3377989" y="894004"/>
            <a:ext cx="683287" cy="24842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Roboto"/>
                <a:ea typeface="Roboto"/>
                <a:cs typeface="Roboto"/>
                <a:sym typeface="Roboto"/>
              </a:rPr>
              <a:t>APPLY NOW</a:t>
            </a:r>
            <a:endParaRPr sz="600">
              <a:solidFill>
                <a:schemeClr val="dk1"/>
              </a:solidFill>
              <a:latin typeface="Roboto"/>
              <a:ea typeface="Roboto"/>
              <a:cs typeface="Roboto"/>
              <a:sym typeface="Roboto"/>
            </a:endParaRPr>
          </a:p>
          <a:p>
            <a:pPr indent="0" lvl="0" marL="0" rtl="0" algn="ctr">
              <a:spcBef>
                <a:spcPts val="0"/>
              </a:spcBef>
              <a:spcAft>
                <a:spcPts val="0"/>
              </a:spcAft>
              <a:buNone/>
            </a:pPr>
            <a:r>
              <a:t/>
            </a:r>
            <a:endParaRPr sz="600">
              <a:solidFill>
                <a:schemeClr val="lt1"/>
              </a:solidFill>
              <a:latin typeface="Roboto"/>
              <a:ea typeface="Roboto"/>
              <a:cs typeface="Roboto"/>
              <a:sym typeface="Roboto"/>
            </a:endParaRPr>
          </a:p>
          <a:p>
            <a:pPr indent="0" lvl="0" marL="0" rtl="0" algn="ctr">
              <a:spcBef>
                <a:spcPts val="0"/>
              </a:spcBef>
              <a:spcAft>
                <a:spcPts val="0"/>
              </a:spcAft>
              <a:buNone/>
            </a:pPr>
            <a:r>
              <a:t/>
            </a:r>
            <a:endParaRPr sz="600">
              <a:solidFill>
                <a:schemeClr val="lt1"/>
              </a:solidFill>
              <a:latin typeface="Roboto"/>
              <a:ea typeface="Roboto"/>
              <a:cs typeface="Roboto"/>
              <a:sym typeface="Roboto"/>
            </a:endParaRPr>
          </a:p>
        </p:txBody>
      </p:sp>
      <p:sp>
        <p:nvSpPr>
          <p:cNvPr id="1308" name="Google Shape;1308;p82"/>
          <p:cNvSpPr/>
          <p:nvPr/>
        </p:nvSpPr>
        <p:spPr>
          <a:xfrm>
            <a:off x="2066354" y="2703105"/>
            <a:ext cx="1238700" cy="1665000"/>
          </a:xfrm>
          <a:prstGeom prst="roundRect">
            <a:avLst>
              <a:gd fmla="val 5822" name="adj"/>
            </a:avLst>
          </a:prstGeom>
          <a:solidFill>
            <a:srgbClr val="FFFFFF"/>
          </a:solidFill>
          <a:ln cap="flat" cmpd="sng" w="38100">
            <a:solidFill>
              <a:srgbClr val="FFFFFF"/>
            </a:solidFill>
            <a:prstDash val="solid"/>
            <a:round/>
            <a:headEnd len="sm" w="sm" type="none"/>
            <a:tailEnd len="sm" w="sm" type="none"/>
          </a:ln>
          <a:effectLst>
            <a:outerShdw blurRad="328613" rotWithShape="0" algn="bl" dir="960000" dist="19050">
              <a:srgbClr val="000000">
                <a:alpha val="34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700">
              <a:solidFill>
                <a:srgbClr val="FFFFFF"/>
              </a:solidFill>
              <a:latin typeface="Ropa Sans"/>
              <a:ea typeface="Ropa Sans"/>
              <a:cs typeface="Ropa Sans"/>
              <a:sym typeface="Ropa Sans"/>
            </a:endParaRPr>
          </a:p>
        </p:txBody>
      </p:sp>
      <p:sp>
        <p:nvSpPr>
          <p:cNvPr id="1309" name="Google Shape;1309;p82"/>
          <p:cNvSpPr txBox="1"/>
          <p:nvPr/>
        </p:nvSpPr>
        <p:spPr>
          <a:xfrm rot="-1665">
            <a:off x="2066350" y="3403650"/>
            <a:ext cx="12387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666666"/>
                </a:solidFill>
                <a:latin typeface="Barlow"/>
                <a:ea typeface="Barlow"/>
                <a:cs typeface="Barlow"/>
                <a:sym typeface="Barlow"/>
              </a:rPr>
              <a:t>Organization</a:t>
            </a:r>
            <a:endParaRPr b="1">
              <a:solidFill>
                <a:srgbClr val="666666"/>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lang="en" sz="1000">
                <a:solidFill>
                  <a:srgbClr val="B7B7B7"/>
                </a:solidFill>
                <a:latin typeface="Barlow"/>
                <a:ea typeface="Barlow"/>
                <a:cs typeface="Barlow"/>
                <a:sym typeface="Barlow"/>
              </a:rPr>
              <a:t>Terra Agora Foundation</a:t>
            </a:r>
            <a:endParaRPr b="1" sz="1200">
              <a:solidFill>
                <a:srgbClr val="666666"/>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800">
              <a:solidFill>
                <a:srgbClr val="666666"/>
              </a:solidFill>
              <a:latin typeface="Barlow"/>
              <a:ea typeface="Barlow"/>
              <a:cs typeface="Barlow"/>
              <a:sym typeface="Barlow"/>
            </a:endParaRPr>
          </a:p>
          <a:p>
            <a:pPr indent="0" lvl="0" marL="0" rtl="0" algn="ctr">
              <a:spcBef>
                <a:spcPts val="0"/>
              </a:spcBef>
              <a:spcAft>
                <a:spcPts val="0"/>
              </a:spcAft>
              <a:buNone/>
            </a:pPr>
            <a:r>
              <a:t/>
            </a:r>
            <a:endParaRPr b="1" sz="1200">
              <a:solidFill>
                <a:srgbClr val="666666"/>
              </a:solidFill>
              <a:latin typeface="Barlow"/>
              <a:ea typeface="Barlow"/>
              <a:cs typeface="Barlow"/>
              <a:sym typeface="Barlow"/>
            </a:endParaRPr>
          </a:p>
          <a:p>
            <a:pPr indent="0" lvl="0" marL="0" rtl="0" algn="l">
              <a:spcBef>
                <a:spcPts val="0"/>
              </a:spcBef>
              <a:spcAft>
                <a:spcPts val="0"/>
              </a:spcAft>
              <a:buNone/>
            </a:pPr>
            <a:r>
              <a:t/>
            </a:r>
            <a:endParaRPr sz="800">
              <a:solidFill>
                <a:srgbClr val="666666"/>
              </a:solidFill>
              <a:latin typeface="Barlow"/>
              <a:ea typeface="Barlow"/>
              <a:cs typeface="Barlow"/>
              <a:sym typeface="Barlow"/>
            </a:endParaRPr>
          </a:p>
        </p:txBody>
      </p:sp>
      <p:sp>
        <p:nvSpPr>
          <p:cNvPr id="1310" name="Google Shape;1310;p82"/>
          <p:cNvSpPr/>
          <p:nvPr/>
        </p:nvSpPr>
        <p:spPr>
          <a:xfrm>
            <a:off x="2350348" y="4020273"/>
            <a:ext cx="698700" cy="174900"/>
          </a:xfrm>
          <a:prstGeom prst="roundRect">
            <a:avLst>
              <a:gd fmla="val 50000" name="adj"/>
            </a:avLst>
          </a:prstGeom>
          <a:solidFill>
            <a:srgbClr val="9ED7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Barlow"/>
                <a:ea typeface="Barlow"/>
                <a:cs typeface="Barlow"/>
                <a:sym typeface="Barlow"/>
              </a:rPr>
              <a:t>OPEN</a:t>
            </a:r>
            <a:endParaRPr sz="1000">
              <a:latin typeface="Barlow"/>
              <a:ea typeface="Barlow"/>
              <a:cs typeface="Barlow"/>
              <a:sym typeface="Barlow"/>
            </a:endParaRPr>
          </a:p>
        </p:txBody>
      </p:sp>
      <p:pic>
        <p:nvPicPr>
          <p:cNvPr id="1311" name="Google Shape;1311;p82"/>
          <p:cNvPicPr preferRelativeResize="0"/>
          <p:nvPr/>
        </p:nvPicPr>
        <p:blipFill>
          <a:blip r:embed="rId15">
            <a:alphaModFix/>
          </a:blip>
          <a:stretch>
            <a:fillRect/>
          </a:stretch>
        </p:blipFill>
        <p:spPr>
          <a:xfrm>
            <a:off x="2328801" y="2818878"/>
            <a:ext cx="698700" cy="724710"/>
          </a:xfrm>
          <a:prstGeom prst="rect">
            <a:avLst/>
          </a:prstGeom>
          <a:noFill/>
          <a:ln>
            <a:noFill/>
          </a:ln>
        </p:spPr>
      </p:pic>
      <p:sp>
        <p:nvSpPr>
          <p:cNvPr id="1312" name="Google Shape;1312;p82"/>
          <p:cNvSpPr/>
          <p:nvPr/>
        </p:nvSpPr>
        <p:spPr>
          <a:xfrm>
            <a:off x="2043628" y="2681009"/>
            <a:ext cx="548400" cy="599700"/>
          </a:xfrm>
          <a:prstGeom prst="diagStripe">
            <a:avLst>
              <a:gd fmla="val 69240" name="adj"/>
            </a:avLst>
          </a:prstGeom>
          <a:solidFill>
            <a:srgbClr val="9ED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2"/>
          <p:cNvSpPr txBox="1"/>
          <p:nvPr/>
        </p:nvSpPr>
        <p:spPr>
          <a:xfrm rot="-2849466">
            <a:off x="1941264" y="2783392"/>
            <a:ext cx="683287" cy="24842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Roboto"/>
                <a:ea typeface="Roboto"/>
                <a:cs typeface="Roboto"/>
                <a:sym typeface="Roboto"/>
              </a:rPr>
              <a:t>APPLY NOW</a:t>
            </a:r>
            <a:endParaRPr sz="600">
              <a:solidFill>
                <a:schemeClr val="dk1"/>
              </a:solidFill>
              <a:latin typeface="Roboto"/>
              <a:ea typeface="Roboto"/>
              <a:cs typeface="Roboto"/>
              <a:sym typeface="Roboto"/>
            </a:endParaRPr>
          </a:p>
          <a:p>
            <a:pPr indent="0" lvl="0" marL="0" rtl="0" algn="ctr">
              <a:spcBef>
                <a:spcPts val="0"/>
              </a:spcBef>
              <a:spcAft>
                <a:spcPts val="0"/>
              </a:spcAft>
              <a:buNone/>
            </a:pPr>
            <a:r>
              <a:t/>
            </a:r>
            <a:endParaRPr sz="600">
              <a:solidFill>
                <a:schemeClr val="lt1"/>
              </a:solidFill>
              <a:latin typeface="Roboto"/>
              <a:ea typeface="Roboto"/>
              <a:cs typeface="Roboto"/>
              <a:sym typeface="Roboto"/>
            </a:endParaRPr>
          </a:p>
          <a:p>
            <a:pPr indent="0" lvl="0" marL="0" rtl="0" algn="ctr">
              <a:spcBef>
                <a:spcPts val="0"/>
              </a:spcBef>
              <a:spcAft>
                <a:spcPts val="0"/>
              </a:spcAft>
              <a:buNone/>
            </a:pPr>
            <a:r>
              <a:t/>
            </a:r>
            <a:endParaRPr sz="600">
              <a:solidFill>
                <a:schemeClr val="lt1"/>
              </a:solidFill>
              <a:latin typeface="Roboto"/>
              <a:ea typeface="Roboto"/>
              <a:cs typeface="Roboto"/>
              <a:sym typeface="Roboto"/>
            </a:endParaRPr>
          </a:p>
        </p:txBody>
      </p:sp>
      <p:pic>
        <p:nvPicPr>
          <p:cNvPr id="1314" name="Google Shape;1314;p82"/>
          <p:cNvPicPr preferRelativeResize="0"/>
          <p:nvPr/>
        </p:nvPicPr>
        <p:blipFill>
          <a:blip r:embed="rId16">
            <a:alphaModFix/>
          </a:blip>
          <a:stretch>
            <a:fillRect/>
          </a:stretch>
        </p:blipFill>
        <p:spPr>
          <a:xfrm>
            <a:off x="2057586" y="4749729"/>
            <a:ext cx="259510" cy="259501"/>
          </a:xfrm>
          <a:prstGeom prst="rect">
            <a:avLst/>
          </a:prstGeom>
          <a:noFill/>
          <a:ln>
            <a:noFill/>
          </a:ln>
        </p:spPr>
      </p:pic>
      <p:cxnSp>
        <p:nvCxnSpPr>
          <p:cNvPr id="1315" name="Google Shape;1315;p82"/>
          <p:cNvCxnSpPr/>
          <p:nvPr/>
        </p:nvCxnSpPr>
        <p:spPr>
          <a:xfrm>
            <a:off x="2391924" y="4736813"/>
            <a:ext cx="0" cy="280200"/>
          </a:xfrm>
          <a:prstGeom prst="straightConnector1">
            <a:avLst/>
          </a:prstGeom>
          <a:noFill/>
          <a:ln cap="flat" cmpd="sng" w="9525">
            <a:solidFill>
              <a:srgbClr val="FFFFFF"/>
            </a:solidFill>
            <a:prstDash val="solid"/>
            <a:round/>
            <a:headEnd len="med" w="med" type="none"/>
            <a:tailEnd len="med" w="med" type="none"/>
          </a:ln>
        </p:spPr>
      </p:cxnSp>
      <p:pic>
        <p:nvPicPr>
          <p:cNvPr id="1316" name="Google Shape;1316;p82"/>
          <p:cNvPicPr preferRelativeResize="0"/>
          <p:nvPr/>
        </p:nvPicPr>
        <p:blipFill>
          <a:blip r:embed="rId17">
            <a:alphaModFix/>
          </a:blip>
          <a:stretch>
            <a:fillRect/>
          </a:stretch>
        </p:blipFill>
        <p:spPr>
          <a:xfrm>
            <a:off x="2466750" y="4738494"/>
            <a:ext cx="264900" cy="264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83"/>
          <p:cNvSpPr/>
          <p:nvPr/>
        </p:nvSpPr>
        <p:spPr>
          <a:xfrm>
            <a:off x="4504300" y="1469575"/>
            <a:ext cx="4564200" cy="3338400"/>
          </a:xfrm>
          <a:prstGeom prst="ellipse">
            <a:avLst/>
          </a:prstGeom>
          <a:solidFill>
            <a:srgbClr val="00B0A0">
              <a:alpha val="55380"/>
            </a:srgbClr>
          </a:solidFill>
          <a:ln cap="flat" cmpd="sng" w="3810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1322" name="Google Shape;1322;p83"/>
          <p:cNvPicPr preferRelativeResize="0"/>
          <p:nvPr/>
        </p:nvPicPr>
        <p:blipFill>
          <a:blip r:embed="rId3">
            <a:alphaModFix/>
          </a:blip>
          <a:stretch>
            <a:fillRect/>
          </a:stretch>
        </p:blipFill>
        <p:spPr>
          <a:xfrm>
            <a:off x="6071612" y="3424227"/>
            <a:ext cx="169752" cy="170614"/>
          </a:xfrm>
          <a:prstGeom prst="rect">
            <a:avLst/>
          </a:prstGeom>
          <a:noFill/>
          <a:ln>
            <a:noFill/>
          </a:ln>
        </p:spPr>
      </p:pic>
      <p:pic>
        <p:nvPicPr>
          <p:cNvPr id="1323" name="Google Shape;1323;p83"/>
          <p:cNvPicPr preferRelativeResize="0"/>
          <p:nvPr/>
        </p:nvPicPr>
        <p:blipFill>
          <a:blip r:embed="rId3">
            <a:alphaModFix/>
          </a:blip>
          <a:stretch>
            <a:fillRect/>
          </a:stretch>
        </p:blipFill>
        <p:spPr>
          <a:xfrm>
            <a:off x="5379579" y="3424227"/>
            <a:ext cx="169752" cy="170614"/>
          </a:xfrm>
          <a:prstGeom prst="rect">
            <a:avLst/>
          </a:prstGeom>
          <a:noFill/>
          <a:ln>
            <a:noFill/>
          </a:ln>
        </p:spPr>
      </p:pic>
      <p:pic>
        <p:nvPicPr>
          <p:cNvPr id="1324" name="Google Shape;1324;p83"/>
          <p:cNvPicPr preferRelativeResize="0"/>
          <p:nvPr/>
        </p:nvPicPr>
        <p:blipFill>
          <a:blip r:embed="rId3">
            <a:alphaModFix/>
          </a:blip>
          <a:stretch>
            <a:fillRect/>
          </a:stretch>
        </p:blipFill>
        <p:spPr>
          <a:xfrm>
            <a:off x="5700343" y="3190374"/>
            <a:ext cx="169752" cy="170614"/>
          </a:xfrm>
          <a:prstGeom prst="rect">
            <a:avLst/>
          </a:prstGeom>
          <a:noFill/>
          <a:ln>
            <a:noFill/>
          </a:ln>
        </p:spPr>
      </p:pic>
      <p:sp>
        <p:nvSpPr>
          <p:cNvPr id="1325" name="Google Shape;1325;p83"/>
          <p:cNvSpPr/>
          <p:nvPr/>
        </p:nvSpPr>
        <p:spPr>
          <a:xfrm>
            <a:off x="5068116" y="3179565"/>
            <a:ext cx="1383900" cy="1391100"/>
          </a:xfrm>
          <a:prstGeom prst="ellipse">
            <a:avLst/>
          </a:prstGeom>
          <a:solidFill>
            <a:srgbClr val="00B0A0">
              <a:alpha val="55380"/>
            </a:srgbClr>
          </a:solidFill>
          <a:ln cap="flat" cmpd="sng" w="3810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26" name="Google Shape;1326;p83"/>
          <p:cNvSpPr/>
          <p:nvPr/>
        </p:nvSpPr>
        <p:spPr>
          <a:xfrm>
            <a:off x="5193458" y="3342706"/>
            <a:ext cx="407400" cy="409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27" name="Google Shape;1327;p83"/>
          <p:cNvSpPr/>
          <p:nvPr/>
        </p:nvSpPr>
        <p:spPr>
          <a:xfrm>
            <a:off x="5114716" y="3753989"/>
            <a:ext cx="604800" cy="608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28" name="Google Shape;1328;p83"/>
          <p:cNvSpPr/>
          <p:nvPr/>
        </p:nvSpPr>
        <p:spPr>
          <a:xfrm>
            <a:off x="5571107" y="3484061"/>
            <a:ext cx="421800" cy="423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29" name="Google Shape;1329;p83"/>
          <p:cNvSpPr/>
          <p:nvPr/>
        </p:nvSpPr>
        <p:spPr>
          <a:xfrm>
            <a:off x="5750776" y="3829542"/>
            <a:ext cx="604800" cy="608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30" name="Google Shape;1330;p83"/>
          <p:cNvSpPr/>
          <p:nvPr/>
        </p:nvSpPr>
        <p:spPr>
          <a:xfrm>
            <a:off x="5523628" y="3191021"/>
            <a:ext cx="272700" cy="274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31" name="Google Shape;1331;p83"/>
          <p:cNvSpPr/>
          <p:nvPr/>
        </p:nvSpPr>
        <p:spPr>
          <a:xfrm>
            <a:off x="5988060" y="3442213"/>
            <a:ext cx="407400" cy="409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32" name="Google Shape;1332;p83"/>
          <p:cNvSpPr/>
          <p:nvPr/>
        </p:nvSpPr>
        <p:spPr>
          <a:xfrm>
            <a:off x="5792076" y="3214243"/>
            <a:ext cx="323100" cy="31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33" name="Google Shape;1333;p83"/>
          <p:cNvSpPr/>
          <p:nvPr/>
        </p:nvSpPr>
        <p:spPr>
          <a:xfrm>
            <a:off x="5545840" y="4260504"/>
            <a:ext cx="302700" cy="304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34" name="Google Shape;1334;p83"/>
          <p:cNvSpPr/>
          <p:nvPr/>
        </p:nvSpPr>
        <p:spPr>
          <a:xfrm>
            <a:off x="5782083" y="3908128"/>
            <a:ext cx="239700" cy="241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5" name="Google Shape;1335;p83"/>
          <p:cNvSpPr/>
          <p:nvPr/>
        </p:nvSpPr>
        <p:spPr>
          <a:xfrm>
            <a:off x="6021815" y="3918759"/>
            <a:ext cx="323100" cy="32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6" name="Google Shape;1336;p83"/>
          <p:cNvSpPr/>
          <p:nvPr/>
        </p:nvSpPr>
        <p:spPr>
          <a:xfrm>
            <a:off x="5826114" y="4142338"/>
            <a:ext cx="263700" cy="26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7" name="Google Shape;1337;p83"/>
          <p:cNvSpPr/>
          <p:nvPr/>
        </p:nvSpPr>
        <p:spPr>
          <a:xfrm>
            <a:off x="6009131" y="3442211"/>
            <a:ext cx="365400" cy="367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338" name="Google Shape;1338;p83"/>
          <p:cNvSpPr/>
          <p:nvPr/>
        </p:nvSpPr>
        <p:spPr>
          <a:xfrm>
            <a:off x="5796121" y="3266334"/>
            <a:ext cx="162300" cy="163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9" name="Google Shape;1339;p83"/>
          <p:cNvSpPr/>
          <p:nvPr/>
        </p:nvSpPr>
        <p:spPr>
          <a:xfrm>
            <a:off x="5954538" y="3246348"/>
            <a:ext cx="138600" cy="139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340" name="Google Shape;1340;p83"/>
          <p:cNvSpPr/>
          <p:nvPr/>
        </p:nvSpPr>
        <p:spPr>
          <a:xfrm>
            <a:off x="5523627" y="3284936"/>
            <a:ext cx="107700" cy="1080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341" name="Google Shape;1341;p83"/>
          <p:cNvSpPr/>
          <p:nvPr/>
        </p:nvSpPr>
        <p:spPr>
          <a:xfrm>
            <a:off x="5631010" y="3284936"/>
            <a:ext cx="107700" cy="1080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342" name="Google Shape;1342;p83"/>
          <p:cNvSpPr/>
          <p:nvPr/>
        </p:nvSpPr>
        <p:spPr>
          <a:xfrm>
            <a:off x="5600922" y="3529011"/>
            <a:ext cx="192900" cy="1938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3" name="Google Shape;1343;p83"/>
          <p:cNvSpPr/>
          <p:nvPr/>
        </p:nvSpPr>
        <p:spPr>
          <a:xfrm>
            <a:off x="5790268" y="3568227"/>
            <a:ext cx="192900" cy="193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344" name="Google Shape;1344;p83"/>
          <p:cNvSpPr/>
          <p:nvPr/>
        </p:nvSpPr>
        <p:spPr>
          <a:xfrm>
            <a:off x="5662067" y="3711815"/>
            <a:ext cx="192900" cy="193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5" name="Google Shape;1345;p83"/>
          <p:cNvSpPr/>
          <p:nvPr/>
        </p:nvSpPr>
        <p:spPr>
          <a:xfrm>
            <a:off x="5300914" y="3351898"/>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346" name="Google Shape;1346;p83"/>
          <p:cNvSpPr/>
          <p:nvPr/>
        </p:nvSpPr>
        <p:spPr>
          <a:xfrm>
            <a:off x="5233714" y="3404847"/>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47" name="Google Shape;1347;p83"/>
          <p:cNvSpPr/>
          <p:nvPr/>
        </p:nvSpPr>
        <p:spPr>
          <a:xfrm>
            <a:off x="5315153" y="3437916"/>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48" name="Google Shape;1348;p83"/>
          <p:cNvSpPr/>
          <p:nvPr/>
        </p:nvSpPr>
        <p:spPr>
          <a:xfrm>
            <a:off x="5382349" y="3385335"/>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349" name="Google Shape;1349;p83"/>
          <p:cNvSpPr/>
          <p:nvPr/>
        </p:nvSpPr>
        <p:spPr>
          <a:xfrm>
            <a:off x="5245328" y="3492696"/>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50" name="Google Shape;1350;p83"/>
          <p:cNvSpPr/>
          <p:nvPr/>
        </p:nvSpPr>
        <p:spPr>
          <a:xfrm>
            <a:off x="5324891" y="3526760"/>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51" name="Google Shape;1351;p83"/>
          <p:cNvSpPr/>
          <p:nvPr/>
        </p:nvSpPr>
        <p:spPr>
          <a:xfrm>
            <a:off x="5395613" y="3473449"/>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52" name="Google Shape;1352;p83"/>
          <p:cNvSpPr/>
          <p:nvPr/>
        </p:nvSpPr>
        <p:spPr>
          <a:xfrm>
            <a:off x="5464123" y="3420138"/>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53" name="Google Shape;1353;p83"/>
          <p:cNvSpPr/>
          <p:nvPr/>
        </p:nvSpPr>
        <p:spPr>
          <a:xfrm>
            <a:off x="5403711" y="3560816"/>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54" name="Google Shape;1354;p83"/>
          <p:cNvSpPr/>
          <p:nvPr/>
        </p:nvSpPr>
        <p:spPr>
          <a:xfrm>
            <a:off x="5476645" y="3506766"/>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55" name="Google Shape;1355;p83"/>
          <p:cNvSpPr/>
          <p:nvPr/>
        </p:nvSpPr>
        <p:spPr>
          <a:xfrm>
            <a:off x="5159241" y="3814822"/>
            <a:ext cx="249000" cy="250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6" name="Google Shape;1356;p83"/>
          <p:cNvSpPr/>
          <p:nvPr/>
        </p:nvSpPr>
        <p:spPr>
          <a:xfrm>
            <a:off x="5335933" y="3758494"/>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357" name="Google Shape;1357;p83"/>
          <p:cNvSpPr/>
          <p:nvPr/>
        </p:nvSpPr>
        <p:spPr>
          <a:xfrm>
            <a:off x="5565376" y="4260504"/>
            <a:ext cx="263700" cy="26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58" name="Google Shape;1358;p83"/>
          <p:cNvPicPr preferRelativeResize="0"/>
          <p:nvPr/>
        </p:nvPicPr>
        <p:blipFill>
          <a:blip r:embed="rId4">
            <a:alphaModFix/>
          </a:blip>
          <a:stretch>
            <a:fillRect/>
          </a:stretch>
        </p:blipFill>
        <p:spPr>
          <a:xfrm>
            <a:off x="5669615" y="3529009"/>
            <a:ext cx="52031" cy="54143"/>
          </a:xfrm>
          <a:prstGeom prst="rect">
            <a:avLst/>
          </a:prstGeom>
          <a:noFill/>
          <a:ln>
            <a:noFill/>
          </a:ln>
        </p:spPr>
      </p:pic>
      <p:pic>
        <p:nvPicPr>
          <p:cNvPr id="1359" name="Google Shape;1359;p83"/>
          <p:cNvPicPr preferRelativeResize="0"/>
          <p:nvPr/>
        </p:nvPicPr>
        <p:blipFill>
          <a:blip r:embed="rId5">
            <a:alphaModFix/>
          </a:blip>
          <a:stretch>
            <a:fillRect/>
          </a:stretch>
        </p:blipFill>
        <p:spPr>
          <a:xfrm>
            <a:off x="6161644" y="3455188"/>
            <a:ext cx="52962" cy="53233"/>
          </a:xfrm>
          <a:prstGeom prst="rect">
            <a:avLst/>
          </a:prstGeom>
          <a:noFill/>
          <a:ln>
            <a:noFill/>
          </a:ln>
        </p:spPr>
      </p:pic>
      <p:pic>
        <p:nvPicPr>
          <p:cNvPr id="1360" name="Google Shape;1360;p83"/>
          <p:cNvPicPr preferRelativeResize="0"/>
          <p:nvPr/>
        </p:nvPicPr>
        <p:blipFill>
          <a:blip r:embed="rId4">
            <a:alphaModFix/>
          </a:blip>
          <a:stretch>
            <a:fillRect/>
          </a:stretch>
        </p:blipFill>
        <p:spPr>
          <a:xfrm>
            <a:off x="5251367" y="3829543"/>
            <a:ext cx="52031" cy="54143"/>
          </a:xfrm>
          <a:prstGeom prst="rect">
            <a:avLst/>
          </a:prstGeom>
          <a:noFill/>
          <a:ln>
            <a:noFill/>
          </a:ln>
        </p:spPr>
      </p:pic>
      <p:pic>
        <p:nvPicPr>
          <p:cNvPr id="1361" name="Google Shape;1361;p83"/>
          <p:cNvPicPr preferRelativeResize="0"/>
          <p:nvPr/>
        </p:nvPicPr>
        <p:blipFill>
          <a:blip r:embed="rId4">
            <a:alphaModFix/>
          </a:blip>
          <a:stretch>
            <a:fillRect/>
          </a:stretch>
        </p:blipFill>
        <p:spPr>
          <a:xfrm>
            <a:off x="5400175" y="3385913"/>
            <a:ext cx="52031" cy="54143"/>
          </a:xfrm>
          <a:prstGeom prst="rect">
            <a:avLst/>
          </a:prstGeom>
          <a:noFill/>
          <a:ln>
            <a:noFill/>
          </a:ln>
        </p:spPr>
      </p:pic>
      <p:pic>
        <p:nvPicPr>
          <p:cNvPr id="1362" name="Google Shape;1362;p83"/>
          <p:cNvPicPr preferRelativeResize="0"/>
          <p:nvPr/>
        </p:nvPicPr>
        <p:blipFill>
          <a:blip r:embed="rId5">
            <a:alphaModFix/>
          </a:blip>
          <a:stretch>
            <a:fillRect/>
          </a:stretch>
        </p:blipFill>
        <p:spPr>
          <a:xfrm>
            <a:off x="5317245" y="3354862"/>
            <a:ext cx="52962" cy="53233"/>
          </a:xfrm>
          <a:prstGeom prst="rect">
            <a:avLst/>
          </a:prstGeom>
          <a:noFill/>
          <a:ln>
            <a:noFill/>
          </a:ln>
        </p:spPr>
      </p:pic>
      <p:pic>
        <p:nvPicPr>
          <p:cNvPr id="1363" name="Google Shape;1363;p83"/>
          <p:cNvPicPr preferRelativeResize="0"/>
          <p:nvPr/>
        </p:nvPicPr>
        <p:blipFill>
          <a:blip r:embed="rId5">
            <a:alphaModFix/>
          </a:blip>
          <a:stretch>
            <a:fillRect/>
          </a:stretch>
        </p:blipFill>
        <p:spPr>
          <a:xfrm>
            <a:off x="5353117" y="3769349"/>
            <a:ext cx="52962" cy="53233"/>
          </a:xfrm>
          <a:prstGeom prst="rect">
            <a:avLst/>
          </a:prstGeom>
          <a:noFill/>
          <a:ln>
            <a:noFill/>
          </a:ln>
        </p:spPr>
      </p:pic>
      <p:pic>
        <p:nvPicPr>
          <p:cNvPr id="1364" name="Google Shape;1364;p83"/>
          <p:cNvPicPr preferRelativeResize="0"/>
          <p:nvPr/>
        </p:nvPicPr>
        <p:blipFill>
          <a:blip r:embed="rId5">
            <a:alphaModFix/>
          </a:blip>
          <a:stretch>
            <a:fillRect/>
          </a:stretch>
        </p:blipFill>
        <p:spPr>
          <a:xfrm>
            <a:off x="5728342" y="3731682"/>
            <a:ext cx="52962" cy="53233"/>
          </a:xfrm>
          <a:prstGeom prst="rect">
            <a:avLst/>
          </a:prstGeom>
          <a:noFill/>
          <a:ln>
            <a:noFill/>
          </a:ln>
        </p:spPr>
      </p:pic>
      <p:pic>
        <p:nvPicPr>
          <p:cNvPr id="1365" name="Google Shape;1365;p83"/>
          <p:cNvPicPr preferRelativeResize="0"/>
          <p:nvPr/>
        </p:nvPicPr>
        <p:blipFill>
          <a:blip r:embed="rId4">
            <a:alphaModFix/>
          </a:blip>
          <a:stretch>
            <a:fillRect/>
          </a:stretch>
        </p:blipFill>
        <p:spPr>
          <a:xfrm>
            <a:off x="5669615" y="4269613"/>
            <a:ext cx="52031" cy="54143"/>
          </a:xfrm>
          <a:prstGeom prst="rect">
            <a:avLst/>
          </a:prstGeom>
          <a:noFill/>
          <a:ln>
            <a:noFill/>
          </a:ln>
        </p:spPr>
      </p:pic>
      <p:sp>
        <p:nvSpPr>
          <p:cNvPr id="1366" name="Google Shape;1366;p83"/>
          <p:cNvSpPr/>
          <p:nvPr/>
        </p:nvSpPr>
        <p:spPr>
          <a:xfrm>
            <a:off x="5392478" y="3885628"/>
            <a:ext cx="323100" cy="3249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7" name="Google Shape;1367;p83"/>
          <p:cNvSpPr/>
          <p:nvPr/>
        </p:nvSpPr>
        <p:spPr>
          <a:xfrm>
            <a:off x="5230056" y="3580472"/>
            <a:ext cx="114900" cy="1158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68" name="Google Shape;1368;p83"/>
          <p:cNvPicPr preferRelativeResize="0"/>
          <p:nvPr/>
        </p:nvPicPr>
        <p:blipFill>
          <a:blip r:embed="rId3">
            <a:alphaModFix/>
          </a:blip>
          <a:stretch>
            <a:fillRect/>
          </a:stretch>
        </p:blipFill>
        <p:spPr>
          <a:xfrm flipH="1">
            <a:off x="5406923" y="1966898"/>
            <a:ext cx="169752" cy="170614"/>
          </a:xfrm>
          <a:prstGeom prst="rect">
            <a:avLst/>
          </a:prstGeom>
          <a:noFill/>
          <a:ln>
            <a:noFill/>
          </a:ln>
        </p:spPr>
      </p:pic>
      <p:pic>
        <p:nvPicPr>
          <p:cNvPr id="1369" name="Google Shape;1369;p83"/>
          <p:cNvPicPr preferRelativeResize="0"/>
          <p:nvPr/>
        </p:nvPicPr>
        <p:blipFill>
          <a:blip r:embed="rId3">
            <a:alphaModFix/>
          </a:blip>
          <a:stretch>
            <a:fillRect/>
          </a:stretch>
        </p:blipFill>
        <p:spPr>
          <a:xfrm flipH="1">
            <a:off x="6098956" y="1966898"/>
            <a:ext cx="169752" cy="170614"/>
          </a:xfrm>
          <a:prstGeom prst="rect">
            <a:avLst/>
          </a:prstGeom>
          <a:noFill/>
          <a:ln>
            <a:noFill/>
          </a:ln>
        </p:spPr>
      </p:pic>
      <p:pic>
        <p:nvPicPr>
          <p:cNvPr id="1370" name="Google Shape;1370;p83"/>
          <p:cNvPicPr preferRelativeResize="0"/>
          <p:nvPr/>
        </p:nvPicPr>
        <p:blipFill>
          <a:blip r:embed="rId3">
            <a:alphaModFix/>
          </a:blip>
          <a:stretch>
            <a:fillRect/>
          </a:stretch>
        </p:blipFill>
        <p:spPr>
          <a:xfrm flipH="1">
            <a:off x="5778192" y="1733045"/>
            <a:ext cx="169752" cy="170614"/>
          </a:xfrm>
          <a:prstGeom prst="rect">
            <a:avLst/>
          </a:prstGeom>
          <a:noFill/>
          <a:ln>
            <a:noFill/>
          </a:ln>
        </p:spPr>
      </p:pic>
      <p:sp>
        <p:nvSpPr>
          <p:cNvPr id="1371" name="Google Shape;1371;p83"/>
          <p:cNvSpPr/>
          <p:nvPr/>
        </p:nvSpPr>
        <p:spPr>
          <a:xfrm flipH="1">
            <a:off x="5196272" y="1722236"/>
            <a:ext cx="1383900" cy="1391100"/>
          </a:xfrm>
          <a:prstGeom prst="ellipse">
            <a:avLst/>
          </a:prstGeom>
          <a:solidFill>
            <a:srgbClr val="00B0A0">
              <a:alpha val="55380"/>
            </a:srgbClr>
          </a:solidFill>
          <a:ln cap="flat" cmpd="sng" w="3810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72" name="Google Shape;1372;p83"/>
          <p:cNvSpPr/>
          <p:nvPr/>
        </p:nvSpPr>
        <p:spPr>
          <a:xfrm flipH="1">
            <a:off x="6047429" y="1885377"/>
            <a:ext cx="407400" cy="409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73" name="Google Shape;1373;p83"/>
          <p:cNvSpPr/>
          <p:nvPr/>
        </p:nvSpPr>
        <p:spPr>
          <a:xfrm flipH="1">
            <a:off x="5928772" y="2296659"/>
            <a:ext cx="604800" cy="608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74" name="Google Shape;1374;p83"/>
          <p:cNvSpPr/>
          <p:nvPr/>
        </p:nvSpPr>
        <p:spPr>
          <a:xfrm flipH="1">
            <a:off x="5655380" y="2026732"/>
            <a:ext cx="421800" cy="423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75" name="Google Shape;1375;p83"/>
          <p:cNvSpPr/>
          <p:nvPr/>
        </p:nvSpPr>
        <p:spPr>
          <a:xfrm flipH="1">
            <a:off x="5292711" y="2372213"/>
            <a:ext cx="604800" cy="608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76" name="Google Shape;1376;p83"/>
          <p:cNvSpPr/>
          <p:nvPr/>
        </p:nvSpPr>
        <p:spPr>
          <a:xfrm flipH="1">
            <a:off x="5851960" y="1733691"/>
            <a:ext cx="272700" cy="274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77" name="Google Shape;1377;p83"/>
          <p:cNvSpPr/>
          <p:nvPr/>
        </p:nvSpPr>
        <p:spPr>
          <a:xfrm flipH="1">
            <a:off x="5252828" y="1984884"/>
            <a:ext cx="407400" cy="409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78" name="Google Shape;1378;p83"/>
          <p:cNvSpPr/>
          <p:nvPr/>
        </p:nvSpPr>
        <p:spPr>
          <a:xfrm flipH="1">
            <a:off x="5533112" y="1756914"/>
            <a:ext cx="323100" cy="31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79" name="Google Shape;1379;p83"/>
          <p:cNvSpPr/>
          <p:nvPr/>
        </p:nvSpPr>
        <p:spPr>
          <a:xfrm flipH="1">
            <a:off x="5799747" y="2803175"/>
            <a:ext cx="302700" cy="304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380" name="Google Shape;1380;p83"/>
          <p:cNvSpPr/>
          <p:nvPr/>
        </p:nvSpPr>
        <p:spPr>
          <a:xfrm flipH="1">
            <a:off x="5626504" y="2450799"/>
            <a:ext cx="239700" cy="241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1" name="Google Shape;1381;p83"/>
          <p:cNvSpPr/>
          <p:nvPr/>
        </p:nvSpPr>
        <p:spPr>
          <a:xfrm flipH="1">
            <a:off x="5303372" y="2461429"/>
            <a:ext cx="323100" cy="32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2" name="Google Shape;1382;p83"/>
          <p:cNvSpPr/>
          <p:nvPr/>
        </p:nvSpPr>
        <p:spPr>
          <a:xfrm flipH="1">
            <a:off x="5558473" y="2685009"/>
            <a:ext cx="263700" cy="26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3" name="Google Shape;1383;p83"/>
          <p:cNvSpPr/>
          <p:nvPr/>
        </p:nvSpPr>
        <p:spPr>
          <a:xfrm flipH="1">
            <a:off x="5273757" y="1984882"/>
            <a:ext cx="365400" cy="367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384" name="Google Shape;1384;p83"/>
          <p:cNvSpPr/>
          <p:nvPr/>
        </p:nvSpPr>
        <p:spPr>
          <a:xfrm flipH="1">
            <a:off x="5689867" y="1809004"/>
            <a:ext cx="162300" cy="163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5" name="Google Shape;1385;p83"/>
          <p:cNvSpPr/>
          <p:nvPr/>
        </p:nvSpPr>
        <p:spPr>
          <a:xfrm flipH="1">
            <a:off x="5555150" y="1789019"/>
            <a:ext cx="138600" cy="139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386" name="Google Shape;1386;p83"/>
          <p:cNvSpPr/>
          <p:nvPr/>
        </p:nvSpPr>
        <p:spPr>
          <a:xfrm flipH="1">
            <a:off x="6016960" y="1827607"/>
            <a:ext cx="107700" cy="1080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387" name="Google Shape;1387;p83"/>
          <p:cNvSpPr/>
          <p:nvPr/>
        </p:nvSpPr>
        <p:spPr>
          <a:xfrm flipH="1">
            <a:off x="5909577" y="1827607"/>
            <a:ext cx="107700" cy="1080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388" name="Google Shape;1388;p83"/>
          <p:cNvSpPr/>
          <p:nvPr/>
        </p:nvSpPr>
        <p:spPr>
          <a:xfrm flipH="1">
            <a:off x="5854465" y="2071681"/>
            <a:ext cx="192900" cy="1938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9" name="Google Shape;1389;p83"/>
          <p:cNvSpPr/>
          <p:nvPr/>
        </p:nvSpPr>
        <p:spPr>
          <a:xfrm flipH="1">
            <a:off x="5665120" y="2110898"/>
            <a:ext cx="192900" cy="193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390" name="Google Shape;1390;p83"/>
          <p:cNvSpPr/>
          <p:nvPr/>
        </p:nvSpPr>
        <p:spPr>
          <a:xfrm flipH="1">
            <a:off x="5793321" y="2254485"/>
            <a:ext cx="192900" cy="193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1" name="Google Shape;1391;p83"/>
          <p:cNvSpPr/>
          <p:nvPr/>
        </p:nvSpPr>
        <p:spPr>
          <a:xfrm flipH="1">
            <a:off x="6259773" y="1894569"/>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392" name="Google Shape;1392;p83"/>
          <p:cNvSpPr/>
          <p:nvPr/>
        </p:nvSpPr>
        <p:spPr>
          <a:xfrm flipH="1">
            <a:off x="6326974" y="1947517"/>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93" name="Google Shape;1393;p83"/>
          <p:cNvSpPr/>
          <p:nvPr/>
        </p:nvSpPr>
        <p:spPr>
          <a:xfrm flipH="1">
            <a:off x="6245534" y="1980586"/>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94" name="Google Shape;1394;p83"/>
          <p:cNvSpPr/>
          <p:nvPr/>
        </p:nvSpPr>
        <p:spPr>
          <a:xfrm flipH="1">
            <a:off x="6178339" y="1928006"/>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395" name="Google Shape;1395;p83"/>
          <p:cNvSpPr/>
          <p:nvPr/>
        </p:nvSpPr>
        <p:spPr>
          <a:xfrm flipH="1">
            <a:off x="6315359" y="2035367"/>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96" name="Google Shape;1396;p83"/>
          <p:cNvSpPr/>
          <p:nvPr/>
        </p:nvSpPr>
        <p:spPr>
          <a:xfrm flipH="1">
            <a:off x="6235797" y="2069430"/>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97" name="Google Shape;1397;p83"/>
          <p:cNvSpPr/>
          <p:nvPr/>
        </p:nvSpPr>
        <p:spPr>
          <a:xfrm flipH="1">
            <a:off x="6165074" y="2016119"/>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98" name="Google Shape;1398;p83"/>
          <p:cNvSpPr/>
          <p:nvPr/>
        </p:nvSpPr>
        <p:spPr>
          <a:xfrm flipH="1">
            <a:off x="6096564" y="1962808"/>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399" name="Google Shape;1399;p83"/>
          <p:cNvSpPr/>
          <p:nvPr/>
        </p:nvSpPr>
        <p:spPr>
          <a:xfrm flipH="1">
            <a:off x="6156977" y="2103486"/>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00" name="Google Shape;1400;p83"/>
          <p:cNvSpPr/>
          <p:nvPr/>
        </p:nvSpPr>
        <p:spPr>
          <a:xfrm flipH="1">
            <a:off x="6084042" y="2049437"/>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01" name="Google Shape;1401;p83"/>
          <p:cNvSpPr/>
          <p:nvPr/>
        </p:nvSpPr>
        <p:spPr>
          <a:xfrm flipH="1">
            <a:off x="6240046" y="2357492"/>
            <a:ext cx="249000" cy="250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2" name="Google Shape;1402;p83"/>
          <p:cNvSpPr/>
          <p:nvPr/>
        </p:nvSpPr>
        <p:spPr>
          <a:xfrm flipH="1">
            <a:off x="6224754" y="2301165"/>
            <a:ext cx="87600" cy="87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403" name="Google Shape;1403;p83"/>
          <p:cNvSpPr/>
          <p:nvPr/>
        </p:nvSpPr>
        <p:spPr>
          <a:xfrm flipH="1">
            <a:off x="5819211" y="2803175"/>
            <a:ext cx="263700" cy="26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04" name="Google Shape;1404;p83"/>
          <p:cNvPicPr preferRelativeResize="0"/>
          <p:nvPr/>
        </p:nvPicPr>
        <p:blipFill>
          <a:blip r:embed="rId4">
            <a:alphaModFix/>
          </a:blip>
          <a:stretch>
            <a:fillRect/>
          </a:stretch>
        </p:blipFill>
        <p:spPr>
          <a:xfrm flipH="1">
            <a:off x="5926642" y="2071680"/>
            <a:ext cx="52031" cy="54143"/>
          </a:xfrm>
          <a:prstGeom prst="rect">
            <a:avLst/>
          </a:prstGeom>
          <a:noFill/>
          <a:ln>
            <a:noFill/>
          </a:ln>
        </p:spPr>
      </p:pic>
      <p:pic>
        <p:nvPicPr>
          <p:cNvPr id="1405" name="Google Shape;1405;p83"/>
          <p:cNvPicPr preferRelativeResize="0"/>
          <p:nvPr/>
        </p:nvPicPr>
        <p:blipFill>
          <a:blip r:embed="rId5">
            <a:alphaModFix/>
          </a:blip>
          <a:stretch>
            <a:fillRect/>
          </a:stretch>
        </p:blipFill>
        <p:spPr>
          <a:xfrm flipH="1">
            <a:off x="5433681" y="1997858"/>
            <a:ext cx="52962" cy="53233"/>
          </a:xfrm>
          <a:prstGeom prst="rect">
            <a:avLst/>
          </a:prstGeom>
          <a:noFill/>
          <a:ln>
            <a:noFill/>
          </a:ln>
        </p:spPr>
      </p:pic>
      <p:pic>
        <p:nvPicPr>
          <p:cNvPr id="1406" name="Google Shape;1406;p83"/>
          <p:cNvPicPr preferRelativeResize="0"/>
          <p:nvPr/>
        </p:nvPicPr>
        <p:blipFill>
          <a:blip r:embed="rId4">
            <a:alphaModFix/>
          </a:blip>
          <a:stretch>
            <a:fillRect/>
          </a:stretch>
        </p:blipFill>
        <p:spPr>
          <a:xfrm flipH="1">
            <a:off x="6424489" y="2488077"/>
            <a:ext cx="52031" cy="54143"/>
          </a:xfrm>
          <a:prstGeom prst="rect">
            <a:avLst/>
          </a:prstGeom>
          <a:noFill/>
          <a:ln>
            <a:noFill/>
          </a:ln>
        </p:spPr>
      </p:pic>
      <p:pic>
        <p:nvPicPr>
          <p:cNvPr id="1407" name="Google Shape;1407;p83"/>
          <p:cNvPicPr preferRelativeResize="0"/>
          <p:nvPr/>
        </p:nvPicPr>
        <p:blipFill>
          <a:blip r:embed="rId4">
            <a:alphaModFix/>
          </a:blip>
          <a:stretch>
            <a:fillRect/>
          </a:stretch>
        </p:blipFill>
        <p:spPr>
          <a:xfrm flipH="1">
            <a:off x="6196081" y="1928584"/>
            <a:ext cx="52031" cy="54143"/>
          </a:xfrm>
          <a:prstGeom prst="rect">
            <a:avLst/>
          </a:prstGeom>
          <a:noFill/>
          <a:ln>
            <a:noFill/>
          </a:ln>
        </p:spPr>
      </p:pic>
      <p:pic>
        <p:nvPicPr>
          <p:cNvPr id="1408" name="Google Shape;1408;p83"/>
          <p:cNvPicPr preferRelativeResize="0"/>
          <p:nvPr/>
        </p:nvPicPr>
        <p:blipFill>
          <a:blip r:embed="rId5">
            <a:alphaModFix/>
          </a:blip>
          <a:stretch>
            <a:fillRect/>
          </a:stretch>
        </p:blipFill>
        <p:spPr>
          <a:xfrm flipH="1">
            <a:off x="6278080" y="1897533"/>
            <a:ext cx="52962" cy="53233"/>
          </a:xfrm>
          <a:prstGeom prst="rect">
            <a:avLst/>
          </a:prstGeom>
          <a:noFill/>
          <a:ln>
            <a:noFill/>
          </a:ln>
        </p:spPr>
      </p:pic>
      <p:pic>
        <p:nvPicPr>
          <p:cNvPr id="1409" name="Google Shape;1409;p83"/>
          <p:cNvPicPr preferRelativeResize="0"/>
          <p:nvPr/>
        </p:nvPicPr>
        <p:blipFill>
          <a:blip r:embed="rId5">
            <a:alphaModFix/>
          </a:blip>
          <a:stretch>
            <a:fillRect/>
          </a:stretch>
        </p:blipFill>
        <p:spPr>
          <a:xfrm flipH="1">
            <a:off x="6242209" y="2312020"/>
            <a:ext cx="52962" cy="53233"/>
          </a:xfrm>
          <a:prstGeom prst="rect">
            <a:avLst/>
          </a:prstGeom>
          <a:noFill/>
          <a:ln>
            <a:noFill/>
          </a:ln>
        </p:spPr>
      </p:pic>
      <p:pic>
        <p:nvPicPr>
          <p:cNvPr id="1410" name="Google Shape;1410;p83"/>
          <p:cNvPicPr preferRelativeResize="0"/>
          <p:nvPr/>
        </p:nvPicPr>
        <p:blipFill>
          <a:blip r:embed="rId5">
            <a:alphaModFix/>
          </a:blip>
          <a:stretch>
            <a:fillRect/>
          </a:stretch>
        </p:blipFill>
        <p:spPr>
          <a:xfrm flipH="1">
            <a:off x="5866983" y="2274353"/>
            <a:ext cx="52962" cy="53233"/>
          </a:xfrm>
          <a:prstGeom prst="rect">
            <a:avLst/>
          </a:prstGeom>
          <a:noFill/>
          <a:ln>
            <a:noFill/>
          </a:ln>
        </p:spPr>
      </p:pic>
      <p:pic>
        <p:nvPicPr>
          <p:cNvPr id="1411" name="Google Shape;1411;p83"/>
          <p:cNvPicPr preferRelativeResize="0"/>
          <p:nvPr/>
        </p:nvPicPr>
        <p:blipFill>
          <a:blip r:embed="rId4">
            <a:alphaModFix/>
          </a:blip>
          <a:stretch>
            <a:fillRect/>
          </a:stretch>
        </p:blipFill>
        <p:spPr>
          <a:xfrm flipH="1">
            <a:off x="5926642" y="2812284"/>
            <a:ext cx="52031" cy="54143"/>
          </a:xfrm>
          <a:prstGeom prst="rect">
            <a:avLst/>
          </a:prstGeom>
          <a:noFill/>
          <a:ln>
            <a:noFill/>
          </a:ln>
        </p:spPr>
      </p:pic>
      <p:sp>
        <p:nvSpPr>
          <p:cNvPr id="1412" name="Google Shape;1412;p83"/>
          <p:cNvSpPr/>
          <p:nvPr/>
        </p:nvSpPr>
        <p:spPr>
          <a:xfrm flipH="1">
            <a:off x="5932709" y="2428299"/>
            <a:ext cx="323100" cy="3249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3" name="Google Shape;1413;p83"/>
          <p:cNvSpPr/>
          <p:nvPr/>
        </p:nvSpPr>
        <p:spPr>
          <a:xfrm flipH="1">
            <a:off x="6303332" y="2123143"/>
            <a:ext cx="114900" cy="1158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14" name="Google Shape;1414;p83"/>
          <p:cNvPicPr preferRelativeResize="0"/>
          <p:nvPr/>
        </p:nvPicPr>
        <p:blipFill>
          <a:blip r:embed="rId3">
            <a:alphaModFix/>
          </a:blip>
          <a:stretch>
            <a:fillRect/>
          </a:stretch>
        </p:blipFill>
        <p:spPr>
          <a:xfrm rot="-5400000">
            <a:off x="6626897" y="2677572"/>
            <a:ext cx="170614" cy="169752"/>
          </a:xfrm>
          <a:prstGeom prst="rect">
            <a:avLst/>
          </a:prstGeom>
          <a:noFill/>
          <a:ln>
            <a:noFill/>
          </a:ln>
        </p:spPr>
      </p:pic>
      <p:pic>
        <p:nvPicPr>
          <p:cNvPr id="1415" name="Google Shape;1415;p83"/>
          <p:cNvPicPr preferRelativeResize="0"/>
          <p:nvPr/>
        </p:nvPicPr>
        <p:blipFill>
          <a:blip r:embed="rId3">
            <a:alphaModFix/>
          </a:blip>
          <a:stretch>
            <a:fillRect/>
          </a:stretch>
        </p:blipFill>
        <p:spPr>
          <a:xfrm rot="-5400000">
            <a:off x="6626897" y="3373120"/>
            <a:ext cx="170614" cy="169752"/>
          </a:xfrm>
          <a:prstGeom prst="rect">
            <a:avLst/>
          </a:prstGeom>
          <a:noFill/>
          <a:ln>
            <a:noFill/>
          </a:ln>
        </p:spPr>
      </p:pic>
      <p:pic>
        <p:nvPicPr>
          <p:cNvPr id="1416" name="Google Shape;1416;p83"/>
          <p:cNvPicPr preferRelativeResize="0"/>
          <p:nvPr/>
        </p:nvPicPr>
        <p:blipFill>
          <a:blip r:embed="rId3">
            <a:alphaModFix/>
          </a:blip>
          <a:stretch>
            <a:fillRect/>
          </a:stretch>
        </p:blipFill>
        <p:spPr>
          <a:xfrm rot="-5400000">
            <a:off x="6650482" y="2921948"/>
            <a:ext cx="170614" cy="169752"/>
          </a:xfrm>
          <a:prstGeom prst="rect">
            <a:avLst/>
          </a:prstGeom>
          <a:noFill/>
          <a:ln>
            <a:noFill/>
          </a:ln>
        </p:spPr>
      </p:pic>
      <p:sp>
        <p:nvSpPr>
          <p:cNvPr id="1417" name="Google Shape;1417;p83"/>
          <p:cNvSpPr/>
          <p:nvPr/>
        </p:nvSpPr>
        <p:spPr>
          <a:xfrm rot="-5400000">
            <a:off x="6380303" y="2468849"/>
            <a:ext cx="1391100" cy="1383900"/>
          </a:xfrm>
          <a:prstGeom prst="ellipse">
            <a:avLst/>
          </a:prstGeom>
          <a:solidFill>
            <a:srgbClr val="00B0A0">
              <a:alpha val="55380"/>
            </a:srgbClr>
          </a:solidFill>
          <a:ln cap="flat" cmpd="sng" w="3810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18" name="Google Shape;1418;p83"/>
          <p:cNvSpPr/>
          <p:nvPr/>
        </p:nvSpPr>
        <p:spPr>
          <a:xfrm rot="-5400000">
            <a:off x="6545169" y="3321919"/>
            <a:ext cx="409500" cy="407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19" name="Google Shape;1419;p83"/>
          <p:cNvSpPr/>
          <p:nvPr/>
        </p:nvSpPr>
        <p:spPr>
          <a:xfrm rot="-5400000">
            <a:off x="6953773" y="3203062"/>
            <a:ext cx="608100" cy="60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20" name="Google Shape;1420;p83"/>
          <p:cNvSpPr/>
          <p:nvPr/>
        </p:nvSpPr>
        <p:spPr>
          <a:xfrm rot="-5400000">
            <a:off x="6685810" y="2927952"/>
            <a:ext cx="423900" cy="421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21" name="Google Shape;1421;p83"/>
          <p:cNvSpPr/>
          <p:nvPr/>
        </p:nvSpPr>
        <p:spPr>
          <a:xfrm rot="-5400000">
            <a:off x="7028945" y="2563771"/>
            <a:ext cx="608100" cy="60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22" name="Google Shape;1422;p83"/>
          <p:cNvSpPr/>
          <p:nvPr/>
        </p:nvSpPr>
        <p:spPr>
          <a:xfrm rot="-5400000">
            <a:off x="6394551" y="3125073"/>
            <a:ext cx="274200" cy="272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23" name="Google Shape;1423;p83"/>
          <p:cNvSpPr/>
          <p:nvPr/>
        </p:nvSpPr>
        <p:spPr>
          <a:xfrm rot="-5400000">
            <a:off x="6644173" y="2523282"/>
            <a:ext cx="409500" cy="407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24" name="Google Shape;1424;p83"/>
          <p:cNvSpPr/>
          <p:nvPr/>
        </p:nvSpPr>
        <p:spPr>
          <a:xfrm rot="-5400000">
            <a:off x="6412556" y="2809661"/>
            <a:ext cx="324900" cy="313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25" name="Google Shape;1425;p83"/>
          <p:cNvSpPr/>
          <p:nvPr/>
        </p:nvSpPr>
        <p:spPr>
          <a:xfrm rot="-5400000">
            <a:off x="7458479" y="3072598"/>
            <a:ext cx="304500" cy="302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26" name="Google Shape;1426;p83"/>
          <p:cNvSpPr/>
          <p:nvPr/>
        </p:nvSpPr>
        <p:spPr>
          <a:xfrm rot="-5400000">
            <a:off x="7108034" y="2898305"/>
            <a:ext cx="241200" cy="239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7" name="Google Shape;1427;p83"/>
          <p:cNvSpPr/>
          <p:nvPr/>
        </p:nvSpPr>
        <p:spPr>
          <a:xfrm rot="-5400000">
            <a:off x="7118460" y="2573805"/>
            <a:ext cx="324900" cy="323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8" name="Google Shape;1428;p83"/>
          <p:cNvSpPr/>
          <p:nvPr/>
        </p:nvSpPr>
        <p:spPr>
          <a:xfrm rot="-5400000">
            <a:off x="7341210" y="2830200"/>
            <a:ext cx="264900" cy="263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9" name="Google Shape;1429;p83"/>
          <p:cNvSpPr/>
          <p:nvPr/>
        </p:nvSpPr>
        <p:spPr>
          <a:xfrm rot="-5400000">
            <a:off x="6644171" y="2544104"/>
            <a:ext cx="367500" cy="365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430" name="Google Shape;1430;p83"/>
          <p:cNvSpPr/>
          <p:nvPr/>
        </p:nvSpPr>
        <p:spPr>
          <a:xfrm rot="-5400000">
            <a:off x="6469783" y="2961896"/>
            <a:ext cx="163200" cy="1623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1" name="Google Shape;1431;p83"/>
          <p:cNvSpPr/>
          <p:nvPr/>
        </p:nvSpPr>
        <p:spPr>
          <a:xfrm rot="-5400000">
            <a:off x="6450048" y="2826524"/>
            <a:ext cx="139200" cy="138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432" name="Google Shape;1432;p83"/>
          <p:cNvSpPr/>
          <p:nvPr/>
        </p:nvSpPr>
        <p:spPr>
          <a:xfrm rot="-5400000">
            <a:off x="6488591" y="3290673"/>
            <a:ext cx="108000" cy="107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433" name="Google Shape;1433;p83"/>
          <p:cNvSpPr/>
          <p:nvPr/>
        </p:nvSpPr>
        <p:spPr>
          <a:xfrm rot="-5400000">
            <a:off x="6488591" y="3182745"/>
            <a:ext cx="108000" cy="107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434" name="Google Shape;1434;p83"/>
          <p:cNvSpPr/>
          <p:nvPr/>
        </p:nvSpPr>
        <p:spPr>
          <a:xfrm rot="-5400000">
            <a:off x="6731132" y="3127486"/>
            <a:ext cx="193800" cy="1929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5" name="Google Shape;1435;p83"/>
          <p:cNvSpPr/>
          <p:nvPr/>
        </p:nvSpPr>
        <p:spPr>
          <a:xfrm rot="-5400000">
            <a:off x="6770150" y="2937179"/>
            <a:ext cx="193800" cy="192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436" name="Google Shape;1436;p83"/>
          <p:cNvSpPr/>
          <p:nvPr/>
        </p:nvSpPr>
        <p:spPr>
          <a:xfrm rot="-5400000">
            <a:off x="6913012" y="3066031"/>
            <a:ext cx="193800" cy="192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7" name="Google Shape;1437;p83"/>
          <p:cNvSpPr/>
          <p:nvPr/>
        </p:nvSpPr>
        <p:spPr>
          <a:xfrm rot="-5400000">
            <a:off x="6555215" y="3534618"/>
            <a:ext cx="87900" cy="8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438" name="Google Shape;1438;p83"/>
          <p:cNvSpPr/>
          <p:nvPr/>
        </p:nvSpPr>
        <p:spPr>
          <a:xfrm rot="-5400000">
            <a:off x="6607896" y="3602160"/>
            <a:ext cx="87900" cy="8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39" name="Google Shape;1439;p83"/>
          <p:cNvSpPr/>
          <p:nvPr/>
        </p:nvSpPr>
        <p:spPr>
          <a:xfrm rot="-5400000">
            <a:off x="6640798" y="3520306"/>
            <a:ext cx="87900" cy="8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40" name="Google Shape;1440;p83"/>
          <p:cNvSpPr/>
          <p:nvPr/>
        </p:nvSpPr>
        <p:spPr>
          <a:xfrm rot="-5400000">
            <a:off x="6588483" y="3452770"/>
            <a:ext cx="87900" cy="8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441" name="Google Shape;1441;p83"/>
          <p:cNvSpPr/>
          <p:nvPr/>
        </p:nvSpPr>
        <p:spPr>
          <a:xfrm rot="-5400000">
            <a:off x="6695301" y="3590486"/>
            <a:ext cx="87900" cy="8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42" name="Google Shape;1442;p83"/>
          <p:cNvSpPr/>
          <p:nvPr/>
        </p:nvSpPr>
        <p:spPr>
          <a:xfrm rot="-5400000">
            <a:off x="6729193" y="3510520"/>
            <a:ext cx="87900" cy="8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43" name="Google Shape;1443;p83"/>
          <p:cNvSpPr/>
          <p:nvPr/>
        </p:nvSpPr>
        <p:spPr>
          <a:xfrm rot="-5400000">
            <a:off x="6676151" y="3439438"/>
            <a:ext cx="87900" cy="8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44" name="Google Shape;1444;p83"/>
          <p:cNvSpPr/>
          <p:nvPr/>
        </p:nvSpPr>
        <p:spPr>
          <a:xfrm rot="-5400000">
            <a:off x="6623109" y="3370580"/>
            <a:ext cx="87900" cy="8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45" name="Google Shape;1445;p83"/>
          <p:cNvSpPr/>
          <p:nvPr/>
        </p:nvSpPr>
        <p:spPr>
          <a:xfrm rot="-5400000">
            <a:off x="6763077" y="3431299"/>
            <a:ext cx="87900" cy="8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46" name="Google Shape;1446;p83"/>
          <p:cNvSpPr/>
          <p:nvPr/>
        </p:nvSpPr>
        <p:spPr>
          <a:xfrm rot="-5400000">
            <a:off x="6709300" y="3357994"/>
            <a:ext cx="87900" cy="8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47" name="Google Shape;1447;p83"/>
          <p:cNvSpPr/>
          <p:nvPr/>
        </p:nvSpPr>
        <p:spPr>
          <a:xfrm rot="-5400000">
            <a:off x="7015349" y="3515161"/>
            <a:ext cx="250200" cy="2490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8" name="Google Shape;1448;p83"/>
          <p:cNvSpPr/>
          <p:nvPr/>
        </p:nvSpPr>
        <p:spPr>
          <a:xfrm rot="-5400000">
            <a:off x="6959756" y="3499421"/>
            <a:ext cx="87900" cy="87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449" name="Google Shape;1449;p83"/>
          <p:cNvSpPr/>
          <p:nvPr/>
        </p:nvSpPr>
        <p:spPr>
          <a:xfrm rot="-5400000">
            <a:off x="7458779" y="3092263"/>
            <a:ext cx="264900" cy="263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50" name="Google Shape;1450;p83"/>
          <p:cNvPicPr preferRelativeResize="0"/>
          <p:nvPr/>
        </p:nvPicPr>
        <p:blipFill>
          <a:blip r:embed="rId4">
            <a:alphaModFix/>
          </a:blip>
          <a:stretch>
            <a:fillRect/>
          </a:stretch>
        </p:blipFill>
        <p:spPr>
          <a:xfrm rot="-5400000">
            <a:off x="6732368" y="3198712"/>
            <a:ext cx="52295" cy="53869"/>
          </a:xfrm>
          <a:prstGeom prst="rect">
            <a:avLst/>
          </a:prstGeom>
          <a:noFill/>
          <a:ln>
            <a:noFill/>
          </a:ln>
        </p:spPr>
      </p:pic>
      <p:pic>
        <p:nvPicPr>
          <p:cNvPr id="1451" name="Google Shape;1451;p83"/>
          <p:cNvPicPr preferRelativeResize="0"/>
          <p:nvPr/>
        </p:nvPicPr>
        <p:blipFill>
          <a:blip r:embed="rId5">
            <a:alphaModFix/>
          </a:blip>
          <a:stretch>
            <a:fillRect/>
          </a:stretch>
        </p:blipFill>
        <p:spPr>
          <a:xfrm rot="-5400000">
            <a:off x="6657999" y="2704168"/>
            <a:ext cx="53231" cy="52964"/>
          </a:xfrm>
          <a:prstGeom prst="rect">
            <a:avLst/>
          </a:prstGeom>
          <a:noFill/>
          <a:ln>
            <a:noFill/>
          </a:ln>
        </p:spPr>
      </p:pic>
      <p:pic>
        <p:nvPicPr>
          <p:cNvPr id="1452" name="Google Shape;1452;p83"/>
          <p:cNvPicPr preferRelativeResize="0"/>
          <p:nvPr/>
        </p:nvPicPr>
        <p:blipFill>
          <a:blip r:embed="rId4">
            <a:alphaModFix/>
          </a:blip>
          <a:stretch>
            <a:fillRect/>
          </a:stretch>
        </p:blipFill>
        <p:spPr>
          <a:xfrm rot="-5400000">
            <a:off x="7031383" y="3619084"/>
            <a:ext cx="52295" cy="53869"/>
          </a:xfrm>
          <a:prstGeom prst="rect">
            <a:avLst/>
          </a:prstGeom>
          <a:noFill/>
          <a:ln>
            <a:noFill/>
          </a:ln>
        </p:spPr>
      </p:pic>
      <p:pic>
        <p:nvPicPr>
          <p:cNvPr id="1453" name="Google Shape;1453;p83"/>
          <p:cNvPicPr preferRelativeResize="0"/>
          <p:nvPr/>
        </p:nvPicPr>
        <p:blipFill>
          <a:blip r:embed="rId4">
            <a:alphaModFix/>
          </a:blip>
          <a:stretch>
            <a:fillRect/>
          </a:stretch>
        </p:blipFill>
        <p:spPr>
          <a:xfrm rot="-5400000">
            <a:off x="6589995" y="3469520"/>
            <a:ext cx="52295" cy="53869"/>
          </a:xfrm>
          <a:prstGeom prst="rect">
            <a:avLst/>
          </a:prstGeom>
          <a:noFill/>
          <a:ln>
            <a:noFill/>
          </a:ln>
        </p:spPr>
      </p:pic>
      <p:pic>
        <p:nvPicPr>
          <p:cNvPr id="1454" name="Google Shape;1454;p83"/>
          <p:cNvPicPr preferRelativeResize="0"/>
          <p:nvPr/>
        </p:nvPicPr>
        <p:blipFill>
          <a:blip r:embed="rId5">
            <a:alphaModFix/>
          </a:blip>
          <a:stretch>
            <a:fillRect/>
          </a:stretch>
        </p:blipFill>
        <p:spPr>
          <a:xfrm rot="-5400000">
            <a:off x="6558180" y="3552856"/>
            <a:ext cx="53231" cy="52964"/>
          </a:xfrm>
          <a:prstGeom prst="rect">
            <a:avLst/>
          </a:prstGeom>
          <a:noFill/>
          <a:ln>
            <a:noFill/>
          </a:ln>
        </p:spPr>
      </p:pic>
      <p:pic>
        <p:nvPicPr>
          <p:cNvPr id="1455" name="Google Shape;1455;p83"/>
          <p:cNvPicPr preferRelativeResize="0"/>
          <p:nvPr/>
        </p:nvPicPr>
        <p:blipFill>
          <a:blip r:embed="rId5">
            <a:alphaModFix/>
          </a:blip>
          <a:stretch>
            <a:fillRect/>
          </a:stretch>
        </p:blipFill>
        <p:spPr>
          <a:xfrm rot="-5400000">
            <a:off x="6970573" y="3516802"/>
            <a:ext cx="53231" cy="52964"/>
          </a:xfrm>
          <a:prstGeom prst="rect">
            <a:avLst/>
          </a:prstGeom>
          <a:noFill/>
          <a:ln>
            <a:noFill/>
          </a:ln>
        </p:spPr>
      </p:pic>
      <p:pic>
        <p:nvPicPr>
          <p:cNvPr id="1456" name="Google Shape;1456;p83"/>
          <p:cNvPicPr preferRelativeResize="0"/>
          <p:nvPr/>
        </p:nvPicPr>
        <p:blipFill>
          <a:blip r:embed="rId5">
            <a:alphaModFix/>
          </a:blip>
          <a:stretch>
            <a:fillRect/>
          </a:stretch>
        </p:blipFill>
        <p:spPr>
          <a:xfrm rot="-5400000">
            <a:off x="6933096" y="3139671"/>
            <a:ext cx="53231" cy="52964"/>
          </a:xfrm>
          <a:prstGeom prst="rect">
            <a:avLst/>
          </a:prstGeom>
          <a:noFill/>
          <a:ln>
            <a:noFill/>
          </a:ln>
        </p:spPr>
      </p:pic>
      <p:pic>
        <p:nvPicPr>
          <p:cNvPr id="1457" name="Google Shape;1457;p83"/>
          <p:cNvPicPr preferRelativeResize="0"/>
          <p:nvPr/>
        </p:nvPicPr>
        <p:blipFill>
          <a:blip r:embed="rId4">
            <a:alphaModFix/>
          </a:blip>
          <a:stretch>
            <a:fillRect/>
          </a:stretch>
        </p:blipFill>
        <p:spPr>
          <a:xfrm rot="-5400000">
            <a:off x="7469229" y="3198712"/>
            <a:ext cx="52295" cy="53869"/>
          </a:xfrm>
          <a:prstGeom prst="rect">
            <a:avLst/>
          </a:prstGeom>
          <a:noFill/>
          <a:ln>
            <a:noFill/>
          </a:ln>
        </p:spPr>
      </p:pic>
      <p:sp>
        <p:nvSpPr>
          <p:cNvPr id="1458" name="Google Shape;1458;p83"/>
          <p:cNvSpPr/>
          <p:nvPr/>
        </p:nvSpPr>
        <p:spPr>
          <a:xfrm rot="-5400000">
            <a:off x="7085498" y="3206339"/>
            <a:ext cx="324900" cy="3231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9" name="Google Shape;1459;p83"/>
          <p:cNvSpPr/>
          <p:nvPr/>
        </p:nvSpPr>
        <p:spPr>
          <a:xfrm rot="-5400000">
            <a:off x="6782334" y="3578236"/>
            <a:ext cx="115800" cy="1149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0" name="Google Shape;1460;p83"/>
          <p:cNvSpPr txBox="1"/>
          <p:nvPr/>
        </p:nvSpPr>
        <p:spPr>
          <a:xfrm>
            <a:off x="5963945" y="30259"/>
            <a:ext cx="2690400" cy="50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666666"/>
                </a:solidFill>
                <a:latin typeface="Barlow"/>
                <a:ea typeface="Barlow"/>
                <a:cs typeface="Barlow"/>
                <a:sym typeface="Barlow"/>
              </a:rPr>
              <a:t>Organism (Hypha)</a:t>
            </a:r>
            <a:endParaRPr>
              <a:solidFill>
                <a:srgbClr val="666666"/>
              </a:solidFill>
            </a:endParaRPr>
          </a:p>
          <a:p>
            <a:pPr indent="0" lvl="0" marL="0" rtl="0" algn="ctr">
              <a:spcBef>
                <a:spcPts val="0"/>
              </a:spcBef>
              <a:spcAft>
                <a:spcPts val="0"/>
              </a:spcAft>
              <a:buNone/>
            </a:pPr>
            <a:r>
              <a:t/>
            </a:r>
            <a:endParaRPr sz="2400">
              <a:solidFill>
                <a:srgbClr val="666666"/>
              </a:solidFill>
              <a:latin typeface="Barlow"/>
              <a:ea typeface="Barlow"/>
              <a:cs typeface="Barlow"/>
              <a:sym typeface="Barlow"/>
            </a:endParaRPr>
          </a:p>
        </p:txBody>
      </p:sp>
      <p:pic>
        <p:nvPicPr>
          <p:cNvPr id="1461" name="Google Shape;1461;p83"/>
          <p:cNvPicPr preferRelativeResize="0"/>
          <p:nvPr/>
        </p:nvPicPr>
        <p:blipFill>
          <a:blip r:embed="rId3">
            <a:alphaModFix/>
          </a:blip>
          <a:stretch>
            <a:fillRect/>
          </a:stretch>
        </p:blipFill>
        <p:spPr>
          <a:xfrm flipH="1" rot="-5400000">
            <a:off x="7953888" y="3917090"/>
            <a:ext cx="134867" cy="125980"/>
          </a:xfrm>
          <a:prstGeom prst="rect">
            <a:avLst/>
          </a:prstGeom>
          <a:noFill/>
          <a:ln>
            <a:noFill/>
          </a:ln>
        </p:spPr>
      </p:pic>
      <p:pic>
        <p:nvPicPr>
          <p:cNvPr id="1462" name="Google Shape;1462;p83"/>
          <p:cNvPicPr preferRelativeResize="0"/>
          <p:nvPr/>
        </p:nvPicPr>
        <p:blipFill>
          <a:blip r:embed="rId3">
            <a:alphaModFix/>
          </a:blip>
          <a:stretch>
            <a:fillRect/>
          </a:stretch>
        </p:blipFill>
        <p:spPr>
          <a:xfrm flipH="1" rot="-5400000">
            <a:off x="7953888" y="3367274"/>
            <a:ext cx="134867" cy="125980"/>
          </a:xfrm>
          <a:prstGeom prst="rect">
            <a:avLst/>
          </a:prstGeom>
          <a:noFill/>
          <a:ln>
            <a:noFill/>
          </a:ln>
        </p:spPr>
      </p:pic>
      <p:pic>
        <p:nvPicPr>
          <p:cNvPr id="1463" name="Google Shape;1463;p83"/>
          <p:cNvPicPr preferRelativeResize="0"/>
          <p:nvPr/>
        </p:nvPicPr>
        <p:blipFill>
          <a:blip r:embed="rId3">
            <a:alphaModFix/>
          </a:blip>
          <a:stretch>
            <a:fillRect/>
          </a:stretch>
        </p:blipFill>
        <p:spPr>
          <a:xfrm flipH="1">
            <a:off x="8203857" y="3159506"/>
            <a:ext cx="134867" cy="125980"/>
          </a:xfrm>
          <a:prstGeom prst="rect">
            <a:avLst/>
          </a:prstGeom>
          <a:noFill/>
          <a:ln>
            <a:noFill/>
          </a:ln>
        </p:spPr>
      </p:pic>
      <p:sp>
        <p:nvSpPr>
          <p:cNvPr id="1464" name="Google Shape;1464;p83"/>
          <p:cNvSpPr/>
          <p:nvPr/>
        </p:nvSpPr>
        <p:spPr>
          <a:xfrm flipH="1" rot="-5400000">
            <a:off x="7741525" y="3151525"/>
            <a:ext cx="1099500" cy="1027200"/>
          </a:xfrm>
          <a:prstGeom prst="ellipse">
            <a:avLst/>
          </a:prstGeom>
          <a:solidFill>
            <a:srgbClr val="00B0A0">
              <a:alpha val="55380"/>
            </a:srgbClr>
          </a:solidFill>
          <a:ln cap="flat" cmpd="sng" w="3810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65" name="Google Shape;1465;p83"/>
          <p:cNvSpPr/>
          <p:nvPr/>
        </p:nvSpPr>
        <p:spPr>
          <a:xfrm flipH="1" rot="-5400000">
            <a:off x="7887487" y="3225609"/>
            <a:ext cx="323700" cy="30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66" name="Google Shape;1466;p83"/>
          <p:cNvSpPr/>
          <p:nvPr/>
        </p:nvSpPr>
        <p:spPr>
          <a:xfrm flipH="1" rot="-5400000">
            <a:off x="8186076" y="3168148"/>
            <a:ext cx="480600" cy="449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67" name="Google Shape;1467;p83"/>
          <p:cNvSpPr/>
          <p:nvPr/>
        </p:nvSpPr>
        <p:spPr>
          <a:xfrm flipH="1" rot="-5400000">
            <a:off x="7991413" y="3526099"/>
            <a:ext cx="335100" cy="312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68" name="Google Shape;1468;p83"/>
          <p:cNvSpPr/>
          <p:nvPr/>
        </p:nvSpPr>
        <p:spPr>
          <a:xfrm flipH="1" rot="-5400000">
            <a:off x="8241864" y="3673494"/>
            <a:ext cx="480600" cy="449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69" name="Google Shape;1469;p83"/>
          <p:cNvSpPr/>
          <p:nvPr/>
        </p:nvSpPr>
        <p:spPr>
          <a:xfrm flipH="1" rot="-5400000">
            <a:off x="7778934" y="3484477"/>
            <a:ext cx="216900" cy="202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70" name="Google Shape;1470;p83"/>
          <p:cNvSpPr/>
          <p:nvPr/>
        </p:nvSpPr>
        <p:spPr>
          <a:xfrm flipH="1" rot="-5400000">
            <a:off x="7960962" y="3856915"/>
            <a:ext cx="323700" cy="30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71" name="Google Shape;1471;p83"/>
          <p:cNvSpPr/>
          <p:nvPr/>
        </p:nvSpPr>
        <p:spPr>
          <a:xfrm flipH="1" rot="-5400000">
            <a:off x="7791131" y="3702707"/>
            <a:ext cx="256500" cy="23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72" name="Google Shape;1472;p83"/>
          <p:cNvSpPr/>
          <p:nvPr/>
        </p:nvSpPr>
        <p:spPr>
          <a:xfrm flipH="1" rot="-5400000">
            <a:off x="8568033" y="3502724"/>
            <a:ext cx="240600" cy="225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473" name="Google Shape;1473;p83"/>
          <p:cNvSpPr/>
          <p:nvPr/>
        </p:nvSpPr>
        <p:spPr>
          <a:xfrm flipH="1" rot="-5400000">
            <a:off x="8309491" y="3688768"/>
            <a:ext cx="190500" cy="178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4" name="Google Shape;1474;p83"/>
          <p:cNvSpPr/>
          <p:nvPr/>
        </p:nvSpPr>
        <p:spPr>
          <a:xfrm flipH="1" rot="-5400000">
            <a:off x="8315241" y="3881333"/>
            <a:ext cx="256500" cy="2400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5" name="Google Shape;1475;p83"/>
          <p:cNvSpPr/>
          <p:nvPr/>
        </p:nvSpPr>
        <p:spPr>
          <a:xfrm flipH="1" rot="-5400000">
            <a:off x="8481680" y="3724500"/>
            <a:ext cx="209400" cy="195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6" name="Google Shape;1476;p83"/>
          <p:cNvSpPr/>
          <p:nvPr/>
        </p:nvSpPr>
        <p:spPr>
          <a:xfrm flipH="1" rot="-5400000">
            <a:off x="7962311" y="3872306"/>
            <a:ext cx="290100" cy="271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477" name="Google Shape;1477;p83"/>
          <p:cNvSpPr/>
          <p:nvPr/>
        </p:nvSpPr>
        <p:spPr>
          <a:xfrm flipH="1" rot="-5400000">
            <a:off x="7837544" y="3697971"/>
            <a:ext cx="129000" cy="120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8" name="Google Shape;1478;p83"/>
          <p:cNvSpPr/>
          <p:nvPr/>
        </p:nvSpPr>
        <p:spPr>
          <a:xfrm flipH="1">
            <a:off x="8026668" y="3200837"/>
            <a:ext cx="110100" cy="102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479" name="Google Shape;1479;p83"/>
          <p:cNvSpPr/>
          <p:nvPr/>
        </p:nvSpPr>
        <p:spPr>
          <a:xfrm flipH="1" rot="-5400000">
            <a:off x="7852630" y="3480126"/>
            <a:ext cx="85500" cy="79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480" name="Google Shape;1480;p83"/>
          <p:cNvSpPr/>
          <p:nvPr/>
        </p:nvSpPr>
        <p:spPr>
          <a:xfrm flipH="1" rot="-5400000">
            <a:off x="7852630" y="3565441"/>
            <a:ext cx="85500" cy="79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481" name="Google Shape;1481;p83"/>
          <p:cNvSpPr/>
          <p:nvPr/>
        </p:nvSpPr>
        <p:spPr>
          <a:xfrm flipH="1" rot="-5400000">
            <a:off x="8030603" y="3543786"/>
            <a:ext cx="153300" cy="1431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2" name="Google Shape;1482;p83"/>
          <p:cNvSpPr/>
          <p:nvPr/>
        </p:nvSpPr>
        <p:spPr>
          <a:xfrm flipH="1" rot="-5400000">
            <a:off x="8059560" y="3694220"/>
            <a:ext cx="153300" cy="143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483" name="Google Shape;1483;p83"/>
          <p:cNvSpPr/>
          <p:nvPr/>
        </p:nvSpPr>
        <p:spPr>
          <a:xfrm flipH="1" rot="-5400000">
            <a:off x="8165584" y="3592365"/>
            <a:ext cx="153300" cy="143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4" name="Google Shape;1484;p83"/>
          <p:cNvSpPr/>
          <p:nvPr/>
        </p:nvSpPr>
        <p:spPr>
          <a:xfrm flipH="1" rot="-5400000">
            <a:off x="7902675" y="3302582"/>
            <a:ext cx="69600" cy="65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485" name="Google Shape;1485;p83"/>
          <p:cNvSpPr/>
          <p:nvPr/>
        </p:nvSpPr>
        <p:spPr>
          <a:xfrm flipH="1" rot="-5400000">
            <a:off x="7941771" y="3249192"/>
            <a:ext cx="69600" cy="65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86" name="Google Shape;1486;p83"/>
          <p:cNvSpPr/>
          <p:nvPr/>
        </p:nvSpPr>
        <p:spPr>
          <a:xfrm flipH="1" rot="-5400000">
            <a:off x="7966189" y="3313895"/>
            <a:ext cx="69600" cy="65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87" name="Google Shape;1487;p83"/>
          <p:cNvSpPr/>
          <p:nvPr/>
        </p:nvSpPr>
        <p:spPr>
          <a:xfrm flipH="1" rot="-5400000">
            <a:off x="7927364" y="3367281"/>
            <a:ext cx="69600" cy="65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488" name="Google Shape;1488;p83"/>
          <p:cNvSpPr/>
          <p:nvPr/>
        </p:nvSpPr>
        <p:spPr>
          <a:xfrm flipH="1" rot="-5400000">
            <a:off x="8006639" y="3258419"/>
            <a:ext cx="69600" cy="65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89" name="Google Shape;1489;p83"/>
          <p:cNvSpPr/>
          <p:nvPr/>
        </p:nvSpPr>
        <p:spPr>
          <a:xfrm flipH="1" rot="-5400000">
            <a:off x="8031791" y="3321631"/>
            <a:ext cx="69600" cy="65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90" name="Google Shape;1490;p83"/>
          <p:cNvSpPr/>
          <p:nvPr/>
        </p:nvSpPr>
        <p:spPr>
          <a:xfrm flipH="1" rot="-5400000">
            <a:off x="7992427" y="3377820"/>
            <a:ext cx="69600" cy="65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91" name="Google Shape;1491;p83"/>
          <p:cNvSpPr/>
          <p:nvPr/>
        </p:nvSpPr>
        <p:spPr>
          <a:xfrm flipH="1" rot="-5400000">
            <a:off x="7953062" y="3432251"/>
            <a:ext cx="69600" cy="65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92" name="Google Shape;1492;p83"/>
          <p:cNvSpPr/>
          <p:nvPr/>
        </p:nvSpPr>
        <p:spPr>
          <a:xfrm flipH="1" rot="-5400000">
            <a:off x="8056938" y="3384253"/>
            <a:ext cx="69600" cy="65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93" name="Google Shape;1493;p83"/>
          <p:cNvSpPr/>
          <p:nvPr/>
        </p:nvSpPr>
        <p:spPr>
          <a:xfrm flipH="1" rot="-5400000">
            <a:off x="8017028" y="3442199"/>
            <a:ext cx="69600" cy="65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494" name="Google Shape;1494;p83"/>
          <p:cNvSpPr/>
          <p:nvPr/>
        </p:nvSpPr>
        <p:spPr>
          <a:xfrm flipH="1" rot="-5400000">
            <a:off x="8240294" y="3194223"/>
            <a:ext cx="197700" cy="184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5" name="Google Shape;1495;p83"/>
          <p:cNvSpPr/>
          <p:nvPr/>
        </p:nvSpPr>
        <p:spPr>
          <a:xfrm flipH="1" rot="-5400000">
            <a:off x="8202902" y="3330404"/>
            <a:ext cx="69600" cy="65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496" name="Google Shape;1496;p83"/>
          <p:cNvSpPr/>
          <p:nvPr/>
        </p:nvSpPr>
        <p:spPr>
          <a:xfrm flipH="1" rot="-5400000">
            <a:off x="8568934" y="3517345"/>
            <a:ext cx="209400" cy="195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97" name="Google Shape;1497;p83"/>
          <p:cNvPicPr preferRelativeResize="0"/>
          <p:nvPr/>
        </p:nvPicPr>
        <p:blipFill>
          <a:blip r:embed="rId4">
            <a:alphaModFix/>
          </a:blip>
          <a:stretch>
            <a:fillRect/>
          </a:stretch>
        </p:blipFill>
        <p:spPr>
          <a:xfrm flipH="1" rot="-5400000">
            <a:off x="8035022" y="3593942"/>
            <a:ext cx="41338" cy="39979"/>
          </a:xfrm>
          <a:prstGeom prst="rect">
            <a:avLst/>
          </a:prstGeom>
          <a:noFill/>
          <a:ln>
            <a:noFill/>
          </a:ln>
        </p:spPr>
      </p:pic>
      <p:pic>
        <p:nvPicPr>
          <p:cNvPr id="1498" name="Google Shape;1498;p83"/>
          <p:cNvPicPr preferRelativeResize="0"/>
          <p:nvPr/>
        </p:nvPicPr>
        <p:blipFill>
          <a:blip r:embed="rId5">
            <a:alphaModFix/>
          </a:blip>
          <a:stretch>
            <a:fillRect/>
          </a:stretch>
        </p:blipFill>
        <p:spPr>
          <a:xfrm flipH="1">
            <a:off x="7930146" y="3355043"/>
            <a:ext cx="42078" cy="39307"/>
          </a:xfrm>
          <a:prstGeom prst="rect">
            <a:avLst/>
          </a:prstGeom>
          <a:noFill/>
          <a:ln>
            <a:noFill/>
          </a:ln>
        </p:spPr>
      </p:pic>
      <p:pic>
        <p:nvPicPr>
          <p:cNvPr id="1499" name="Google Shape;1499;p83"/>
          <p:cNvPicPr preferRelativeResize="0"/>
          <p:nvPr/>
        </p:nvPicPr>
        <p:blipFill>
          <a:blip r:embed="rId4">
            <a:alphaModFix/>
          </a:blip>
          <a:stretch>
            <a:fillRect/>
          </a:stretch>
        </p:blipFill>
        <p:spPr>
          <a:xfrm flipH="1" rot="-5400000">
            <a:off x="8256935" y="3261647"/>
            <a:ext cx="41338" cy="39979"/>
          </a:xfrm>
          <a:prstGeom prst="rect">
            <a:avLst/>
          </a:prstGeom>
          <a:noFill/>
          <a:ln>
            <a:noFill/>
          </a:ln>
        </p:spPr>
      </p:pic>
      <p:pic>
        <p:nvPicPr>
          <p:cNvPr id="1500" name="Google Shape;1500;p83"/>
          <p:cNvPicPr preferRelativeResize="0"/>
          <p:nvPr/>
        </p:nvPicPr>
        <p:blipFill>
          <a:blip r:embed="rId4">
            <a:alphaModFix/>
          </a:blip>
          <a:stretch>
            <a:fillRect/>
          </a:stretch>
        </p:blipFill>
        <p:spPr>
          <a:xfrm flipH="1" rot="-5400000">
            <a:off x="7929361" y="3379874"/>
            <a:ext cx="41338" cy="39979"/>
          </a:xfrm>
          <a:prstGeom prst="rect">
            <a:avLst/>
          </a:prstGeom>
          <a:noFill/>
          <a:ln>
            <a:noFill/>
          </a:ln>
        </p:spPr>
      </p:pic>
      <p:pic>
        <p:nvPicPr>
          <p:cNvPr id="1501" name="Google Shape;1501;p83"/>
          <p:cNvPicPr preferRelativeResize="0"/>
          <p:nvPr/>
        </p:nvPicPr>
        <p:blipFill>
          <a:blip r:embed="rId5">
            <a:alphaModFix/>
          </a:blip>
          <a:stretch>
            <a:fillRect/>
          </a:stretch>
        </p:blipFill>
        <p:spPr>
          <a:xfrm flipH="1" rot="-5400000">
            <a:off x="7905728" y="3314692"/>
            <a:ext cx="42078" cy="39307"/>
          </a:xfrm>
          <a:prstGeom prst="rect">
            <a:avLst/>
          </a:prstGeom>
          <a:noFill/>
          <a:ln>
            <a:noFill/>
          </a:ln>
        </p:spPr>
      </p:pic>
      <p:pic>
        <p:nvPicPr>
          <p:cNvPr id="1502" name="Google Shape;1502;p83"/>
          <p:cNvPicPr preferRelativeResize="0"/>
          <p:nvPr/>
        </p:nvPicPr>
        <p:blipFill>
          <a:blip r:embed="rId5">
            <a:alphaModFix/>
          </a:blip>
          <a:stretch>
            <a:fillRect/>
          </a:stretch>
        </p:blipFill>
        <p:spPr>
          <a:xfrm flipH="1" rot="-5400000">
            <a:off x="8211782" y="3343192"/>
            <a:ext cx="42078" cy="39307"/>
          </a:xfrm>
          <a:prstGeom prst="rect">
            <a:avLst/>
          </a:prstGeom>
          <a:noFill/>
          <a:ln>
            <a:noFill/>
          </a:ln>
        </p:spPr>
      </p:pic>
      <p:pic>
        <p:nvPicPr>
          <p:cNvPr id="1503" name="Google Shape;1503;p83"/>
          <p:cNvPicPr preferRelativeResize="0"/>
          <p:nvPr/>
        </p:nvPicPr>
        <p:blipFill>
          <a:blip r:embed="rId5">
            <a:alphaModFix/>
          </a:blip>
          <a:stretch>
            <a:fillRect/>
          </a:stretch>
        </p:blipFill>
        <p:spPr>
          <a:xfrm flipH="1" rot="-5400000">
            <a:off x="8183969" y="3641306"/>
            <a:ext cx="42078" cy="39307"/>
          </a:xfrm>
          <a:prstGeom prst="rect">
            <a:avLst/>
          </a:prstGeom>
          <a:noFill/>
          <a:ln>
            <a:noFill/>
          </a:ln>
        </p:spPr>
      </p:pic>
      <p:pic>
        <p:nvPicPr>
          <p:cNvPr id="1504" name="Google Shape;1504;p83"/>
          <p:cNvPicPr preferRelativeResize="0"/>
          <p:nvPr/>
        </p:nvPicPr>
        <p:blipFill>
          <a:blip r:embed="rId4">
            <a:alphaModFix/>
          </a:blip>
          <a:stretch>
            <a:fillRect/>
          </a:stretch>
        </p:blipFill>
        <p:spPr>
          <a:xfrm flipH="1" rot="-5400000">
            <a:off x="8581880" y="3593942"/>
            <a:ext cx="41338" cy="39979"/>
          </a:xfrm>
          <a:prstGeom prst="rect">
            <a:avLst/>
          </a:prstGeom>
          <a:noFill/>
          <a:ln>
            <a:noFill/>
          </a:ln>
        </p:spPr>
      </p:pic>
      <p:sp>
        <p:nvSpPr>
          <p:cNvPr id="1505" name="Google Shape;1505;p83"/>
          <p:cNvSpPr/>
          <p:nvPr/>
        </p:nvSpPr>
        <p:spPr>
          <a:xfrm flipH="1" rot="-5400000">
            <a:off x="8290778" y="3381329"/>
            <a:ext cx="256500" cy="2400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6" name="Google Shape;1506;p83"/>
          <p:cNvSpPr/>
          <p:nvPr/>
        </p:nvSpPr>
        <p:spPr>
          <a:xfrm flipH="1" rot="-5400000">
            <a:off x="8070702" y="3247035"/>
            <a:ext cx="91500" cy="855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07" name="Google Shape;1507;p83"/>
          <p:cNvPicPr preferRelativeResize="0"/>
          <p:nvPr/>
        </p:nvPicPr>
        <p:blipFill>
          <a:blip r:embed="rId3">
            <a:alphaModFix/>
          </a:blip>
          <a:stretch>
            <a:fillRect/>
          </a:stretch>
        </p:blipFill>
        <p:spPr>
          <a:xfrm flipH="1">
            <a:off x="7897791" y="2343203"/>
            <a:ext cx="107232" cy="107951"/>
          </a:xfrm>
          <a:prstGeom prst="rect">
            <a:avLst/>
          </a:prstGeom>
          <a:noFill/>
          <a:ln>
            <a:noFill/>
          </a:ln>
        </p:spPr>
      </p:pic>
      <p:pic>
        <p:nvPicPr>
          <p:cNvPr id="1508" name="Google Shape;1508;p83"/>
          <p:cNvPicPr preferRelativeResize="0"/>
          <p:nvPr/>
        </p:nvPicPr>
        <p:blipFill>
          <a:blip r:embed="rId3">
            <a:alphaModFix/>
          </a:blip>
          <a:stretch>
            <a:fillRect/>
          </a:stretch>
        </p:blipFill>
        <p:spPr>
          <a:xfrm flipH="1">
            <a:off x="8334944" y="2343203"/>
            <a:ext cx="107232" cy="107951"/>
          </a:xfrm>
          <a:prstGeom prst="rect">
            <a:avLst/>
          </a:prstGeom>
          <a:noFill/>
          <a:ln>
            <a:noFill/>
          </a:ln>
        </p:spPr>
      </p:pic>
      <p:pic>
        <p:nvPicPr>
          <p:cNvPr id="1509" name="Google Shape;1509;p83"/>
          <p:cNvPicPr preferRelativeResize="0"/>
          <p:nvPr/>
        </p:nvPicPr>
        <p:blipFill>
          <a:blip r:embed="rId3">
            <a:alphaModFix/>
          </a:blip>
          <a:stretch>
            <a:fillRect/>
          </a:stretch>
        </p:blipFill>
        <p:spPr>
          <a:xfrm flipH="1">
            <a:off x="8132319" y="2195239"/>
            <a:ext cx="107232" cy="107951"/>
          </a:xfrm>
          <a:prstGeom prst="rect">
            <a:avLst/>
          </a:prstGeom>
          <a:noFill/>
          <a:ln>
            <a:noFill/>
          </a:ln>
        </p:spPr>
      </p:pic>
      <p:sp>
        <p:nvSpPr>
          <p:cNvPr id="1510" name="Google Shape;1510;p83"/>
          <p:cNvSpPr/>
          <p:nvPr/>
        </p:nvSpPr>
        <p:spPr>
          <a:xfrm flipH="1">
            <a:off x="7764725" y="2188400"/>
            <a:ext cx="874200" cy="880200"/>
          </a:xfrm>
          <a:prstGeom prst="ellipse">
            <a:avLst/>
          </a:prstGeom>
          <a:solidFill>
            <a:srgbClr val="00B0A0">
              <a:alpha val="55380"/>
            </a:srgbClr>
          </a:solidFill>
          <a:ln cap="flat" cmpd="sng" w="3810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11" name="Google Shape;1511;p83"/>
          <p:cNvSpPr/>
          <p:nvPr/>
        </p:nvSpPr>
        <p:spPr>
          <a:xfrm flipH="1">
            <a:off x="8302347" y="2291623"/>
            <a:ext cx="257400" cy="259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12" name="Google Shape;1512;p83"/>
          <p:cNvSpPr/>
          <p:nvPr/>
        </p:nvSpPr>
        <p:spPr>
          <a:xfrm flipH="1">
            <a:off x="8227288" y="2551852"/>
            <a:ext cx="382200" cy="384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13" name="Google Shape;1513;p83"/>
          <p:cNvSpPr/>
          <p:nvPr/>
        </p:nvSpPr>
        <p:spPr>
          <a:xfrm flipH="1">
            <a:off x="8054789" y="2381062"/>
            <a:ext cx="266400" cy="268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14" name="Google Shape;1514;p83"/>
          <p:cNvSpPr/>
          <p:nvPr/>
        </p:nvSpPr>
        <p:spPr>
          <a:xfrm flipH="1">
            <a:off x="7825493" y="2599656"/>
            <a:ext cx="382200" cy="384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15" name="Google Shape;1515;p83"/>
          <p:cNvSpPr/>
          <p:nvPr/>
        </p:nvSpPr>
        <p:spPr>
          <a:xfrm flipH="1">
            <a:off x="8178681" y="2195648"/>
            <a:ext cx="172500" cy="173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16" name="Google Shape;1516;p83"/>
          <p:cNvSpPr/>
          <p:nvPr/>
        </p:nvSpPr>
        <p:spPr>
          <a:xfrm flipH="1">
            <a:off x="7800403" y="2354583"/>
            <a:ext cx="257400" cy="259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17" name="Google Shape;1517;p83"/>
          <p:cNvSpPr/>
          <p:nvPr/>
        </p:nvSpPr>
        <p:spPr>
          <a:xfrm flipH="1">
            <a:off x="7977604" y="2210342"/>
            <a:ext cx="204000" cy="198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18" name="Google Shape;1518;p83"/>
          <p:cNvSpPr/>
          <p:nvPr/>
        </p:nvSpPr>
        <p:spPr>
          <a:xfrm flipH="1">
            <a:off x="8145750" y="2872336"/>
            <a:ext cx="191400" cy="192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19" name="Google Shape;1519;p83"/>
          <p:cNvSpPr/>
          <p:nvPr/>
        </p:nvSpPr>
        <p:spPr>
          <a:xfrm flipH="1">
            <a:off x="8036417" y="2649379"/>
            <a:ext cx="151500" cy="152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0" name="Google Shape;1520;p83"/>
          <p:cNvSpPr/>
          <p:nvPr/>
        </p:nvSpPr>
        <p:spPr>
          <a:xfrm flipH="1">
            <a:off x="7832480" y="2656105"/>
            <a:ext cx="204000" cy="20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1" name="Google Shape;1521;p83"/>
          <p:cNvSpPr/>
          <p:nvPr/>
        </p:nvSpPr>
        <p:spPr>
          <a:xfrm flipH="1">
            <a:off x="7993602" y="2797570"/>
            <a:ext cx="166500" cy="167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2" name="Google Shape;1522;p83"/>
          <p:cNvSpPr/>
          <p:nvPr/>
        </p:nvSpPr>
        <p:spPr>
          <a:xfrm flipH="1">
            <a:off x="7813792" y="2354582"/>
            <a:ext cx="230700" cy="23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523" name="Google Shape;1523;p83"/>
          <p:cNvSpPr/>
          <p:nvPr/>
        </p:nvSpPr>
        <p:spPr>
          <a:xfrm flipH="1">
            <a:off x="8076449" y="2243301"/>
            <a:ext cx="102600" cy="103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4" name="Google Shape;1524;p83"/>
          <p:cNvSpPr/>
          <p:nvPr/>
        </p:nvSpPr>
        <p:spPr>
          <a:xfrm flipH="1">
            <a:off x="7991378" y="2230655"/>
            <a:ext cx="87600" cy="88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525" name="Google Shape;1525;p83"/>
          <p:cNvSpPr/>
          <p:nvPr/>
        </p:nvSpPr>
        <p:spPr>
          <a:xfrm flipH="1">
            <a:off x="8283081" y="2255071"/>
            <a:ext cx="68100" cy="6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526" name="Google Shape;1526;p83"/>
          <p:cNvSpPr/>
          <p:nvPr/>
        </p:nvSpPr>
        <p:spPr>
          <a:xfrm flipH="1">
            <a:off x="8215248" y="2255071"/>
            <a:ext cx="68100" cy="6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527" name="Google Shape;1527;p83"/>
          <p:cNvSpPr/>
          <p:nvPr/>
        </p:nvSpPr>
        <p:spPr>
          <a:xfrm flipH="1">
            <a:off x="8180555" y="2409503"/>
            <a:ext cx="121800" cy="1227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8" name="Google Shape;1528;p83"/>
          <p:cNvSpPr/>
          <p:nvPr/>
        </p:nvSpPr>
        <p:spPr>
          <a:xfrm flipH="1">
            <a:off x="8060947" y="2434316"/>
            <a:ext cx="121800" cy="122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529" name="Google Shape;1529;p83"/>
          <p:cNvSpPr/>
          <p:nvPr/>
        </p:nvSpPr>
        <p:spPr>
          <a:xfrm flipH="1">
            <a:off x="8141930" y="2525167"/>
            <a:ext cx="121800" cy="122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0" name="Google Shape;1530;p83"/>
          <p:cNvSpPr/>
          <p:nvPr/>
        </p:nvSpPr>
        <p:spPr>
          <a:xfrm flipH="1">
            <a:off x="8436668" y="2297439"/>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531" name="Google Shape;1531;p83"/>
          <p:cNvSpPr/>
          <p:nvPr/>
        </p:nvSpPr>
        <p:spPr>
          <a:xfrm flipH="1">
            <a:off x="8479118" y="2330941"/>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32" name="Google Shape;1532;p83"/>
          <p:cNvSpPr/>
          <p:nvPr/>
        </p:nvSpPr>
        <p:spPr>
          <a:xfrm flipH="1">
            <a:off x="8427673" y="2351864"/>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33" name="Google Shape;1533;p83"/>
          <p:cNvSpPr/>
          <p:nvPr/>
        </p:nvSpPr>
        <p:spPr>
          <a:xfrm flipH="1">
            <a:off x="8385226" y="2318596"/>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534" name="Google Shape;1534;p83"/>
          <p:cNvSpPr/>
          <p:nvPr/>
        </p:nvSpPr>
        <p:spPr>
          <a:xfrm flipH="1">
            <a:off x="8471781" y="2386525"/>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35" name="Google Shape;1535;p83"/>
          <p:cNvSpPr/>
          <p:nvPr/>
        </p:nvSpPr>
        <p:spPr>
          <a:xfrm flipH="1">
            <a:off x="8421522" y="2408078"/>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36" name="Google Shape;1536;p83"/>
          <p:cNvSpPr/>
          <p:nvPr/>
        </p:nvSpPr>
        <p:spPr>
          <a:xfrm flipH="1">
            <a:off x="8376847" y="2374347"/>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37" name="Google Shape;1537;p83"/>
          <p:cNvSpPr/>
          <p:nvPr/>
        </p:nvSpPr>
        <p:spPr>
          <a:xfrm flipH="1">
            <a:off x="8333570" y="2340616"/>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38" name="Google Shape;1538;p83"/>
          <p:cNvSpPr/>
          <p:nvPr/>
        </p:nvSpPr>
        <p:spPr>
          <a:xfrm flipH="1">
            <a:off x="8371732" y="2429626"/>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39" name="Google Shape;1539;p83"/>
          <p:cNvSpPr/>
          <p:nvPr/>
        </p:nvSpPr>
        <p:spPr>
          <a:xfrm flipH="1">
            <a:off x="8325660" y="2395428"/>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40" name="Google Shape;1540;p83"/>
          <p:cNvSpPr/>
          <p:nvPr/>
        </p:nvSpPr>
        <p:spPr>
          <a:xfrm flipH="1">
            <a:off x="8424162" y="2590342"/>
            <a:ext cx="157200" cy="15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1" name="Google Shape;1541;p83"/>
          <p:cNvSpPr/>
          <p:nvPr/>
        </p:nvSpPr>
        <p:spPr>
          <a:xfrm flipH="1">
            <a:off x="8414546" y="2554702"/>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542" name="Google Shape;1542;p83"/>
          <p:cNvSpPr/>
          <p:nvPr/>
        </p:nvSpPr>
        <p:spPr>
          <a:xfrm flipH="1">
            <a:off x="8158309" y="2872336"/>
            <a:ext cx="166500" cy="167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43" name="Google Shape;1543;p83"/>
          <p:cNvPicPr preferRelativeResize="0"/>
          <p:nvPr/>
        </p:nvPicPr>
        <p:blipFill>
          <a:blip r:embed="rId4">
            <a:alphaModFix/>
          </a:blip>
          <a:stretch>
            <a:fillRect/>
          </a:stretch>
        </p:blipFill>
        <p:spPr>
          <a:xfrm flipH="1">
            <a:off x="8226095" y="2409502"/>
            <a:ext cx="32868" cy="34258"/>
          </a:xfrm>
          <a:prstGeom prst="rect">
            <a:avLst/>
          </a:prstGeom>
          <a:noFill/>
          <a:ln>
            <a:noFill/>
          </a:ln>
        </p:spPr>
      </p:pic>
      <p:pic>
        <p:nvPicPr>
          <p:cNvPr id="1544" name="Google Shape;1544;p83"/>
          <p:cNvPicPr preferRelativeResize="0"/>
          <p:nvPr/>
        </p:nvPicPr>
        <p:blipFill>
          <a:blip r:embed="rId5">
            <a:alphaModFix/>
          </a:blip>
          <a:stretch>
            <a:fillRect/>
          </a:stretch>
        </p:blipFill>
        <p:spPr>
          <a:xfrm flipH="1">
            <a:off x="7914695" y="2362793"/>
            <a:ext cx="33456" cy="33682"/>
          </a:xfrm>
          <a:prstGeom prst="rect">
            <a:avLst/>
          </a:prstGeom>
          <a:noFill/>
          <a:ln>
            <a:noFill/>
          </a:ln>
        </p:spPr>
      </p:pic>
      <p:pic>
        <p:nvPicPr>
          <p:cNvPr id="1545" name="Google Shape;1545;p83"/>
          <p:cNvPicPr preferRelativeResize="0"/>
          <p:nvPr/>
        </p:nvPicPr>
        <p:blipFill>
          <a:blip r:embed="rId4">
            <a:alphaModFix/>
          </a:blip>
          <a:stretch>
            <a:fillRect/>
          </a:stretch>
        </p:blipFill>
        <p:spPr>
          <a:xfrm flipH="1">
            <a:off x="8490298" y="2599657"/>
            <a:ext cx="32868" cy="34258"/>
          </a:xfrm>
          <a:prstGeom prst="rect">
            <a:avLst/>
          </a:prstGeom>
          <a:noFill/>
          <a:ln>
            <a:noFill/>
          </a:ln>
        </p:spPr>
      </p:pic>
      <p:pic>
        <p:nvPicPr>
          <p:cNvPr id="1546" name="Google Shape;1546;p83"/>
          <p:cNvPicPr preferRelativeResize="0"/>
          <p:nvPr/>
        </p:nvPicPr>
        <p:blipFill>
          <a:blip r:embed="rId4">
            <a:alphaModFix/>
          </a:blip>
          <a:stretch>
            <a:fillRect/>
          </a:stretch>
        </p:blipFill>
        <p:spPr>
          <a:xfrm flipH="1">
            <a:off x="8396298" y="2318961"/>
            <a:ext cx="32868" cy="34258"/>
          </a:xfrm>
          <a:prstGeom prst="rect">
            <a:avLst/>
          </a:prstGeom>
          <a:noFill/>
          <a:ln>
            <a:noFill/>
          </a:ln>
        </p:spPr>
      </p:pic>
      <p:pic>
        <p:nvPicPr>
          <p:cNvPr id="1547" name="Google Shape;1547;p83"/>
          <p:cNvPicPr preferRelativeResize="0"/>
          <p:nvPr/>
        </p:nvPicPr>
        <p:blipFill>
          <a:blip r:embed="rId5">
            <a:alphaModFix/>
          </a:blip>
          <a:stretch>
            <a:fillRect/>
          </a:stretch>
        </p:blipFill>
        <p:spPr>
          <a:xfrm flipH="1">
            <a:off x="8448096" y="2299314"/>
            <a:ext cx="33456" cy="33682"/>
          </a:xfrm>
          <a:prstGeom prst="rect">
            <a:avLst/>
          </a:prstGeom>
          <a:noFill/>
          <a:ln>
            <a:noFill/>
          </a:ln>
        </p:spPr>
      </p:pic>
      <p:pic>
        <p:nvPicPr>
          <p:cNvPr id="1548" name="Google Shape;1548;p83"/>
          <p:cNvPicPr preferRelativeResize="0"/>
          <p:nvPr/>
        </p:nvPicPr>
        <p:blipFill>
          <a:blip r:embed="rId5">
            <a:alphaModFix/>
          </a:blip>
          <a:stretch>
            <a:fillRect/>
          </a:stretch>
        </p:blipFill>
        <p:spPr>
          <a:xfrm flipH="1">
            <a:off x="8425436" y="2561570"/>
            <a:ext cx="33456" cy="33682"/>
          </a:xfrm>
          <a:prstGeom prst="rect">
            <a:avLst/>
          </a:prstGeom>
          <a:noFill/>
          <a:ln>
            <a:noFill/>
          </a:ln>
        </p:spPr>
      </p:pic>
      <p:pic>
        <p:nvPicPr>
          <p:cNvPr id="1549" name="Google Shape;1549;p83"/>
          <p:cNvPicPr preferRelativeResize="0"/>
          <p:nvPr/>
        </p:nvPicPr>
        <p:blipFill>
          <a:blip r:embed="rId5">
            <a:alphaModFix/>
          </a:blip>
          <a:stretch>
            <a:fillRect/>
          </a:stretch>
        </p:blipFill>
        <p:spPr>
          <a:xfrm flipH="1">
            <a:off x="8188409" y="2537738"/>
            <a:ext cx="33456" cy="33682"/>
          </a:xfrm>
          <a:prstGeom prst="rect">
            <a:avLst/>
          </a:prstGeom>
          <a:noFill/>
          <a:ln>
            <a:noFill/>
          </a:ln>
        </p:spPr>
      </p:pic>
      <p:pic>
        <p:nvPicPr>
          <p:cNvPr id="1550" name="Google Shape;1550;p83"/>
          <p:cNvPicPr preferRelativeResize="0"/>
          <p:nvPr/>
        </p:nvPicPr>
        <p:blipFill>
          <a:blip r:embed="rId4">
            <a:alphaModFix/>
          </a:blip>
          <a:stretch>
            <a:fillRect/>
          </a:stretch>
        </p:blipFill>
        <p:spPr>
          <a:xfrm flipH="1">
            <a:off x="8226095" y="2878100"/>
            <a:ext cx="32868" cy="34258"/>
          </a:xfrm>
          <a:prstGeom prst="rect">
            <a:avLst/>
          </a:prstGeom>
          <a:noFill/>
          <a:ln>
            <a:noFill/>
          </a:ln>
        </p:spPr>
      </p:pic>
      <p:sp>
        <p:nvSpPr>
          <p:cNvPr id="1551" name="Google Shape;1551;p83"/>
          <p:cNvSpPr/>
          <p:nvPr/>
        </p:nvSpPr>
        <p:spPr>
          <a:xfrm flipH="1">
            <a:off x="8230027" y="2635143"/>
            <a:ext cx="204000" cy="2058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2" name="Google Shape;1552;p83"/>
          <p:cNvSpPr/>
          <p:nvPr/>
        </p:nvSpPr>
        <p:spPr>
          <a:xfrm flipH="1">
            <a:off x="8463729" y="2442063"/>
            <a:ext cx="72900" cy="732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53" name="Google Shape;1553;p83"/>
          <p:cNvPicPr preferRelativeResize="0"/>
          <p:nvPr/>
        </p:nvPicPr>
        <p:blipFill>
          <a:blip r:embed="rId3">
            <a:alphaModFix/>
          </a:blip>
          <a:stretch>
            <a:fillRect/>
          </a:stretch>
        </p:blipFill>
        <p:spPr>
          <a:xfrm flipH="1" rot="-5400000">
            <a:off x="6912050" y="2244992"/>
            <a:ext cx="107232" cy="107951"/>
          </a:xfrm>
          <a:prstGeom prst="rect">
            <a:avLst/>
          </a:prstGeom>
          <a:noFill/>
          <a:ln>
            <a:noFill/>
          </a:ln>
        </p:spPr>
      </p:pic>
      <p:pic>
        <p:nvPicPr>
          <p:cNvPr id="1554" name="Google Shape;1554;p83"/>
          <p:cNvPicPr preferRelativeResize="0"/>
          <p:nvPr/>
        </p:nvPicPr>
        <p:blipFill>
          <a:blip r:embed="rId3">
            <a:alphaModFix/>
          </a:blip>
          <a:stretch>
            <a:fillRect/>
          </a:stretch>
        </p:blipFill>
        <p:spPr>
          <a:xfrm flipH="1" rot="-5400000">
            <a:off x="6912050" y="1807840"/>
            <a:ext cx="107232" cy="107951"/>
          </a:xfrm>
          <a:prstGeom prst="rect">
            <a:avLst/>
          </a:prstGeom>
          <a:noFill/>
          <a:ln>
            <a:noFill/>
          </a:ln>
        </p:spPr>
      </p:pic>
      <p:pic>
        <p:nvPicPr>
          <p:cNvPr id="1555" name="Google Shape;1555;p83"/>
          <p:cNvPicPr preferRelativeResize="0"/>
          <p:nvPr/>
        </p:nvPicPr>
        <p:blipFill>
          <a:blip r:embed="rId3">
            <a:alphaModFix/>
          </a:blip>
          <a:stretch>
            <a:fillRect/>
          </a:stretch>
        </p:blipFill>
        <p:spPr>
          <a:xfrm flipH="1" rot="-5400000">
            <a:off x="6764086" y="2010464"/>
            <a:ext cx="107232" cy="107951"/>
          </a:xfrm>
          <a:prstGeom prst="rect">
            <a:avLst/>
          </a:prstGeom>
          <a:noFill/>
          <a:ln>
            <a:noFill/>
          </a:ln>
        </p:spPr>
      </p:pic>
      <p:sp>
        <p:nvSpPr>
          <p:cNvPr id="1556" name="Google Shape;1556;p83"/>
          <p:cNvSpPr/>
          <p:nvPr/>
        </p:nvSpPr>
        <p:spPr>
          <a:xfrm flipH="1" rot="-5400000">
            <a:off x="6759887" y="1608450"/>
            <a:ext cx="874200" cy="880200"/>
          </a:xfrm>
          <a:prstGeom prst="ellipse">
            <a:avLst/>
          </a:prstGeom>
          <a:solidFill>
            <a:srgbClr val="00B0A0">
              <a:alpha val="55380"/>
            </a:srgbClr>
          </a:solidFill>
          <a:ln cap="flat" cmpd="sng" w="3810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57" name="Google Shape;1557;p83"/>
          <p:cNvSpPr/>
          <p:nvPr/>
        </p:nvSpPr>
        <p:spPr>
          <a:xfrm flipH="1" rot="-5400000">
            <a:off x="6861011" y="1689728"/>
            <a:ext cx="257400" cy="259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58" name="Google Shape;1558;p83"/>
          <p:cNvSpPr/>
          <p:nvPr/>
        </p:nvSpPr>
        <p:spPr>
          <a:xfrm flipH="1" rot="-5400000">
            <a:off x="7121689" y="1639537"/>
            <a:ext cx="382200" cy="384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59" name="Google Shape;1559;p83"/>
          <p:cNvSpPr/>
          <p:nvPr/>
        </p:nvSpPr>
        <p:spPr>
          <a:xfrm flipH="1" rot="-5400000">
            <a:off x="6950449" y="1928286"/>
            <a:ext cx="266400" cy="268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60" name="Google Shape;1560;p83"/>
          <p:cNvSpPr/>
          <p:nvPr/>
        </p:nvSpPr>
        <p:spPr>
          <a:xfrm flipH="1" rot="-5400000">
            <a:off x="7169493" y="2041332"/>
            <a:ext cx="382200" cy="384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61" name="Google Shape;1561;p83"/>
          <p:cNvSpPr/>
          <p:nvPr/>
        </p:nvSpPr>
        <p:spPr>
          <a:xfrm flipH="1" rot="-5400000">
            <a:off x="6764586" y="1898744"/>
            <a:ext cx="172500" cy="173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62" name="Google Shape;1562;p83"/>
          <p:cNvSpPr/>
          <p:nvPr/>
        </p:nvSpPr>
        <p:spPr>
          <a:xfrm flipH="1" rot="-5400000">
            <a:off x="6923971" y="2191672"/>
            <a:ext cx="257400" cy="259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63" name="Google Shape;1563;p83"/>
          <p:cNvSpPr/>
          <p:nvPr/>
        </p:nvSpPr>
        <p:spPr>
          <a:xfrm flipH="1" rot="-5400000">
            <a:off x="6776279" y="2071321"/>
            <a:ext cx="204000" cy="198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64" name="Google Shape;1564;p83"/>
          <p:cNvSpPr/>
          <p:nvPr/>
        </p:nvSpPr>
        <p:spPr>
          <a:xfrm flipH="1" rot="-5400000">
            <a:off x="7441573" y="1912475"/>
            <a:ext cx="191400" cy="192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565" name="Google Shape;1565;p83"/>
          <p:cNvSpPr/>
          <p:nvPr/>
        </p:nvSpPr>
        <p:spPr>
          <a:xfrm flipH="1" rot="-5400000">
            <a:off x="7218467" y="2061858"/>
            <a:ext cx="151500" cy="152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6" name="Google Shape;1566;p83"/>
          <p:cNvSpPr/>
          <p:nvPr/>
        </p:nvSpPr>
        <p:spPr>
          <a:xfrm flipH="1" rot="-5400000">
            <a:off x="7225493" y="2212995"/>
            <a:ext cx="204000" cy="20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7" name="Google Shape;1567;p83"/>
          <p:cNvSpPr/>
          <p:nvPr/>
        </p:nvSpPr>
        <p:spPr>
          <a:xfrm flipH="1" rot="-5400000">
            <a:off x="7366657" y="2089673"/>
            <a:ext cx="166500" cy="167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8" name="Google Shape;1568;p83"/>
          <p:cNvSpPr/>
          <p:nvPr/>
        </p:nvSpPr>
        <p:spPr>
          <a:xfrm flipH="1" rot="-5400000">
            <a:off x="6923970" y="2204983"/>
            <a:ext cx="230700" cy="23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569" name="Google Shape;1569;p83"/>
          <p:cNvSpPr/>
          <p:nvPr/>
        </p:nvSpPr>
        <p:spPr>
          <a:xfrm flipH="1" rot="-5400000">
            <a:off x="6812088" y="2071026"/>
            <a:ext cx="102600" cy="103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0" name="Google Shape;1570;p83"/>
          <p:cNvSpPr/>
          <p:nvPr/>
        </p:nvSpPr>
        <p:spPr>
          <a:xfrm flipH="1" rot="-5400000">
            <a:off x="6799443" y="2171097"/>
            <a:ext cx="87600" cy="88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571" name="Google Shape;1571;p83"/>
          <p:cNvSpPr/>
          <p:nvPr/>
        </p:nvSpPr>
        <p:spPr>
          <a:xfrm flipH="1" rot="-5400000">
            <a:off x="6823708" y="1899044"/>
            <a:ext cx="68100" cy="6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572" name="Google Shape;1572;p83"/>
          <p:cNvSpPr/>
          <p:nvPr/>
        </p:nvSpPr>
        <p:spPr>
          <a:xfrm flipH="1" rot="-5400000">
            <a:off x="6823708" y="1966877"/>
            <a:ext cx="68100" cy="6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573" name="Google Shape;1573;p83"/>
          <p:cNvSpPr/>
          <p:nvPr/>
        </p:nvSpPr>
        <p:spPr>
          <a:xfrm flipH="1" rot="-5400000">
            <a:off x="6978440" y="1947570"/>
            <a:ext cx="121800" cy="1227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83"/>
          <p:cNvSpPr/>
          <p:nvPr/>
        </p:nvSpPr>
        <p:spPr>
          <a:xfrm flipH="1" rot="-5400000">
            <a:off x="7003253" y="2067178"/>
            <a:ext cx="121800" cy="122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575" name="Google Shape;1575;p83"/>
          <p:cNvSpPr/>
          <p:nvPr/>
        </p:nvSpPr>
        <p:spPr>
          <a:xfrm flipH="1" rot="-5400000">
            <a:off x="7094104" y="1986195"/>
            <a:ext cx="121800" cy="122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6" name="Google Shape;1576;p83"/>
          <p:cNvSpPr/>
          <p:nvPr/>
        </p:nvSpPr>
        <p:spPr>
          <a:xfrm flipH="1" rot="-5400000">
            <a:off x="6866227" y="1758207"/>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577" name="Google Shape;1577;p83"/>
          <p:cNvSpPr/>
          <p:nvPr/>
        </p:nvSpPr>
        <p:spPr>
          <a:xfrm flipH="1" rot="-5400000">
            <a:off x="6899729" y="1715757"/>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78" name="Google Shape;1578;p83"/>
          <p:cNvSpPr/>
          <p:nvPr/>
        </p:nvSpPr>
        <p:spPr>
          <a:xfrm flipH="1" rot="-5400000">
            <a:off x="6920652" y="1767202"/>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79" name="Google Shape;1579;p83"/>
          <p:cNvSpPr/>
          <p:nvPr/>
        </p:nvSpPr>
        <p:spPr>
          <a:xfrm flipH="1" rot="-5400000">
            <a:off x="6887383" y="1809649"/>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580" name="Google Shape;1580;p83"/>
          <p:cNvSpPr/>
          <p:nvPr/>
        </p:nvSpPr>
        <p:spPr>
          <a:xfrm flipH="1" rot="-5400000">
            <a:off x="6955313" y="1723094"/>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81" name="Google Shape;1581;p83"/>
          <p:cNvSpPr/>
          <p:nvPr/>
        </p:nvSpPr>
        <p:spPr>
          <a:xfrm flipH="1" rot="-5400000">
            <a:off x="6976866" y="1773353"/>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82" name="Google Shape;1582;p83"/>
          <p:cNvSpPr/>
          <p:nvPr/>
        </p:nvSpPr>
        <p:spPr>
          <a:xfrm flipH="1" rot="-5400000">
            <a:off x="6943135" y="1818028"/>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83" name="Google Shape;1583;p83"/>
          <p:cNvSpPr/>
          <p:nvPr/>
        </p:nvSpPr>
        <p:spPr>
          <a:xfrm flipH="1" rot="-5400000">
            <a:off x="6909403" y="1861305"/>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84" name="Google Shape;1584;p83"/>
          <p:cNvSpPr/>
          <p:nvPr/>
        </p:nvSpPr>
        <p:spPr>
          <a:xfrm flipH="1" rot="-5400000">
            <a:off x="6998414" y="1823143"/>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85" name="Google Shape;1585;p83"/>
          <p:cNvSpPr/>
          <p:nvPr/>
        </p:nvSpPr>
        <p:spPr>
          <a:xfrm flipH="1" rot="-5400000">
            <a:off x="6964215" y="1869215"/>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586" name="Google Shape;1586;p83"/>
          <p:cNvSpPr/>
          <p:nvPr/>
        </p:nvSpPr>
        <p:spPr>
          <a:xfrm flipH="1" rot="-5400000">
            <a:off x="7159430" y="1668413"/>
            <a:ext cx="157200" cy="15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7" name="Google Shape;1587;p83"/>
          <p:cNvSpPr/>
          <p:nvPr/>
        </p:nvSpPr>
        <p:spPr>
          <a:xfrm flipH="1" rot="-5400000">
            <a:off x="7123490" y="1780329"/>
            <a:ext cx="55200" cy="55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588" name="Google Shape;1588;p83"/>
          <p:cNvSpPr/>
          <p:nvPr/>
        </p:nvSpPr>
        <p:spPr>
          <a:xfrm flipH="1" rot="-5400000">
            <a:off x="7441424" y="1924966"/>
            <a:ext cx="166500" cy="167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89" name="Google Shape;1589;p83"/>
          <p:cNvPicPr preferRelativeResize="0"/>
          <p:nvPr/>
        </p:nvPicPr>
        <p:blipFill>
          <a:blip r:embed="rId4">
            <a:alphaModFix/>
          </a:blip>
          <a:stretch>
            <a:fillRect/>
          </a:stretch>
        </p:blipFill>
        <p:spPr>
          <a:xfrm flipH="1" rot="-5400000">
            <a:off x="6978684" y="1990718"/>
            <a:ext cx="32868" cy="34258"/>
          </a:xfrm>
          <a:prstGeom prst="rect">
            <a:avLst/>
          </a:prstGeom>
          <a:noFill/>
          <a:ln>
            <a:noFill/>
          </a:ln>
        </p:spPr>
      </p:pic>
      <p:pic>
        <p:nvPicPr>
          <p:cNvPr id="1590" name="Google Shape;1590;p83"/>
          <p:cNvPicPr preferRelativeResize="0"/>
          <p:nvPr/>
        </p:nvPicPr>
        <p:blipFill>
          <a:blip r:embed="rId5">
            <a:alphaModFix/>
          </a:blip>
          <a:stretch>
            <a:fillRect/>
          </a:stretch>
        </p:blipFill>
        <p:spPr>
          <a:xfrm flipH="1" rot="-5400000">
            <a:off x="6931394" y="2302111"/>
            <a:ext cx="33456" cy="33682"/>
          </a:xfrm>
          <a:prstGeom prst="rect">
            <a:avLst/>
          </a:prstGeom>
          <a:noFill/>
          <a:ln>
            <a:noFill/>
          </a:ln>
        </p:spPr>
      </p:pic>
      <p:pic>
        <p:nvPicPr>
          <p:cNvPr id="1591" name="Google Shape;1591;p83"/>
          <p:cNvPicPr preferRelativeResize="0"/>
          <p:nvPr/>
        </p:nvPicPr>
        <p:blipFill>
          <a:blip r:embed="rId4">
            <a:alphaModFix/>
          </a:blip>
          <a:stretch>
            <a:fillRect/>
          </a:stretch>
        </p:blipFill>
        <p:spPr>
          <a:xfrm flipH="1" rot="-5400000">
            <a:off x="7168839" y="1726514"/>
            <a:ext cx="32868" cy="34258"/>
          </a:xfrm>
          <a:prstGeom prst="rect">
            <a:avLst/>
          </a:prstGeom>
          <a:noFill/>
          <a:ln>
            <a:noFill/>
          </a:ln>
        </p:spPr>
      </p:pic>
      <p:pic>
        <p:nvPicPr>
          <p:cNvPr id="1592" name="Google Shape;1592;p83"/>
          <p:cNvPicPr preferRelativeResize="0"/>
          <p:nvPr/>
        </p:nvPicPr>
        <p:blipFill>
          <a:blip r:embed="rId4">
            <a:alphaModFix/>
          </a:blip>
          <a:stretch>
            <a:fillRect/>
          </a:stretch>
        </p:blipFill>
        <p:spPr>
          <a:xfrm flipH="1" rot="-5400000">
            <a:off x="6888144" y="1820515"/>
            <a:ext cx="32868" cy="34258"/>
          </a:xfrm>
          <a:prstGeom prst="rect">
            <a:avLst/>
          </a:prstGeom>
          <a:noFill/>
          <a:ln>
            <a:noFill/>
          </a:ln>
        </p:spPr>
      </p:pic>
      <p:pic>
        <p:nvPicPr>
          <p:cNvPr id="1593" name="Google Shape;1593;p83"/>
          <p:cNvPicPr preferRelativeResize="0"/>
          <p:nvPr/>
        </p:nvPicPr>
        <p:blipFill>
          <a:blip r:embed="rId5">
            <a:alphaModFix/>
          </a:blip>
          <a:stretch>
            <a:fillRect/>
          </a:stretch>
        </p:blipFill>
        <p:spPr>
          <a:xfrm flipH="1" rot="-5400000">
            <a:off x="6867915" y="1768710"/>
            <a:ext cx="33456" cy="33682"/>
          </a:xfrm>
          <a:prstGeom prst="rect">
            <a:avLst/>
          </a:prstGeom>
          <a:noFill/>
          <a:ln>
            <a:noFill/>
          </a:ln>
        </p:spPr>
      </p:pic>
      <p:pic>
        <p:nvPicPr>
          <p:cNvPr id="1594" name="Google Shape;1594;p83"/>
          <p:cNvPicPr preferRelativeResize="0"/>
          <p:nvPr/>
        </p:nvPicPr>
        <p:blipFill>
          <a:blip r:embed="rId5">
            <a:alphaModFix/>
          </a:blip>
          <a:stretch>
            <a:fillRect/>
          </a:stretch>
        </p:blipFill>
        <p:spPr>
          <a:xfrm flipH="1" rot="-5400000">
            <a:off x="7130171" y="1791370"/>
            <a:ext cx="33456" cy="33682"/>
          </a:xfrm>
          <a:prstGeom prst="rect">
            <a:avLst/>
          </a:prstGeom>
          <a:noFill/>
          <a:ln>
            <a:noFill/>
          </a:ln>
        </p:spPr>
      </p:pic>
      <p:pic>
        <p:nvPicPr>
          <p:cNvPr id="1595" name="Google Shape;1595;p83"/>
          <p:cNvPicPr preferRelativeResize="0"/>
          <p:nvPr/>
        </p:nvPicPr>
        <p:blipFill>
          <a:blip r:embed="rId5">
            <a:alphaModFix/>
          </a:blip>
          <a:stretch>
            <a:fillRect/>
          </a:stretch>
        </p:blipFill>
        <p:spPr>
          <a:xfrm flipH="1" rot="-5400000">
            <a:off x="7106338" y="2028397"/>
            <a:ext cx="33456" cy="33682"/>
          </a:xfrm>
          <a:prstGeom prst="rect">
            <a:avLst/>
          </a:prstGeom>
          <a:noFill/>
          <a:ln>
            <a:noFill/>
          </a:ln>
        </p:spPr>
      </p:pic>
      <p:pic>
        <p:nvPicPr>
          <p:cNvPr id="1596" name="Google Shape;1596;p83"/>
          <p:cNvPicPr preferRelativeResize="0"/>
          <p:nvPr/>
        </p:nvPicPr>
        <p:blipFill>
          <a:blip r:embed="rId4">
            <a:alphaModFix/>
          </a:blip>
          <a:stretch>
            <a:fillRect/>
          </a:stretch>
        </p:blipFill>
        <p:spPr>
          <a:xfrm flipH="1" rot="-5400000">
            <a:off x="7447282" y="1990718"/>
            <a:ext cx="32868" cy="34258"/>
          </a:xfrm>
          <a:prstGeom prst="rect">
            <a:avLst/>
          </a:prstGeom>
          <a:noFill/>
          <a:ln>
            <a:noFill/>
          </a:ln>
        </p:spPr>
      </p:pic>
      <p:sp>
        <p:nvSpPr>
          <p:cNvPr id="1597" name="Google Shape;1597;p83"/>
          <p:cNvSpPr/>
          <p:nvPr/>
        </p:nvSpPr>
        <p:spPr>
          <a:xfrm flipH="1" rot="-5400000">
            <a:off x="7204531" y="1815448"/>
            <a:ext cx="204000" cy="2058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8" name="Google Shape;1598;p83"/>
          <p:cNvSpPr/>
          <p:nvPr/>
        </p:nvSpPr>
        <p:spPr>
          <a:xfrm flipH="1" rot="-5400000">
            <a:off x="7010701" y="1713596"/>
            <a:ext cx="72900" cy="732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99" name="Google Shape;1599;p83"/>
          <p:cNvPicPr preferRelativeResize="0"/>
          <p:nvPr/>
        </p:nvPicPr>
        <p:blipFill>
          <a:blip r:embed="rId3">
            <a:alphaModFix/>
          </a:blip>
          <a:stretch>
            <a:fillRect/>
          </a:stretch>
        </p:blipFill>
        <p:spPr>
          <a:xfrm rot="5400000">
            <a:off x="7188817" y="4456979"/>
            <a:ext cx="90967" cy="101460"/>
          </a:xfrm>
          <a:prstGeom prst="rect">
            <a:avLst/>
          </a:prstGeom>
          <a:noFill/>
          <a:ln>
            <a:noFill/>
          </a:ln>
        </p:spPr>
      </p:pic>
      <p:pic>
        <p:nvPicPr>
          <p:cNvPr id="1600" name="Google Shape;1600;p83"/>
          <p:cNvPicPr preferRelativeResize="0"/>
          <p:nvPr/>
        </p:nvPicPr>
        <p:blipFill>
          <a:blip r:embed="rId3">
            <a:alphaModFix/>
          </a:blip>
          <a:stretch>
            <a:fillRect/>
          </a:stretch>
        </p:blipFill>
        <p:spPr>
          <a:xfrm rot="5400000">
            <a:off x="7188817" y="4086134"/>
            <a:ext cx="90967" cy="101460"/>
          </a:xfrm>
          <a:prstGeom prst="rect">
            <a:avLst/>
          </a:prstGeom>
          <a:noFill/>
          <a:ln>
            <a:noFill/>
          </a:ln>
        </p:spPr>
      </p:pic>
      <p:pic>
        <p:nvPicPr>
          <p:cNvPr id="1601" name="Google Shape;1601;p83"/>
          <p:cNvPicPr preferRelativeResize="0"/>
          <p:nvPr/>
        </p:nvPicPr>
        <p:blipFill>
          <a:blip r:embed="rId3">
            <a:alphaModFix/>
          </a:blip>
          <a:stretch>
            <a:fillRect/>
          </a:stretch>
        </p:blipFill>
        <p:spPr>
          <a:xfrm rot="5400000">
            <a:off x="7327884" y="4258024"/>
            <a:ext cx="90967" cy="101460"/>
          </a:xfrm>
          <a:prstGeom prst="rect">
            <a:avLst/>
          </a:prstGeom>
          <a:noFill/>
          <a:ln>
            <a:noFill/>
          </a:ln>
        </p:spPr>
      </p:pic>
      <p:sp>
        <p:nvSpPr>
          <p:cNvPr id="1602" name="Google Shape;1602;p83"/>
          <p:cNvSpPr/>
          <p:nvPr/>
        </p:nvSpPr>
        <p:spPr>
          <a:xfrm rot="5400000">
            <a:off x="6646026" y="3881575"/>
            <a:ext cx="741600" cy="827400"/>
          </a:xfrm>
          <a:prstGeom prst="ellipse">
            <a:avLst/>
          </a:prstGeom>
          <a:solidFill>
            <a:srgbClr val="00B0A0">
              <a:alpha val="55380"/>
            </a:srgbClr>
          </a:solidFill>
          <a:ln cap="flat" cmpd="sng" w="3810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03" name="Google Shape;1603;p83"/>
          <p:cNvSpPr/>
          <p:nvPr/>
        </p:nvSpPr>
        <p:spPr>
          <a:xfrm rot="5400000">
            <a:off x="7102509" y="3979043"/>
            <a:ext cx="218400" cy="2436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04" name="Google Shape;1604;p83"/>
          <p:cNvSpPr/>
          <p:nvPr/>
        </p:nvSpPr>
        <p:spPr>
          <a:xfrm rot="5400000">
            <a:off x="6745878" y="3930697"/>
            <a:ext cx="324300" cy="361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05" name="Google Shape;1605;p83"/>
          <p:cNvSpPr/>
          <p:nvPr/>
        </p:nvSpPr>
        <p:spPr>
          <a:xfrm rot="5400000">
            <a:off x="7010498" y="4180966"/>
            <a:ext cx="225900" cy="252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06" name="Google Shape;1606;p83"/>
          <p:cNvSpPr/>
          <p:nvPr/>
        </p:nvSpPr>
        <p:spPr>
          <a:xfrm rot="5400000">
            <a:off x="6700948" y="4271547"/>
            <a:ext cx="324300" cy="361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07" name="Google Shape;1607;p83"/>
          <p:cNvSpPr/>
          <p:nvPr/>
        </p:nvSpPr>
        <p:spPr>
          <a:xfrm rot="5400000">
            <a:off x="7269063" y="4160323"/>
            <a:ext cx="146400" cy="162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08" name="Google Shape;1608;p83"/>
          <p:cNvSpPr/>
          <p:nvPr/>
        </p:nvSpPr>
        <p:spPr>
          <a:xfrm rot="5400000">
            <a:off x="7043335" y="4404852"/>
            <a:ext cx="218400" cy="2436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09" name="Google Shape;1609;p83"/>
          <p:cNvSpPr/>
          <p:nvPr/>
        </p:nvSpPr>
        <p:spPr>
          <a:xfrm rot="5400000">
            <a:off x="7229904" y="4305529"/>
            <a:ext cx="173100" cy="18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10" name="Google Shape;1610;p83"/>
          <p:cNvSpPr/>
          <p:nvPr/>
        </p:nvSpPr>
        <p:spPr>
          <a:xfrm rot="5400000">
            <a:off x="6615964" y="4171027"/>
            <a:ext cx="162300" cy="181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11" name="Google Shape;1611;p83"/>
          <p:cNvSpPr/>
          <p:nvPr/>
        </p:nvSpPr>
        <p:spPr>
          <a:xfrm rot="5400000">
            <a:off x="6861365" y="4299574"/>
            <a:ext cx="128400" cy="143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2" name="Google Shape;1612;p83"/>
          <p:cNvSpPr/>
          <p:nvPr/>
        </p:nvSpPr>
        <p:spPr>
          <a:xfrm rot="5400000">
            <a:off x="6807643" y="4425340"/>
            <a:ext cx="173100" cy="193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3" name="Google Shape;1613;p83"/>
          <p:cNvSpPr/>
          <p:nvPr/>
        </p:nvSpPr>
        <p:spPr>
          <a:xfrm rot="5400000">
            <a:off x="6708585" y="4322569"/>
            <a:ext cx="141300" cy="157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4" name="Google Shape;1614;p83"/>
          <p:cNvSpPr/>
          <p:nvPr/>
        </p:nvSpPr>
        <p:spPr>
          <a:xfrm rot="5400000">
            <a:off x="7067336" y="4417343"/>
            <a:ext cx="195600" cy="21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615" name="Google Shape;1615;p83"/>
          <p:cNvSpPr/>
          <p:nvPr/>
        </p:nvSpPr>
        <p:spPr>
          <a:xfrm rot="5400000">
            <a:off x="7286976" y="4309646"/>
            <a:ext cx="87000" cy="96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6" name="Google Shape;1616;p83"/>
          <p:cNvSpPr/>
          <p:nvPr/>
        </p:nvSpPr>
        <p:spPr>
          <a:xfrm rot="5400000">
            <a:off x="7312211" y="4395288"/>
            <a:ext cx="74400" cy="82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617" name="Google Shape;1617;p83"/>
          <p:cNvSpPr/>
          <p:nvPr/>
        </p:nvSpPr>
        <p:spPr>
          <a:xfrm rot="5400000">
            <a:off x="7306814" y="4165423"/>
            <a:ext cx="57900" cy="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618" name="Google Shape;1618;p83"/>
          <p:cNvSpPr/>
          <p:nvPr/>
        </p:nvSpPr>
        <p:spPr>
          <a:xfrm rot="5400000">
            <a:off x="7306814" y="4222967"/>
            <a:ext cx="57900" cy="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1619" name="Google Shape;1619;p83"/>
          <p:cNvSpPr/>
          <p:nvPr/>
        </p:nvSpPr>
        <p:spPr>
          <a:xfrm rot="5400000">
            <a:off x="7113518" y="4203994"/>
            <a:ext cx="103200" cy="1152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0" name="Google Shape;1620;p83"/>
          <p:cNvSpPr/>
          <p:nvPr/>
        </p:nvSpPr>
        <p:spPr>
          <a:xfrm rot="5400000">
            <a:off x="7090197" y="4305460"/>
            <a:ext cx="103200" cy="115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sp>
        <p:nvSpPr>
          <p:cNvPr id="1621" name="Google Shape;1621;p83"/>
          <p:cNvSpPr/>
          <p:nvPr/>
        </p:nvSpPr>
        <p:spPr>
          <a:xfrm rot="5400000">
            <a:off x="7004808" y="4236760"/>
            <a:ext cx="103200" cy="115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2" name="Google Shape;1622;p83"/>
          <p:cNvSpPr/>
          <p:nvPr/>
        </p:nvSpPr>
        <p:spPr>
          <a:xfrm rot="5400000">
            <a:off x="7278393" y="4046376"/>
            <a:ext cx="46800" cy="5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623" name="Google Shape;1623;p83"/>
          <p:cNvSpPr/>
          <p:nvPr/>
        </p:nvSpPr>
        <p:spPr>
          <a:xfrm rot="5400000">
            <a:off x="7246905" y="4010365"/>
            <a:ext cx="46800" cy="5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624" name="Google Shape;1624;p83"/>
          <p:cNvSpPr/>
          <p:nvPr/>
        </p:nvSpPr>
        <p:spPr>
          <a:xfrm rot="5400000">
            <a:off x="7227240" y="4054007"/>
            <a:ext cx="46800" cy="5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625" name="Google Shape;1625;p83"/>
          <p:cNvSpPr/>
          <p:nvPr/>
        </p:nvSpPr>
        <p:spPr>
          <a:xfrm rot="5400000">
            <a:off x="7258509" y="4090015"/>
            <a:ext cx="46800" cy="5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626" name="Google Shape;1626;p83"/>
          <p:cNvSpPr/>
          <p:nvPr/>
        </p:nvSpPr>
        <p:spPr>
          <a:xfrm rot="5400000">
            <a:off x="7194663" y="4016589"/>
            <a:ext cx="46800" cy="5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627" name="Google Shape;1627;p83"/>
          <p:cNvSpPr/>
          <p:nvPr/>
        </p:nvSpPr>
        <p:spPr>
          <a:xfrm rot="5400000">
            <a:off x="7174406" y="4059225"/>
            <a:ext cx="46800" cy="5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628" name="Google Shape;1628;p83"/>
          <p:cNvSpPr/>
          <p:nvPr/>
        </p:nvSpPr>
        <p:spPr>
          <a:xfrm rot="5400000">
            <a:off x="7206109" y="4097123"/>
            <a:ext cx="46800" cy="5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629" name="Google Shape;1629;p83"/>
          <p:cNvSpPr/>
          <p:nvPr/>
        </p:nvSpPr>
        <p:spPr>
          <a:xfrm rot="5400000">
            <a:off x="7237812" y="4133836"/>
            <a:ext cx="46800" cy="5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630" name="Google Shape;1630;p83"/>
          <p:cNvSpPr/>
          <p:nvPr/>
        </p:nvSpPr>
        <p:spPr>
          <a:xfrm rot="5400000">
            <a:off x="7154154" y="4101463"/>
            <a:ext cx="46800" cy="5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631" name="Google Shape;1631;p83"/>
          <p:cNvSpPr/>
          <p:nvPr/>
        </p:nvSpPr>
        <p:spPr>
          <a:xfrm rot="5400000">
            <a:off x="7186296" y="4140546"/>
            <a:ext cx="46800" cy="5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sp>
        <p:nvSpPr>
          <p:cNvPr id="1632" name="Google Shape;1632;p83"/>
          <p:cNvSpPr/>
          <p:nvPr/>
        </p:nvSpPr>
        <p:spPr>
          <a:xfrm rot="5400000">
            <a:off x="6911602" y="3965657"/>
            <a:ext cx="133500" cy="148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3" name="Google Shape;1633;p83"/>
          <p:cNvSpPr/>
          <p:nvPr/>
        </p:nvSpPr>
        <p:spPr>
          <a:xfrm rot="5400000">
            <a:off x="7036599" y="4065142"/>
            <a:ext cx="46800" cy="52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634" name="Google Shape;1634;p83"/>
          <p:cNvSpPr/>
          <p:nvPr/>
        </p:nvSpPr>
        <p:spPr>
          <a:xfrm rot="5400000">
            <a:off x="6638314" y="4182845"/>
            <a:ext cx="141300" cy="1575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35" name="Google Shape;1635;p83"/>
          <p:cNvPicPr preferRelativeResize="0"/>
          <p:nvPr/>
        </p:nvPicPr>
        <p:blipFill>
          <a:blip r:embed="rId4">
            <a:alphaModFix/>
          </a:blip>
          <a:stretch>
            <a:fillRect/>
          </a:stretch>
        </p:blipFill>
        <p:spPr>
          <a:xfrm rot="5400000">
            <a:off x="7192678" y="4244647"/>
            <a:ext cx="27883" cy="32198"/>
          </a:xfrm>
          <a:prstGeom prst="rect">
            <a:avLst/>
          </a:prstGeom>
          <a:noFill/>
          <a:ln>
            <a:noFill/>
          </a:ln>
        </p:spPr>
      </p:pic>
      <p:pic>
        <p:nvPicPr>
          <p:cNvPr id="1636" name="Google Shape;1636;p83"/>
          <p:cNvPicPr preferRelativeResize="0"/>
          <p:nvPr/>
        </p:nvPicPr>
        <p:blipFill>
          <a:blip r:embed="rId5">
            <a:alphaModFix/>
          </a:blip>
          <a:stretch>
            <a:fillRect/>
          </a:stretch>
        </p:blipFill>
        <p:spPr>
          <a:xfrm rot="5400000">
            <a:off x="7236600" y="4585034"/>
            <a:ext cx="28381" cy="31657"/>
          </a:xfrm>
          <a:prstGeom prst="rect">
            <a:avLst/>
          </a:prstGeom>
          <a:noFill/>
          <a:ln>
            <a:noFill/>
          </a:ln>
        </p:spPr>
      </p:pic>
      <p:pic>
        <p:nvPicPr>
          <p:cNvPr id="1637" name="Google Shape;1637;p83"/>
          <p:cNvPicPr preferRelativeResize="0"/>
          <p:nvPr/>
        </p:nvPicPr>
        <p:blipFill>
          <a:blip r:embed="rId4">
            <a:alphaModFix/>
          </a:blip>
          <a:stretch>
            <a:fillRect/>
          </a:stretch>
        </p:blipFill>
        <p:spPr>
          <a:xfrm rot="5400000">
            <a:off x="7013957" y="4020518"/>
            <a:ext cx="27883" cy="32198"/>
          </a:xfrm>
          <a:prstGeom prst="rect">
            <a:avLst/>
          </a:prstGeom>
          <a:noFill/>
          <a:ln>
            <a:noFill/>
          </a:ln>
        </p:spPr>
      </p:pic>
      <p:pic>
        <p:nvPicPr>
          <p:cNvPr id="1638" name="Google Shape;1638;p83"/>
          <p:cNvPicPr preferRelativeResize="0"/>
          <p:nvPr/>
        </p:nvPicPr>
        <p:blipFill>
          <a:blip r:embed="rId4">
            <a:alphaModFix/>
          </a:blip>
          <a:stretch>
            <a:fillRect/>
          </a:stretch>
        </p:blipFill>
        <p:spPr>
          <a:xfrm rot="5400000">
            <a:off x="7277775" y="4100260"/>
            <a:ext cx="27883" cy="32198"/>
          </a:xfrm>
          <a:prstGeom prst="rect">
            <a:avLst/>
          </a:prstGeom>
          <a:noFill/>
          <a:ln>
            <a:noFill/>
          </a:ln>
        </p:spPr>
      </p:pic>
      <p:pic>
        <p:nvPicPr>
          <p:cNvPr id="1639" name="Google Shape;1639;p83"/>
          <p:cNvPicPr preferRelativeResize="0"/>
          <p:nvPr/>
        </p:nvPicPr>
        <p:blipFill>
          <a:blip r:embed="rId5">
            <a:alphaModFix/>
          </a:blip>
          <a:stretch>
            <a:fillRect/>
          </a:stretch>
        </p:blipFill>
        <p:spPr>
          <a:xfrm rot="5400000">
            <a:off x="7296261" y="4056340"/>
            <a:ext cx="28381" cy="31657"/>
          </a:xfrm>
          <a:prstGeom prst="rect">
            <a:avLst/>
          </a:prstGeom>
          <a:noFill/>
          <a:ln>
            <a:noFill/>
          </a:ln>
        </p:spPr>
      </p:pic>
      <p:pic>
        <p:nvPicPr>
          <p:cNvPr id="1640" name="Google Shape;1640;p83"/>
          <p:cNvPicPr preferRelativeResize="0"/>
          <p:nvPr/>
        </p:nvPicPr>
        <p:blipFill>
          <a:blip r:embed="rId5">
            <a:alphaModFix/>
          </a:blip>
          <a:stretch>
            <a:fillRect/>
          </a:stretch>
        </p:blipFill>
        <p:spPr>
          <a:xfrm rot="5400000">
            <a:off x="7049775" y="4075563"/>
            <a:ext cx="28381" cy="31657"/>
          </a:xfrm>
          <a:prstGeom prst="rect">
            <a:avLst/>
          </a:prstGeom>
          <a:noFill/>
          <a:ln>
            <a:noFill/>
          </a:ln>
        </p:spPr>
      </p:pic>
      <p:pic>
        <p:nvPicPr>
          <p:cNvPr id="1641" name="Google Shape;1641;p83"/>
          <p:cNvPicPr preferRelativeResize="0"/>
          <p:nvPr/>
        </p:nvPicPr>
        <p:blipFill>
          <a:blip r:embed="rId5">
            <a:alphaModFix/>
          </a:blip>
          <a:stretch>
            <a:fillRect/>
          </a:stretch>
        </p:blipFill>
        <p:spPr>
          <a:xfrm rot="5400000">
            <a:off x="7072174" y="4276637"/>
            <a:ext cx="28381" cy="31657"/>
          </a:xfrm>
          <a:prstGeom prst="rect">
            <a:avLst/>
          </a:prstGeom>
          <a:noFill/>
          <a:ln>
            <a:noFill/>
          </a:ln>
        </p:spPr>
      </p:pic>
      <p:pic>
        <p:nvPicPr>
          <p:cNvPr id="1642" name="Google Shape;1642;p83"/>
          <p:cNvPicPr preferRelativeResize="0"/>
          <p:nvPr/>
        </p:nvPicPr>
        <p:blipFill>
          <a:blip r:embed="rId4">
            <a:alphaModFix/>
          </a:blip>
          <a:stretch>
            <a:fillRect/>
          </a:stretch>
        </p:blipFill>
        <p:spPr>
          <a:xfrm rot="5400000">
            <a:off x="6752256" y="4244647"/>
            <a:ext cx="27883" cy="32198"/>
          </a:xfrm>
          <a:prstGeom prst="rect">
            <a:avLst/>
          </a:prstGeom>
          <a:noFill/>
          <a:ln>
            <a:noFill/>
          </a:ln>
        </p:spPr>
      </p:pic>
      <p:sp>
        <p:nvSpPr>
          <p:cNvPr id="1643" name="Google Shape;1643;p83"/>
          <p:cNvSpPr/>
          <p:nvPr/>
        </p:nvSpPr>
        <p:spPr>
          <a:xfrm rot="5400000">
            <a:off x="6827345" y="4088093"/>
            <a:ext cx="173100" cy="1935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4" name="Google Shape;1644;p83"/>
          <p:cNvSpPr/>
          <p:nvPr/>
        </p:nvSpPr>
        <p:spPr>
          <a:xfrm rot="5400000">
            <a:off x="7126865" y="4007805"/>
            <a:ext cx="61800" cy="687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5" name="Google Shape;1645;p83"/>
          <p:cNvSpPr txBox="1"/>
          <p:nvPr/>
        </p:nvSpPr>
        <p:spPr>
          <a:xfrm>
            <a:off x="5321325" y="4671700"/>
            <a:ext cx="3317700" cy="50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666666"/>
                </a:solidFill>
                <a:latin typeface="Barlow"/>
                <a:ea typeface="Barlow"/>
                <a:cs typeface="Barlow"/>
                <a:sym typeface="Barlow"/>
              </a:rPr>
              <a:t>Meta Organism (SEEDS)</a:t>
            </a:r>
            <a:endParaRPr>
              <a:solidFill>
                <a:srgbClr val="666666"/>
              </a:solidFill>
            </a:endParaRPr>
          </a:p>
          <a:p>
            <a:pPr indent="0" lvl="0" marL="0" rtl="0" algn="ctr">
              <a:spcBef>
                <a:spcPts val="0"/>
              </a:spcBef>
              <a:spcAft>
                <a:spcPts val="0"/>
              </a:spcAft>
              <a:buNone/>
            </a:pPr>
            <a:r>
              <a:t/>
            </a:r>
            <a:endParaRPr sz="2400">
              <a:solidFill>
                <a:srgbClr val="666666"/>
              </a:solidFill>
              <a:latin typeface="Barlow"/>
              <a:ea typeface="Barlow"/>
              <a:cs typeface="Barlow"/>
              <a:sym typeface="Barlow"/>
            </a:endParaRPr>
          </a:p>
        </p:txBody>
      </p:sp>
      <p:sp>
        <p:nvSpPr>
          <p:cNvPr id="1646" name="Google Shape;1646;p83"/>
          <p:cNvSpPr/>
          <p:nvPr/>
        </p:nvSpPr>
        <p:spPr>
          <a:xfrm flipH="1">
            <a:off x="5017172" y="2853379"/>
            <a:ext cx="323100" cy="32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7" name="Google Shape;1647;p83"/>
          <p:cNvSpPr/>
          <p:nvPr/>
        </p:nvSpPr>
        <p:spPr>
          <a:xfrm rot="-5400000">
            <a:off x="7441648" y="3862389"/>
            <a:ext cx="324900" cy="3231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8" name="Google Shape;1648;p83"/>
          <p:cNvSpPr/>
          <p:nvPr/>
        </p:nvSpPr>
        <p:spPr>
          <a:xfrm>
            <a:off x="4980935" y="3242036"/>
            <a:ext cx="192900" cy="1938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9" name="Google Shape;1649;p83"/>
          <p:cNvSpPr/>
          <p:nvPr/>
        </p:nvSpPr>
        <p:spPr>
          <a:xfrm>
            <a:off x="4695548" y="2976326"/>
            <a:ext cx="252300" cy="2574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0" name="Google Shape;1650;p83"/>
          <p:cNvSpPr/>
          <p:nvPr/>
        </p:nvSpPr>
        <p:spPr>
          <a:xfrm>
            <a:off x="2786363" y="106700"/>
            <a:ext cx="3994800" cy="3891000"/>
          </a:xfrm>
          <a:prstGeom prst="ellipse">
            <a:avLst/>
          </a:prstGeom>
          <a:solidFill>
            <a:srgbClr val="00B0A0">
              <a:alpha val="55380"/>
            </a:srgbClr>
          </a:solidFill>
          <a:ln cap="flat" cmpd="sng" w="38100">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51" name="Google Shape;1651;p83"/>
          <p:cNvSpPr/>
          <p:nvPr/>
        </p:nvSpPr>
        <p:spPr>
          <a:xfrm>
            <a:off x="3148186" y="563054"/>
            <a:ext cx="1176300" cy="1146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52" name="Google Shape;1652;p83"/>
          <p:cNvSpPr/>
          <p:nvPr/>
        </p:nvSpPr>
        <p:spPr>
          <a:xfrm>
            <a:off x="2920882" y="1713533"/>
            <a:ext cx="1745700" cy="1700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53" name="Google Shape;1653;p83"/>
          <p:cNvSpPr/>
          <p:nvPr/>
        </p:nvSpPr>
        <p:spPr>
          <a:xfrm>
            <a:off x="4238334" y="958465"/>
            <a:ext cx="1218000" cy="1186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54" name="Google Shape;1654;p83"/>
          <p:cNvSpPr/>
          <p:nvPr/>
        </p:nvSpPr>
        <p:spPr>
          <a:xfrm>
            <a:off x="4756979" y="1924878"/>
            <a:ext cx="1745700" cy="1700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55" name="Google Shape;1655;p83"/>
          <p:cNvSpPr/>
          <p:nvPr/>
        </p:nvSpPr>
        <p:spPr>
          <a:xfrm>
            <a:off x="4101277" y="138745"/>
            <a:ext cx="786600" cy="766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56" name="Google Shape;1656;p83"/>
          <p:cNvSpPr/>
          <p:nvPr/>
        </p:nvSpPr>
        <p:spPr>
          <a:xfrm>
            <a:off x="5441939" y="841404"/>
            <a:ext cx="1176300" cy="1146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57" name="Google Shape;1657;p83"/>
          <p:cNvSpPr/>
          <p:nvPr/>
        </p:nvSpPr>
        <p:spPr>
          <a:xfrm>
            <a:off x="4876198" y="203704"/>
            <a:ext cx="932700" cy="880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58" name="Google Shape;1658;p83"/>
          <p:cNvSpPr/>
          <p:nvPr/>
        </p:nvSpPr>
        <p:spPr>
          <a:xfrm>
            <a:off x="4165397" y="3130407"/>
            <a:ext cx="874200" cy="851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659" name="Google Shape;1659;p83"/>
          <p:cNvSpPr/>
          <p:nvPr/>
        </p:nvSpPr>
        <p:spPr>
          <a:xfrm>
            <a:off x="4847353" y="2144707"/>
            <a:ext cx="692100" cy="674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R</a:t>
            </a:r>
            <a:endParaRPr/>
          </a:p>
        </p:txBody>
      </p:sp>
      <p:sp>
        <p:nvSpPr>
          <p:cNvPr id="1660" name="Google Shape;1660;p83"/>
          <p:cNvSpPr/>
          <p:nvPr/>
        </p:nvSpPr>
        <p:spPr>
          <a:xfrm>
            <a:off x="5539380" y="2174443"/>
            <a:ext cx="932700" cy="908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R</a:t>
            </a:r>
            <a:endParaRPr/>
          </a:p>
        </p:txBody>
      </p:sp>
      <p:sp>
        <p:nvSpPr>
          <p:cNvPr id="1661" name="Google Shape;1661;p83"/>
          <p:cNvSpPr/>
          <p:nvPr/>
        </p:nvSpPr>
        <p:spPr>
          <a:xfrm>
            <a:off x="4974457" y="2799862"/>
            <a:ext cx="761400" cy="741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C</a:t>
            </a:r>
            <a:endParaRPr/>
          </a:p>
        </p:txBody>
      </p:sp>
      <p:sp>
        <p:nvSpPr>
          <p:cNvPr id="1662" name="Google Shape;1662;p83"/>
          <p:cNvSpPr/>
          <p:nvPr/>
        </p:nvSpPr>
        <p:spPr>
          <a:xfrm>
            <a:off x="5502765" y="841399"/>
            <a:ext cx="1054800" cy="1027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R</a:t>
            </a:r>
            <a:endParaRPr sz="900"/>
          </a:p>
        </p:txBody>
      </p:sp>
      <p:sp>
        <p:nvSpPr>
          <p:cNvPr id="1663" name="Google Shape;1663;p83"/>
          <p:cNvSpPr/>
          <p:nvPr/>
        </p:nvSpPr>
        <p:spPr>
          <a:xfrm>
            <a:off x="4887875" y="349418"/>
            <a:ext cx="468600" cy="4563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R</a:t>
            </a:r>
            <a:endParaRPr/>
          </a:p>
        </p:txBody>
      </p:sp>
      <p:sp>
        <p:nvSpPr>
          <p:cNvPr id="1664" name="Google Shape;1664;p83"/>
          <p:cNvSpPr/>
          <p:nvPr/>
        </p:nvSpPr>
        <p:spPr>
          <a:xfrm>
            <a:off x="5345173" y="293511"/>
            <a:ext cx="400800" cy="3903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a:t>
            </a:r>
            <a:endParaRPr sz="1100"/>
          </a:p>
        </p:txBody>
      </p:sp>
      <p:sp>
        <p:nvSpPr>
          <p:cNvPr id="1665" name="Google Shape;1665;p83"/>
          <p:cNvSpPr/>
          <p:nvPr/>
        </p:nvSpPr>
        <p:spPr>
          <a:xfrm>
            <a:off x="4258743" y="142449"/>
            <a:ext cx="309900" cy="301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a:t>
            </a:r>
            <a:endParaRPr sz="1100"/>
          </a:p>
        </p:txBody>
      </p:sp>
      <p:sp>
        <p:nvSpPr>
          <p:cNvPr id="1666" name="Google Shape;1666;p83"/>
          <p:cNvSpPr/>
          <p:nvPr/>
        </p:nvSpPr>
        <p:spPr>
          <a:xfrm>
            <a:off x="4101275" y="401454"/>
            <a:ext cx="309900" cy="301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a:t>
            </a:r>
            <a:endParaRPr sz="1100"/>
          </a:p>
        </p:txBody>
      </p:sp>
      <p:sp>
        <p:nvSpPr>
          <p:cNvPr id="1667" name="Google Shape;1667;p83"/>
          <p:cNvSpPr/>
          <p:nvPr/>
        </p:nvSpPr>
        <p:spPr>
          <a:xfrm>
            <a:off x="4411254" y="401454"/>
            <a:ext cx="309900" cy="301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a:t>
            </a:r>
            <a:endParaRPr sz="1100"/>
          </a:p>
        </p:txBody>
      </p:sp>
      <p:sp>
        <p:nvSpPr>
          <p:cNvPr id="1668" name="Google Shape;1668;p83"/>
          <p:cNvSpPr/>
          <p:nvPr/>
        </p:nvSpPr>
        <p:spPr>
          <a:xfrm>
            <a:off x="4324400" y="1084203"/>
            <a:ext cx="556200" cy="5418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C</a:t>
            </a:r>
            <a:endParaRPr/>
          </a:p>
        </p:txBody>
      </p:sp>
      <p:sp>
        <p:nvSpPr>
          <p:cNvPr id="1669" name="Google Shape;1669;p83"/>
          <p:cNvSpPr/>
          <p:nvPr/>
        </p:nvSpPr>
        <p:spPr>
          <a:xfrm>
            <a:off x="4870979" y="1193902"/>
            <a:ext cx="556200" cy="541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lt1"/>
                </a:solidFill>
                <a:latin typeface="Barlow"/>
                <a:ea typeface="Barlow"/>
                <a:cs typeface="Barlow"/>
                <a:sym typeface="Barlow"/>
              </a:rPr>
              <a:t>R</a:t>
            </a:r>
            <a:endParaRPr sz="2400"/>
          </a:p>
        </p:txBody>
      </p:sp>
      <p:sp>
        <p:nvSpPr>
          <p:cNvPr id="1670" name="Google Shape;1670;p83"/>
          <p:cNvSpPr/>
          <p:nvPr/>
        </p:nvSpPr>
        <p:spPr>
          <a:xfrm>
            <a:off x="4500905" y="1595559"/>
            <a:ext cx="556200" cy="5418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a:t>
            </a:r>
            <a:endParaRPr/>
          </a:p>
        </p:txBody>
      </p:sp>
      <p:sp>
        <p:nvSpPr>
          <p:cNvPr id="1671" name="Google Shape;1671;p83"/>
          <p:cNvSpPr/>
          <p:nvPr/>
        </p:nvSpPr>
        <p:spPr>
          <a:xfrm>
            <a:off x="3458376" y="588767"/>
            <a:ext cx="252300" cy="245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672" name="Google Shape;1672;p83"/>
          <p:cNvSpPr/>
          <p:nvPr/>
        </p:nvSpPr>
        <p:spPr>
          <a:xfrm>
            <a:off x="3264390" y="736880"/>
            <a:ext cx="252300" cy="245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R</a:t>
            </a:r>
            <a:endParaRPr sz="700"/>
          </a:p>
        </p:txBody>
      </p:sp>
      <p:sp>
        <p:nvSpPr>
          <p:cNvPr id="1673" name="Google Shape;1673;p83"/>
          <p:cNvSpPr/>
          <p:nvPr/>
        </p:nvSpPr>
        <p:spPr>
          <a:xfrm>
            <a:off x="3499479" y="829383"/>
            <a:ext cx="252300" cy="245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R</a:t>
            </a:r>
            <a:endParaRPr sz="700"/>
          </a:p>
        </p:txBody>
      </p:sp>
      <p:sp>
        <p:nvSpPr>
          <p:cNvPr id="1674" name="Google Shape;1674;p83"/>
          <p:cNvSpPr/>
          <p:nvPr/>
        </p:nvSpPr>
        <p:spPr>
          <a:xfrm>
            <a:off x="3693450" y="682300"/>
            <a:ext cx="252300" cy="245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675" name="Google Shape;1675;p83"/>
          <p:cNvSpPr/>
          <p:nvPr/>
        </p:nvSpPr>
        <p:spPr>
          <a:xfrm>
            <a:off x="3297916" y="982620"/>
            <a:ext cx="252300" cy="245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R</a:t>
            </a:r>
            <a:endParaRPr sz="700"/>
          </a:p>
        </p:txBody>
      </p:sp>
      <p:sp>
        <p:nvSpPr>
          <p:cNvPr id="1676" name="Google Shape;1676;p83"/>
          <p:cNvSpPr/>
          <p:nvPr/>
        </p:nvSpPr>
        <p:spPr>
          <a:xfrm>
            <a:off x="3527588" y="1077906"/>
            <a:ext cx="252300" cy="245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R</a:t>
            </a:r>
            <a:endParaRPr sz="700"/>
          </a:p>
        </p:txBody>
      </p:sp>
      <p:sp>
        <p:nvSpPr>
          <p:cNvPr id="1677" name="Google Shape;1677;p83"/>
          <p:cNvSpPr/>
          <p:nvPr/>
        </p:nvSpPr>
        <p:spPr>
          <a:xfrm>
            <a:off x="3731740" y="928779"/>
            <a:ext cx="252300" cy="245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R</a:t>
            </a:r>
            <a:endParaRPr sz="700"/>
          </a:p>
        </p:txBody>
      </p:sp>
      <p:sp>
        <p:nvSpPr>
          <p:cNvPr id="1678" name="Google Shape;1678;p83"/>
          <p:cNvSpPr/>
          <p:nvPr/>
        </p:nvSpPr>
        <p:spPr>
          <a:xfrm>
            <a:off x="3929507" y="779652"/>
            <a:ext cx="252300" cy="245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R</a:t>
            </a:r>
            <a:endParaRPr sz="700"/>
          </a:p>
        </p:txBody>
      </p:sp>
      <p:sp>
        <p:nvSpPr>
          <p:cNvPr id="1679" name="Google Shape;1679;p83"/>
          <p:cNvSpPr/>
          <p:nvPr/>
        </p:nvSpPr>
        <p:spPr>
          <a:xfrm>
            <a:off x="3755116" y="1173171"/>
            <a:ext cx="252300" cy="245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R</a:t>
            </a:r>
            <a:endParaRPr sz="700"/>
          </a:p>
        </p:txBody>
      </p:sp>
      <p:sp>
        <p:nvSpPr>
          <p:cNvPr id="1680" name="Google Shape;1680;p83"/>
          <p:cNvSpPr/>
          <p:nvPr/>
        </p:nvSpPr>
        <p:spPr>
          <a:xfrm>
            <a:off x="3965653" y="1021978"/>
            <a:ext cx="252300" cy="245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R</a:t>
            </a:r>
            <a:endParaRPr sz="700"/>
          </a:p>
        </p:txBody>
      </p:sp>
      <p:sp>
        <p:nvSpPr>
          <p:cNvPr id="1681" name="Google Shape;1681;p83"/>
          <p:cNvSpPr/>
          <p:nvPr/>
        </p:nvSpPr>
        <p:spPr>
          <a:xfrm>
            <a:off x="3049412" y="1883702"/>
            <a:ext cx="718800" cy="69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R</a:t>
            </a:r>
            <a:endParaRPr/>
          </a:p>
        </p:txBody>
      </p:sp>
      <p:sp>
        <p:nvSpPr>
          <p:cNvPr id="1682" name="Google Shape;1682;p83"/>
          <p:cNvSpPr/>
          <p:nvPr/>
        </p:nvSpPr>
        <p:spPr>
          <a:xfrm>
            <a:off x="3559464" y="1726136"/>
            <a:ext cx="252300" cy="2457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Barlow"/>
                <a:ea typeface="Barlow"/>
                <a:cs typeface="Barlow"/>
                <a:sym typeface="Barlow"/>
              </a:rPr>
              <a:t>A</a:t>
            </a:r>
            <a:endParaRPr sz="700"/>
          </a:p>
        </p:txBody>
      </p:sp>
      <p:sp>
        <p:nvSpPr>
          <p:cNvPr id="1683" name="Google Shape;1683;p83"/>
          <p:cNvSpPr/>
          <p:nvPr/>
        </p:nvSpPr>
        <p:spPr>
          <a:xfrm>
            <a:off x="4221790" y="3130408"/>
            <a:ext cx="761400" cy="7416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R</a:t>
            </a:r>
            <a:endParaRPr/>
          </a:p>
        </p:txBody>
      </p:sp>
      <p:pic>
        <p:nvPicPr>
          <p:cNvPr id="1684" name="Google Shape;1684;p83"/>
          <p:cNvPicPr preferRelativeResize="0"/>
          <p:nvPr/>
        </p:nvPicPr>
        <p:blipFill>
          <a:blip r:embed="rId6">
            <a:alphaModFix/>
          </a:blip>
          <a:stretch>
            <a:fillRect/>
          </a:stretch>
        </p:blipFill>
        <p:spPr>
          <a:xfrm>
            <a:off x="4522693" y="1084199"/>
            <a:ext cx="150198" cy="151454"/>
          </a:xfrm>
          <a:prstGeom prst="rect">
            <a:avLst/>
          </a:prstGeom>
          <a:noFill/>
          <a:ln>
            <a:noFill/>
          </a:ln>
        </p:spPr>
      </p:pic>
      <p:pic>
        <p:nvPicPr>
          <p:cNvPr id="1685" name="Google Shape;1685;p83"/>
          <p:cNvPicPr preferRelativeResize="0"/>
          <p:nvPr/>
        </p:nvPicPr>
        <p:blipFill>
          <a:blip r:embed="rId7">
            <a:alphaModFix/>
          </a:blip>
          <a:stretch>
            <a:fillRect/>
          </a:stretch>
        </p:blipFill>
        <p:spPr>
          <a:xfrm>
            <a:off x="5943020" y="877698"/>
            <a:ext cx="152885" cy="148910"/>
          </a:xfrm>
          <a:prstGeom prst="rect">
            <a:avLst/>
          </a:prstGeom>
          <a:noFill/>
          <a:ln>
            <a:noFill/>
          </a:ln>
        </p:spPr>
      </p:pic>
      <p:pic>
        <p:nvPicPr>
          <p:cNvPr id="1686" name="Google Shape;1686;p83"/>
          <p:cNvPicPr preferRelativeResize="0"/>
          <p:nvPr/>
        </p:nvPicPr>
        <p:blipFill>
          <a:blip r:embed="rId6">
            <a:alphaModFix/>
          </a:blip>
          <a:stretch>
            <a:fillRect/>
          </a:stretch>
        </p:blipFill>
        <p:spPr>
          <a:xfrm>
            <a:off x="3315350" y="1924882"/>
            <a:ext cx="150198" cy="151454"/>
          </a:xfrm>
          <a:prstGeom prst="rect">
            <a:avLst/>
          </a:prstGeom>
          <a:noFill/>
          <a:ln>
            <a:noFill/>
          </a:ln>
        </p:spPr>
      </p:pic>
      <p:pic>
        <p:nvPicPr>
          <p:cNvPr id="1687" name="Google Shape;1687;p83"/>
          <p:cNvPicPr preferRelativeResize="0"/>
          <p:nvPr/>
        </p:nvPicPr>
        <p:blipFill>
          <a:blip r:embed="rId6">
            <a:alphaModFix/>
          </a:blip>
          <a:stretch>
            <a:fillRect/>
          </a:stretch>
        </p:blipFill>
        <p:spPr>
          <a:xfrm>
            <a:off x="3744909" y="683917"/>
            <a:ext cx="150198" cy="151454"/>
          </a:xfrm>
          <a:prstGeom prst="rect">
            <a:avLst/>
          </a:prstGeom>
          <a:noFill/>
          <a:ln>
            <a:noFill/>
          </a:ln>
        </p:spPr>
      </p:pic>
      <p:pic>
        <p:nvPicPr>
          <p:cNvPr id="1688" name="Google Shape;1688;p83"/>
          <p:cNvPicPr preferRelativeResize="0"/>
          <p:nvPr/>
        </p:nvPicPr>
        <p:blipFill>
          <a:blip r:embed="rId7">
            <a:alphaModFix/>
          </a:blip>
          <a:stretch>
            <a:fillRect/>
          </a:stretch>
        </p:blipFill>
        <p:spPr>
          <a:xfrm>
            <a:off x="3505519" y="597057"/>
            <a:ext cx="152885" cy="148910"/>
          </a:xfrm>
          <a:prstGeom prst="rect">
            <a:avLst/>
          </a:prstGeom>
          <a:noFill/>
          <a:ln>
            <a:noFill/>
          </a:ln>
        </p:spPr>
      </p:pic>
      <p:pic>
        <p:nvPicPr>
          <p:cNvPr id="1689" name="Google Shape;1689;p83"/>
          <p:cNvPicPr preferRelativeResize="0"/>
          <p:nvPr/>
        </p:nvPicPr>
        <p:blipFill>
          <a:blip r:embed="rId7">
            <a:alphaModFix/>
          </a:blip>
          <a:stretch>
            <a:fillRect/>
          </a:stretch>
        </p:blipFill>
        <p:spPr>
          <a:xfrm>
            <a:off x="3609067" y="1756501"/>
            <a:ext cx="152885" cy="148910"/>
          </a:xfrm>
          <a:prstGeom prst="rect">
            <a:avLst/>
          </a:prstGeom>
          <a:noFill/>
          <a:ln>
            <a:noFill/>
          </a:ln>
        </p:spPr>
      </p:pic>
      <p:pic>
        <p:nvPicPr>
          <p:cNvPr id="1690" name="Google Shape;1690;p83"/>
          <p:cNvPicPr preferRelativeResize="0"/>
          <p:nvPr/>
        </p:nvPicPr>
        <p:blipFill>
          <a:blip r:embed="rId7">
            <a:alphaModFix/>
          </a:blip>
          <a:stretch>
            <a:fillRect/>
          </a:stretch>
        </p:blipFill>
        <p:spPr>
          <a:xfrm>
            <a:off x="4692219" y="1651135"/>
            <a:ext cx="152885" cy="148910"/>
          </a:xfrm>
          <a:prstGeom prst="rect">
            <a:avLst/>
          </a:prstGeom>
          <a:noFill/>
          <a:ln>
            <a:noFill/>
          </a:ln>
        </p:spPr>
      </p:pic>
      <p:pic>
        <p:nvPicPr>
          <p:cNvPr id="1691" name="Google Shape;1691;p83"/>
          <p:cNvPicPr preferRelativeResize="0"/>
          <p:nvPr/>
        </p:nvPicPr>
        <p:blipFill>
          <a:blip r:embed="rId6">
            <a:alphaModFix/>
          </a:blip>
          <a:stretch>
            <a:fillRect/>
          </a:stretch>
        </p:blipFill>
        <p:spPr>
          <a:xfrm>
            <a:off x="4522693" y="3155888"/>
            <a:ext cx="150198" cy="151454"/>
          </a:xfrm>
          <a:prstGeom prst="rect">
            <a:avLst/>
          </a:prstGeom>
          <a:noFill/>
          <a:ln>
            <a:noFill/>
          </a:ln>
        </p:spPr>
      </p:pic>
      <p:sp>
        <p:nvSpPr>
          <p:cNvPr id="1692" name="Google Shape;1692;p83"/>
          <p:cNvSpPr/>
          <p:nvPr/>
        </p:nvSpPr>
        <p:spPr>
          <a:xfrm>
            <a:off x="3722691" y="2081768"/>
            <a:ext cx="932700" cy="9087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C</a:t>
            </a:r>
            <a:endParaRPr/>
          </a:p>
        </p:txBody>
      </p:sp>
      <p:sp>
        <p:nvSpPr>
          <p:cNvPr id="1693" name="Google Shape;1693;p83"/>
          <p:cNvSpPr/>
          <p:nvPr/>
        </p:nvSpPr>
        <p:spPr>
          <a:xfrm>
            <a:off x="3253831" y="1228155"/>
            <a:ext cx="331800" cy="3231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Barlow"/>
                <a:ea typeface="Barlow"/>
                <a:cs typeface="Barlow"/>
                <a:sym typeface="Barlow"/>
              </a:rPr>
              <a:t>Q</a:t>
            </a:r>
            <a:endParaRPr/>
          </a:p>
        </p:txBody>
      </p:sp>
      <p:sp>
        <p:nvSpPr>
          <p:cNvPr id="1694" name="Google Shape;1694;p83"/>
          <p:cNvSpPr/>
          <p:nvPr/>
        </p:nvSpPr>
        <p:spPr>
          <a:xfrm>
            <a:off x="4568720" y="217586"/>
            <a:ext cx="212100" cy="2064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Barlow"/>
                <a:ea typeface="Barlow"/>
                <a:cs typeface="Barlow"/>
                <a:sym typeface="Barlow"/>
              </a:rPr>
              <a:t>C</a:t>
            </a:r>
            <a:endParaRPr sz="800"/>
          </a:p>
        </p:txBody>
      </p:sp>
      <p:sp>
        <p:nvSpPr>
          <p:cNvPr id="1695" name="Google Shape;1695;p83"/>
          <p:cNvSpPr txBox="1"/>
          <p:nvPr/>
        </p:nvSpPr>
        <p:spPr>
          <a:xfrm>
            <a:off x="3159115" y="2826525"/>
            <a:ext cx="1099500" cy="3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arlow"/>
                <a:ea typeface="Barlow"/>
                <a:cs typeface="Barlow"/>
                <a:sym typeface="Barlow"/>
              </a:rPr>
              <a:t>Circle</a:t>
            </a:r>
            <a:endParaRPr/>
          </a:p>
        </p:txBody>
      </p:sp>
      <p:sp>
        <p:nvSpPr>
          <p:cNvPr id="1696" name="Google Shape;1696;p83"/>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META ORGANISM</a:t>
            </a:r>
            <a:endParaRPr b="1" sz="30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SEEDS is a meta-organism that is based on the same rules</a:t>
            </a:r>
            <a:r>
              <a:rPr lang="en" sz="1200">
                <a:solidFill>
                  <a:srgbClr val="595959"/>
                </a:solidFill>
                <a:latin typeface="Barlow"/>
                <a:ea typeface="Barlow"/>
                <a:cs typeface="Barlow"/>
                <a:sym typeface="Barlow"/>
              </a:rPr>
              <a:t>.</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While Hypha is a new type of organisation/business SEEDS is a new type of Civilization/Economy.</a:t>
            </a:r>
            <a:r>
              <a:rPr lang="en" sz="1200">
                <a:latin typeface="Roboto"/>
                <a:ea typeface="Roboto"/>
                <a:cs typeface="Roboto"/>
                <a:sym typeface="Roboto"/>
              </a:rPr>
              <a:t> </a:t>
            </a:r>
            <a:endParaRPr sz="9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pic>
        <p:nvPicPr>
          <p:cNvPr id="1701" name="Google Shape;1701;p84"/>
          <p:cNvPicPr preferRelativeResize="0"/>
          <p:nvPr/>
        </p:nvPicPr>
        <p:blipFill>
          <a:blip r:embed="rId3">
            <a:alphaModFix/>
          </a:blip>
          <a:stretch>
            <a:fillRect/>
          </a:stretch>
        </p:blipFill>
        <p:spPr>
          <a:xfrm>
            <a:off x="0" y="0"/>
            <a:ext cx="9144001" cy="5143499"/>
          </a:xfrm>
          <a:prstGeom prst="rect">
            <a:avLst/>
          </a:prstGeom>
          <a:noFill/>
          <a:ln cap="flat" cmpd="sng" w="9525">
            <a:solidFill>
              <a:srgbClr val="000000"/>
            </a:solidFill>
            <a:prstDash val="solid"/>
            <a:round/>
            <a:headEnd len="sm" w="sm" type="none"/>
            <a:tailEnd len="sm" w="sm" type="none"/>
          </a:ln>
        </p:spPr>
      </p:pic>
      <p:sp>
        <p:nvSpPr>
          <p:cNvPr id="1702" name="Google Shape;1702;p84"/>
          <p:cNvSpPr/>
          <p:nvPr/>
        </p:nvSpPr>
        <p:spPr>
          <a:xfrm>
            <a:off x="0" y="75"/>
            <a:ext cx="2493000" cy="5143500"/>
          </a:xfrm>
          <a:prstGeom prst="rect">
            <a:avLst/>
          </a:prstGeom>
          <a:solidFill>
            <a:srgbClr val="EFEFEF">
              <a:alpha val="9438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Barlow"/>
                <a:ea typeface="Barlow"/>
                <a:cs typeface="Barlow"/>
                <a:sym typeface="Barlow"/>
              </a:rPr>
              <a:t>WORK-PLAY-</a:t>
            </a:r>
            <a:br>
              <a:rPr b="1" lang="en" sz="3000">
                <a:solidFill>
                  <a:srgbClr val="666666"/>
                </a:solidFill>
                <a:latin typeface="Barlow"/>
                <a:ea typeface="Barlow"/>
                <a:cs typeface="Barlow"/>
                <a:sym typeface="Barlow"/>
              </a:rPr>
            </a:br>
            <a:r>
              <a:rPr b="1" lang="en" sz="3000">
                <a:solidFill>
                  <a:srgbClr val="666666"/>
                </a:solidFill>
                <a:latin typeface="Barlow"/>
                <a:ea typeface="Barlow"/>
                <a:cs typeface="Barlow"/>
                <a:sym typeface="Barlow"/>
              </a:rPr>
              <a:t>LEARN</a:t>
            </a:r>
            <a:endParaRPr b="1" sz="3000">
              <a:solidFill>
                <a:srgbClr val="666666"/>
              </a:solidFill>
              <a:latin typeface="Barlow"/>
              <a:ea typeface="Barlow"/>
              <a:cs typeface="Barlow"/>
              <a:sym typeface="Barlow"/>
            </a:endParaRPr>
          </a:p>
          <a:p>
            <a:pPr indent="0" lvl="0" marL="0" rtl="0" algn="l">
              <a:spcBef>
                <a:spcPts val="1000"/>
              </a:spcBef>
              <a:spcAft>
                <a:spcPts val="0"/>
              </a:spcAft>
              <a:buClr>
                <a:schemeClr val="dk1"/>
              </a:buClr>
              <a:buSzPts val="1100"/>
              <a:buFont typeface="Arial"/>
              <a:buNone/>
            </a:pPr>
            <a:r>
              <a:rPr b="1" lang="en" sz="1200">
                <a:solidFill>
                  <a:schemeClr val="dk2"/>
                </a:solidFill>
                <a:latin typeface="Barlow"/>
                <a:ea typeface="Barlow"/>
                <a:cs typeface="Barlow"/>
                <a:sym typeface="Barlow"/>
              </a:rPr>
              <a:t>Work </a:t>
            </a:r>
            <a:r>
              <a:rPr lang="en" sz="1200">
                <a:solidFill>
                  <a:schemeClr val="dk2"/>
                </a:solidFill>
                <a:latin typeface="Barlow"/>
                <a:ea typeface="Barlow"/>
                <a:cs typeface="Barlow"/>
                <a:sym typeface="Barlow"/>
              </a:rPr>
              <a:t>- How we engage in physical or mental activity in order to achieve a purpose or result as a means of earning rewards and supporting your life and family.</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sz="1200">
                <a:solidFill>
                  <a:schemeClr val="dk2"/>
                </a:solidFill>
                <a:latin typeface="Barlow"/>
                <a:ea typeface="Barlow"/>
                <a:cs typeface="Barlow"/>
                <a:sym typeface="Barlow"/>
              </a:rPr>
              <a:t>Play </a:t>
            </a:r>
            <a:r>
              <a:rPr lang="en" sz="1200">
                <a:solidFill>
                  <a:schemeClr val="dk2"/>
                </a:solidFill>
                <a:latin typeface="Barlow"/>
                <a:ea typeface="Barlow"/>
                <a:cs typeface="Barlow"/>
                <a:sym typeface="Barlow"/>
              </a:rPr>
              <a:t>- How we engage in activity for enjoyment through deep immersion and suspension of judgement rather than a serious or practical purpose.</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sz="1200">
                <a:solidFill>
                  <a:schemeClr val="dk2"/>
                </a:solidFill>
                <a:latin typeface="Barlow"/>
                <a:ea typeface="Barlow"/>
                <a:cs typeface="Barlow"/>
                <a:sym typeface="Barlow"/>
              </a:rPr>
              <a:t>Learn </a:t>
            </a:r>
            <a:r>
              <a:rPr lang="en" sz="1200">
                <a:solidFill>
                  <a:schemeClr val="dk2"/>
                </a:solidFill>
                <a:latin typeface="Barlow"/>
                <a:ea typeface="Barlow"/>
                <a:cs typeface="Barlow"/>
                <a:sym typeface="Barlow"/>
              </a:rPr>
              <a:t>- How we gain an understanding of the world and acquire knowledge of or skill in something by study, experience, or being taught.</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2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sz="1200">
                <a:solidFill>
                  <a:schemeClr val="dk2"/>
                </a:solidFill>
                <a:latin typeface="Barlow"/>
                <a:ea typeface="Barlow"/>
                <a:cs typeface="Barlow"/>
                <a:sym typeface="Barlow"/>
              </a:rPr>
              <a:t>At the intersection of work, play and learn we have a zone of accelerated human potential.</a:t>
            </a:r>
            <a:endParaRPr b="1" sz="1200">
              <a:solidFill>
                <a:schemeClr val="dk2"/>
              </a:solidFill>
              <a:latin typeface="Barlow"/>
              <a:ea typeface="Barlow"/>
              <a:cs typeface="Barlow"/>
              <a:sym typeface="Barlow"/>
            </a:endParaRPr>
          </a:p>
        </p:txBody>
      </p:sp>
      <p:pic>
        <p:nvPicPr>
          <p:cNvPr id="1703" name="Google Shape;1703;p84"/>
          <p:cNvPicPr preferRelativeResize="0"/>
          <p:nvPr/>
        </p:nvPicPr>
        <p:blipFill>
          <a:blip r:embed="rId4">
            <a:alphaModFix/>
          </a:blip>
          <a:stretch>
            <a:fillRect/>
          </a:stretch>
        </p:blipFill>
        <p:spPr>
          <a:xfrm>
            <a:off x="4052450" y="986950"/>
            <a:ext cx="408600" cy="408600"/>
          </a:xfrm>
          <a:prstGeom prst="rect">
            <a:avLst/>
          </a:prstGeom>
          <a:noFill/>
          <a:ln>
            <a:noFill/>
          </a:ln>
        </p:spPr>
      </p:pic>
      <p:sp>
        <p:nvSpPr>
          <p:cNvPr id="1704" name="Google Shape;1704;p84"/>
          <p:cNvSpPr/>
          <p:nvPr/>
        </p:nvSpPr>
        <p:spPr>
          <a:xfrm>
            <a:off x="4660145" y="1519101"/>
            <a:ext cx="3774300" cy="3100500"/>
          </a:xfrm>
          <a:prstGeom prst="ellipse">
            <a:avLst/>
          </a:prstGeom>
          <a:solidFill>
            <a:srgbClr val="41A5FF">
              <a:alpha val="6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Roboto"/>
              <a:ea typeface="Roboto"/>
              <a:cs typeface="Roboto"/>
              <a:sym typeface="Roboto"/>
            </a:endParaRPr>
          </a:p>
        </p:txBody>
      </p:sp>
      <p:sp>
        <p:nvSpPr>
          <p:cNvPr id="1705" name="Google Shape;1705;p84"/>
          <p:cNvSpPr/>
          <p:nvPr/>
        </p:nvSpPr>
        <p:spPr>
          <a:xfrm>
            <a:off x="2999825" y="1519101"/>
            <a:ext cx="3774300" cy="3100500"/>
          </a:xfrm>
          <a:prstGeom prst="ellipse">
            <a:avLst/>
          </a:prstGeom>
          <a:solidFill>
            <a:srgbClr val="41A5FF">
              <a:alpha val="6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Roboto"/>
              <a:ea typeface="Roboto"/>
              <a:cs typeface="Roboto"/>
              <a:sym typeface="Roboto"/>
            </a:endParaRPr>
          </a:p>
        </p:txBody>
      </p:sp>
      <p:sp>
        <p:nvSpPr>
          <p:cNvPr id="1706" name="Google Shape;1706;p84"/>
          <p:cNvSpPr/>
          <p:nvPr/>
        </p:nvSpPr>
        <p:spPr>
          <a:xfrm>
            <a:off x="3826827" y="489625"/>
            <a:ext cx="3774300" cy="3100500"/>
          </a:xfrm>
          <a:prstGeom prst="ellipse">
            <a:avLst/>
          </a:prstGeom>
          <a:solidFill>
            <a:srgbClr val="41A5FF">
              <a:alpha val="60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Roboto"/>
              <a:ea typeface="Roboto"/>
              <a:cs typeface="Roboto"/>
              <a:sym typeface="Roboto"/>
            </a:endParaRPr>
          </a:p>
        </p:txBody>
      </p:sp>
      <p:sp>
        <p:nvSpPr>
          <p:cNvPr id="1707" name="Google Shape;1707;p84"/>
          <p:cNvSpPr txBox="1"/>
          <p:nvPr/>
        </p:nvSpPr>
        <p:spPr>
          <a:xfrm>
            <a:off x="5033872" y="2197972"/>
            <a:ext cx="1329000" cy="9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Lato"/>
                <a:ea typeface="Lato"/>
                <a:cs typeface="Lato"/>
                <a:sym typeface="Lato"/>
              </a:rPr>
              <a:t>WORK</a:t>
            </a:r>
            <a:br>
              <a:rPr b="1" lang="en" sz="1800">
                <a:solidFill>
                  <a:srgbClr val="FFFFFF"/>
                </a:solidFill>
                <a:latin typeface="Lato"/>
                <a:ea typeface="Lato"/>
                <a:cs typeface="Lato"/>
                <a:sym typeface="Lato"/>
              </a:rPr>
            </a:br>
            <a:r>
              <a:rPr b="1" lang="en" sz="1800">
                <a:solidFill>
                  <a:srgbClr val="FFFFFF"/>
                </a:solidFill>
                <a:latin typeface="Lato"/>
                <a:ea typeface="Lato"/>
                <a:cs typeface="Lato"/>
                <a:sym typeface="Lato"/>
              </a:rPr>
              <a:t>PLAY LEARN</a:t>
            </a:r>
            <a:endParaRPr b="1" sz="1800">
              <a:solidFill>
                <a:srgbClr val="FFFFFF"/>
              </a:solidFill>
              <a:latin typeface="Lato"/>
              <a:ea typeface="Lato"/>
              <a:cs typeface="Lato"/>
              <a:sym typeface="Lato"/>
            </a:endParaRPr>
          </a:p>
        </p:txBody>
      </p:sp>
      <p:sp>
        <p:nvSpPr>
          <p:cNvPr id="1708" name="Google Shape;1708;p84"/>
          <p:cNvSpPr txBox="1"/>
          <p:nvPr/>
        </p:nvSpPr>
        <p:spPr>
          <a:xfrm>
            <a:off x="3188597" y="2994147"/>
            <a:ext cx="1329000" cy="9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Lato"/>
              <a:ea typeface="Lato"/>
              <a:cs typeface="Lato"/>
              <a:sym typeface="Lato"/>
            </a:endParaRPr>
          </a:p>
          <a:p>
            <a:pPr indent="0" lvl="0" marL="0" rtl="0" algn="ctr">
              <a:spcBef>
                <a:spcPts val="0"/>
              </a:spcBef>
              <a:spcAft>
                <a:spcPts val="0"/>
              </a:spcAft>
              <a:buNone/>
            </a:pPr>
            <a:r>
              <a:rPr b="1" lang="en" sz="1800">
                <a:solidFill>
                  <a:srgbClr val="FFFFFF"/>
                </a:solidFill>
                <a:latin typeface="Lato"/>
                <a:ea typeface="Lato"/>
                <a:cs typeface="Lato"/>
                <a:sym typeface="Lato"/>
              </a:rPr>
              <a:t>PLAY </a:t>
            </a:r>
            <a:endParaRPr b="1" sz="1800">
              <a:solidFill>
                <a:srgbClr val="FFFFFF"/>
              </a:solidFill>
              <a:latin typeface="Lato"/>
              <a:ea typeface="Lato"/>
              <a:cs typeface="Lato"/>
              <a:sym typeface="Lato"/>
            </a:endParaRPr>
          </a:p>
        </p:txBody>
      </p:sp>
      <p:sp>
        <p:nvSpPr>
          <p:cNvPr id="1709" name="Google Shape;1709;p84"/>
          <p:cNvSpPr txBox="1"/>
          <p:nvPr/>
        </p:nvSpPr>
        <p:spPr>
          <a:xfrm>
            <a:off x="5049472" y="598022"/>
            <a:ext cx="1329000" cy="9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Lato"/>
              <a:ea typeface="Lato"/>
              <a:cs typeface="Lato"/>
              <a:sym typeface="Lato"/>
            </a:endParaRPr>
          </a:p>
          <a:p>
            <a:pPr indent="0" lvl="0" marL="0" rtl="0" algn="ctr">
              <a:spcBef>
                <a:spcPts val="0"/>
              </a:spcBef>
              <a:spcAft>
                <a:spcPts val="0"/>
              </a:spcAft>
              <a:buNone/>
            </a:pPr>
            <a:r>
              <a:rPr b="1" lang="en" sz="1800">
                <a:solidFill>
                  <a:srgbClr val="FFFFFF"/>
                </a:solidFill>
                <a:latin typeface="Lato"/>
                <a:ea typeface="Lato"/>
                <a:cs typeface="Lato"/>
                <a:sym typeface="Lato"/>
              </a:rPr>
              <a:t>WORK</a:t>
            </a:r>
            <a:endParaRPr b="1" sz="1800">
              <a:solidFill>
                <a:srgbClr val="FFFFFF"/>
              </a:solidFill>
              <a:latin typeface="Lato"/>
              <a:ea typeface="Lato"/>
              <a:cs typeface="Lato"/>
              <a:sym typeface="Lato"/>
            </a:endParaRPr>
          </a:p>
        </p:txBody>
      </p:sp>
      <p:sp>
        <p:nvSpPr>
          <p:cNvPr id="1710" name="Google Shape;1710;p84"/>
          <p:cNvSpPr txBox="1"/>
          <p:nvPr/>
        </p:nvSpPr>
        <p:spPr>
          <a:xfrm>
            <a:off x="6811797" y="3176572"/>
            <a:ext cx="1329000" cy="9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Lato"/>
              <a:ea typeface="Lato"/>
              <a:cs typeface="Lato"/>
              <a:sym typeface="Lato"/>
            </a:endParaRPr>
          </a:p>
          <a:p>
            <a:pPr indent="0" lvl="0" marL="0" rtl="0" algn="ctr">
              <a:spcBef>
                <a:spcPts val="0"/>
              </a:spcBef>
              <a:spcAft>
                <a:spcPts val="0"/>
              </a:spcAft>
              <a:buNone/>
            </a:pPr>
            <a:r>
              <a:rPr b="1" lang="en" sz="1800">
                <a:solidFill>
                  <a:srgbClr val="FFFFFF"/>
                </a:solidFill>
                <a:latin typeface="Lato"/>
                <a:ea typeface="Lato"/>
                <a:cs typeface="Lato"/>
                <a:sym typeface="Lato"/>
              </a:rPr>
              <a:t>LEARN</a:t>
            </a:r>
            <a:endParaRPr b="1" sz="18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1"/>
          <p:cNvPicPr preferRelativeResize="0"/>
          <p:nvPr/>
        </p:nvPicPr>
        <p:blipFill rotWithShape="1">
          <a:blip r:embed="rId3">
            <a:alphaModFix/>
          </a:blip>
          <a:srcRect b="3728" l="0" r="0" t="11338"/>
          <a:stretch/>
        </p:blipFill>
        <p:spPr>
          <a:xfrm>
            <a:off x="2493000" y="0"/>
            <a:ext cx="6650999" cy="5143500"/>
          </a:xfrm>
          <a:prstGeom prst="rect">
            <a:avLst/>
          </a:prstGeom>
          <a:noFill/>
          <a:ln>
            <a:noFill/>
          </a:ln>
        </p:spPr>
      </p:pic>
      <p:sp>
        <p:nvSpPr>
          <p:cNvPr id="164" name="Google Shape;164;p31"/>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Barlow"/>
                <a:ea typeface="Barlow"/>
                <a:cs typeface="Barlow"/>
                <a:sym typeface="Barlow"/>
              </a:rPr>
              <a:t>HYPHA DHO</a:t>
            </a:r>
            <a:endParaRPr b="1" sz="3000">
              <a:solidFill>
                <a:srgbClr val="666666"/>
              </a:solidFill>
              <a:latin typeface="Barlow"/>
              <a:ea typeface="Barlow"/>
              <a:cs typeface="Barlow"/>
              <a:sym typeface="Barlow"/>
            </a:endParaRPr>
          </a:p>
          <a:p>
            <a:pPr indent="0" lvl="0" marL="0" rtl="0" algn="l">
              <a:lnSpc>
                <a:spcPct val="115000"/>
              </a:lnSpc>
              <a:spcBef>
                <a:spcPts val="1000"/>
              </a:spcBef>
              <a:spcAft>
                <a:spcPts val="0"/>
              </a:spcAft>
              <a:buNone/>
            </a:pPr>
            <a:r>
              <a:rPr lang="en" sz="1100">
                <a:solidFill>
                  <a:schemeClr val="dk2"/>
                </a:solidFill>
                <a:latin typeface="Barlow"/>
                <a:ea typeface="Barlow"/>
                <a:cs typeface="Barlow"/>
                <a:sym typeface="Barlow"/>
              </a:rPr>
              <a:t>The </a:t>
            </a:r>
            <a:r>
              <a:rPr b="1" lang="en" sz="1100">
                <a:solidFill>
                  <a:schemeClr val="dk2"/>
                </a:solidFill>
                <a:latin typeface="Barlow"/>
                <a:ea typeface="Barlow"/>
                <a:cs typeface="Barlow"/>
                <a:sym typeface="Barlow"/>
              </a:rPr>
              <a:t>D</a:t>
            </a:r>
            <a:r>
              <a:rPr lang="en" sz="1100">
                <a:solidFill>
                  <a:schemeClr val="dk2"/>
                </a:solidFill>
                <a:latin typeface="Barlow"/>
                <a:ea typeface="Barlow"/>
                <a:cs typeface="Barlow"/>
                <a:sym typeface="Barlow"/>
              </a:rPr>
              <a:t>ecentralized </a:t>
            </a:r>
            <a:r>
              <a:rPr b="1" lang="en" sz="1100">
                <a:solidFill>
                  <a:schemeClr val="dk2"/>
                </a:solidFill>
                <a:latin typeface="Barlow"/>
                <a:ea typeface="Barlow"/>
                <a:cs typeface="Barlow"/>
                <a:sym typeface="Barlow"/>
              </a:rPr>
              <a:t>H</a:t>
            </a:r>
            <a:r>
              <a:rPr lang="en" sz="1100">
                <a:solidFill>
                  <a:schemeClr val="dk2"/>
                </a:solidFill>
                <a:latin typeface="Barlow"/>
                <a:ea typeface="Barlow"/>
                <a:cs typeface="Barlow"/>
                <a:sym typeface="Barlow"/>
              </a:rPr>
              <a:t>olonic </a:t>
            </a:r>
            <a:r>
              <a:rPr b="1" lang="en" sz="1100">
                <a:solidFill>
                  <a:schemeClr val="dk2"/>
                </a:solidFill>
                <a:latin typeface="Barlow"/>
                <a:ea typeface="Barlow"/>
                <a:cs typeface="Barlow"/>
                <a:sym typeface="Barlow"/>
              </a:rPr>
              <a:t>O</a:t>
            </a:r>
            <a:r>
              <a:rPr lang="en" sz="1100">
                <a:solidFill>
                  <a:schemeClr val="dk2"/>
                </a:solidFill>
                <a:latin typeface="Barlow"/>
                <a:ea typeface="Barlow"/>
                <a:cs typeface="Barlow"/>
                <a:sym typeface="Barlow"/>
              </a:rPr>
              <a:t>rganism or </a:t>
            </a:r>
            <a:r>
              <a:rPr b="1" lang="en" sz="1100">
                <a:solidFill>
                  <a:schemeClr val="dk2"/>
                </a:solidFill>
                <a:latin typeface="Barlow"/>
                <a:ea typeface="Barlow"/>
                <a:cs typeface="Barlow"/>
                <a:sym typeface="Barlow"/>
              </a:rPr>
              <a:t>D</a:t>
            </a:r>
            <a:r>
              <a:rPr lang="en" sz="1100">
                <a:solidFill>
                  <a:schemeClr val="dk2"/>
                </a:solidFill>
                <a:latin typeface="Barlow"/>
                <a:ea typeface="Barlow"/>
                <a:cs typeface="Barlow"/>
                <a:sym typeface="Barlow"/>
              </a:rPr>
              <a:t>ecentralized </a:t>
            </a:r>
            <a:r>
              <a:rPr b="1" lang="en" sz="1100">
                <a:solidFill>
                  <a:schemeClr val="dk2"/>
                </a:solidFill>
                <a:latin typeface="Barlow"/>
                <a:ea typeface="Barlow"/>
                <a:cs typeface="Barlow"/>
                <a:sym typeface="Barlow"/>
              </a:rPr>
              <a:t>H</a:t>
            </a:r>
            <a:r>
              <a:rPr lang="en" sz="1100">
                <a:solidFill>
                  <a:schemeClr val="dk2"/>
                </a:solidFill>
                <a:latin typeface="Barlow"/>
                <a:ea typeface="Barlow"/>
                <a:cs typeface="Barlow"/>
                <a:sym typeface="Barlow"/>
              </a:rPr>
              <a:t>uman </a:t>
            </a:r>
            <a:r>
              <a:rPr b="1" lang="en" sz="1100">
                <a:solidFill>
                  <a:schemeClr val="dk2"/>
                </a:solidFill>
                <a:latin typeface="Barlow"/>
                <a:ea typeface="Barlow"/>
                <a:cs typeface="Barlow"/>
                <a:sym typeface="Barlow"/>
              </a:rPr>
              <a:t>O</a:t>
            </a:r>
            <a:r>
              <a:rPr lang="en" sz="1100">
                <a:solidFill>
                  <a:schemeClr val="dk2"/>
                </a:solidFill>
                <a:latin typeface="Barlow"/>
                <a:ea typeface="Barlow"/>
                <a:cs typeface="Barlow"/>
                <a:sym typeface="Barlow"/>
              </a:rPr>
              <a:t>rganisation</a:t>
            </a:r>
            <a:r>
              <a:rPr lang="en" sz="1100">
                <a:solidFill>
                  <a:schemeClr val="dk2"/>
                </a:solidFill>
                <a:latin typeface="Barlow"/>
                <a:ea typeface="Barlow"/>
                <a:cs typeface="Barlow"/>
                <a:sym typeface="Barlow"/>
              </a:rPr>
              <a:t> </a:t>
            </a:r>
            <a:r>
              <a:rPr lang="en" sz="1100">
                <a:solidFill>
                  <a:schemeClr val="dk2"/>
                </a:solidFill>
                <a:latin typeface="Barlow"/>
                <a:ea typeface="Barlow"/>
                <a:cs typeface="Barlow"/>
                <a:sym typeface="Barlow"/>
              </a:rPr>
              <a:t>is the tool that Hypha uses to play this game </a:t>
            </a:r>
            <a:r>
              <a:rPr lang="en" sz="1100">
                <a:solidFill>
                  <a:schemeClr val="dk2"/>
                </a:solidFill>
                <a:latin typeface="Barlow"/>
                <a:ea typeface="Barlow"/>
                <a:cs typeface="Barlow"/>
                <a:sym typeface="Barlow"/>
              </a:rPr>
              <a:t>- </a:t>
            </a:r>
            <a:r>
              <a:rPr b="1" lang="en" sz="1100">
                <a:solidFill>
                  <a:schemeClr val="dk2"/>
                </a:solidFill>
                <a:latin typeface="Barlow"/>
                <a:ea typeface="Barlow"/>
                <a:cs typeface="Barlow"/>
                <a:sym typeface="Barlow"/>
              </a:rPr>
              <a:t>this is how we DO</a:t>
            </a:r>
            <a:r>
              <a:rPr lang="en" sz="1100">
                <a:solidFill>
                  <a:schemeClr val="dk2"/>
                </a:solidFill>
                <a:latin typeface="Barlow"/>
                <a:ea typeface="Barlow"/>
                <a:cs typeface="Barlow"/>
                <a:sym typeface="Barlow"/>
              </a:rPr>
              <a:t>. Think of it as the gameboard on which we create.</a:t>
            </a:r>
            <a:endParaRPr sz="1100">
              <a:solidFill>
                <a:schemeClr val="dk2"/>
              </a:solidFill>
              <a:latin typeface="Barlow"/>
              <a:ea typeface="Barlow"/>
              <a:cs typeface="Barlow"/>
              <a:sym typeface="Barlow"/>
            </a:endParaRPr>
          </a:p>
          <a:p>
            <a:pPr indent="0" lvl="0" marL="0" rtl="0" algn="l">
              <a:lnSpc>
                <a:spcPct val="115000"/>
              </a:lnSpc>
              <a:spcBef>
                <a:spcPts val="1600"/>
              </a:spcBef>
              <a:spcAft>
                <a:spcPts val="0"/>
              </a:spcAft>
              <a:buNone/>
            </a:pPr>
            <a:r>
              <a:rPr lang="en" sz="1100">
                <a:solidFill>
                  <a:schemeClr val="dk2"/>
                </a:solidFill>
                <a:latin typeface="Barlow"/>
                <a:ea typeface="Barlow"/>
                <a:cs typeface="Barlow"/>
                <a:sym typeface="Barlow"/>
              </a:rPr>
              <a:t>The DHO is also fully decentralized, meaning its not stored on any central servers that can be easily hacked, shutdown or manipulated. </a:t>
            </a:r>
            <a:br>
              <a:rPr lang="en" sz="1100">
                <a:solidFill>
                  <a:schemeClr val="dk2"/>
                </a:solidFill>
                <a:latin typeface="Barlow"/>
                <a:ea typeface="Barlow"/>
                <a:cs typeface="Barlow"/>
                <a:sym typeface="Barlow"/>
              </a:rPr>
            </a:br>
            <a:br>
              <a:rPr lang="en" sz="1100">
                <a:solidFill>
                  <a:schemeClr val="dk2"/>
                </a:solidFill>
                <a:latin typeface="Barlow"/>
                <a:ea typeface="Barlow"/>
                <a:cs typeface="Barlow"/>
                <a:sym typeface="Barlow"/>
              </a:rPr>
            </a:br>
            <a:r>
              <a:rPr lang="en" sz="1100">
                <a:solidFill>
                  <a:schemeClr val="dk2"/>
                </a:solidFill>
                <a:latin typeface="Barlow"/>
                <a:ea typeface="Barlow"/>
                <a:cs typeface="Barlow"/>
                <a:sym typeface="Barlow"/>
              </a:rPr>
              <a:t>Nobody owns the DHO - it is owned by all members!</a:t>
            </a:r>
            <a:br>
              <a:rPr lang="en" sz="1100">
                <a:solidFill>
                  <a:schemeClr val="dk2"/>
                </a:solidFill>
                <a:latin typeface="Barlow"/>
                <a:ea typeface="Barlow"/>
                <a:cs typeface="Barlow"/>
                <a:sym typeface="Barlow"/>
              </a:rPr>
            </a:br>
            <a:br>
              <a:rPr lang="en" sz="1100">
                <a:solidFill>
                  <a:schemeClr val="dk2"/>
                </a:solidFill>
                <a:latin typeface="Barlow"/>
                <a:ea typeface="Barlow"/>
                <a:cs typeface="Barlow"/>
                <a:sym typeface="Barlow"/>
              </a:rPr>
            </a:br>
            <a:r>
              <a:rPr lang="en" sz="1100">
                <a:solidFill>
                  <a:schemeClr val="dk2"/>
                </a:solidFill>
                <a:latin typeface="Barlow"/>
                <a:ea typeface="Barlow"/>
                <a:cs typeface="Barlow"/>
                <a:sym typeface="Barlow"/>
              </a:rPr>
              <a:t>When the members make a decision in the DHO it is automatically executed (requiring no owners).</a:t>
            </a:r>
            <a:endParaRPr sz="1100">
              <a:solidFill>
                <a:schemeClr val="dk2"/>
              </a:solidFill>
              <a:latin typeface="Barlow"/>
              <a:ea typeface="Barlow"/>
              <a:cs typeface="Barlow"/>
              <a:sym typeface="Barlow"/>
            </a:endParaRPr>
          </a:p>
          <a:p>
            <a:pPr indent="0" lvl="0" marL="0" rtl="0" algn="l">
              <a:lnSpc>
                <a:spcPct val="115000"/>
              </a:lnSpc>
              <a:spcBef>
                <a:spcPts val="1600"/>
              </a:spcBef>
              <a:spcAft>
                <a:spcPts val="1600"/>
              </a:spcAft>
              <a:buNone/>
            </a:pPr>
            <a:r>
              <a:rPr b="1" lang="en" sz="1100">
                <a:solidFill>
                  <a:schemeClr val="dk2"/>
                </a:solidFill>
                <a:latin typeface="Barlow"/>
                <a:ea typeface="Barlow"/>
                <a:cs typeface="Barlow"/>
                <a:sym typeface="Barlow"/>
              </a:rPr>
              <a:t>To visit the current DHO </a:t>
            </a:r>
            <a:r>
              <a:rPr b="1" lang="en" sz="1100" u="sng">
                <a:solidFill>
                  <a:schemeClr val="dk2"/>
                </a:solidFill>
                <a:latin typeface="Barlow"/>
                <a:ea typeface="Barlow"/>
                <a:cs typeface="Barlow"/>
                <a:sym typeface="Barlow"/>
                <a:hlinkClick r:id="rId4">
                  <a:extLst>
                    <a:ext uri="{A12FA001-AC4F-418D-AE19-62706E023703}">
                      <ahyp:hlinkClr val="tx"/>
                    </a:ext>
                  </a:extLst>
                </a:hlinkClick>
              </a:rPr>
              <a:t>click here</a:t>
            </a:r>
            <a:br>
              <a:rPr b="1" lang="en" sz="1100">
                <a:solidFill>
                  <a:schemeClr val="dk2"/>
                </a:solidFill>
                <a:latin typeface="Barlow"/>
                <a:ea typeface="Barlow"/>
                <a:cs typeface="Barlow"/>
                <a:sym typeface="Barlow"/>
              </a:rPr>
            </a:br>
            <a:r>
              <a:rPr b="1" lang="en" sz="1100">
                <a:solidFill>
                  <a:schemeClr val="dk2"/>
                </a:solidFill>
                <a:latin typeface="Barlow"/>
                <a:ea typeface="Barlow"/>
                <a:cs typeface="Barlow"/>
                <a:sym typeface="Barlow"/>
              </a:rPr>
              <a:t>To see where the DHO is headed </a:t>
            </a:r>
            <a:r>
              <a:rPr b="1" lang="en" sz="1100" u="sng">
                <a:solidFill>
                  <a:schemeClr val="dk2"/>
                </a:solidFill>
                <a:latin typeface="Barlow"/>
                <a:ea typeface="Barlow"/>
                <a:cs typeface="Barlow"/>
                <a:sym typeface="Barlow"/>
                <a:hlinkClick r:id="rId5">
                  <a:extLst>
                    <a:ext uri="{A12FA001-AC4F-418D-AE19-62706E023703}">
                      <ahyp:hlinkClr val="tx"/>
                    </a:ext>
                  </a:extLst>
                </a:hlinkClick>
              </a:rPr>
              <a:t>click here</a:t>
            </a:r>
            <a:r>
              <a:rPr b="1" lang="en" sz="1100">
                <a:solidFill>
                  <a:schemeClr val="dk2"/>
                </a:solidFill>
                <a:latin typeface="Barlow"/>
                <a:ea typeface="Barlow"/>
                <a:cs typeface="Barlow"/>
                <a:sym typeface="Barlow"/>
              </a:rPr>
              <a:t> and </a:t>
            </a:r>
            <a:r>
              <a:rPr b="1" lang="en" sz="1100" u="sng">
                <a:solidFill>
                  <a:schemeClr val="dk2"/>
                </a:solidFill>
                <a:latin typeface="Barlow"/>
                <a:ea typeface="Barlow"/>
                <a:cs typeface="Barlow"/>
                <a:sym typeface="Barlow"/>
                <a:hlinkClick r:id="rId6">
                  <a:extLst>
                    <a:ext uri="{A12FA001-AC4F-418D-AE19-62706E023703}">
                      <ahyp:hlinkClr val="tx"/>
                    </a:ext>
                  </a:extLst>
                </a:hlinkClick>
              </a:rPr>
              <a:t>here.</a:t>
            </a:r>
            <a:endParaRPr b="1" sz="1100">
              <a:solidFill>
                <a:schemeClr val="dk2"/>
              </a:solidFill>
              <a:latin typeface="Barlow"/>
              <a:ea typeface="Barlow"/>
              <a:cs typeface="Barlow"/>
              <a:sym typeface="Barlow"/>
            </a:endParaRPr>
          </a:p>
        </p:txBody>
      </p:sp>
      <p:sp>
        <p:nvSpPr>
          <p:cNvPr id="165" name="Google Shape;165;p31"/>
          <p:cNvSpPr/>
          <p:nvPr/>
        </p:nvSpPr>
        <p:spPr>
          <a:xfrm>
            <a:off x="0" y="4863600"/>
            <a:ext cx="2493000" cy="279900"/>
          </a:xfrm>
          <a:prstGeom prst="rect">
            <a:avLst/>
          </a:prstGeom>
          <a:solidFill>
            <a:srgbClr val="9ED747"/>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3 STRUCTURE</a:t>
            </a:r>
            <a:endParaRPr sz="100">
              <a:solidFill>
                <a:srgbClr val="FFFFFF"/>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85"/>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CULTURAL SHIFT</a:t>
            </a:r>
            <a:endParaRPr b="1" sz="30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The point of Hypha is to design a new type of method for human coordination at scale. An improvement method to joyfully meet our needs. For this Hypha considers all our human needs, not just the myopic focus on “making money”.</a:t>
            </a:r>
            <a:endParaRPr b="1" sz="3000">
              <a:solidFill>
                <a:schemeClr val="dk2"/>
              </a:solidFill>
              <a:latin typeface="Barlow"/>
              <a:ea typeface="Barlow"/>
              <a:cs typeface="Barlow"/>
              <a:sym typeface="Barlow"/>
            </a:endParaRPr>
          </a:p>
        </p:txBody>
      </p:sp>
      <p:sp>
        <p:nvSpPr>
          <p:cNvPr id="1716" name="Google Shape;1716;p85"/>
          <p:cNvSpPr txBox="1"/>
          <p:nvPr/>
        </p:nvSpPr>
        <p:spPr>
          <a:xfrm>
            <a:off x="2493000" y="0"/>
            <a:ext cx="30000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Barlow"/>
                <a:ea typeface="Barlow"/>
                <a:cs typeface="Barlow"/>
                <a:sym typeface="Barlow"/>
              </a:rPr>
              <a:t>Play</a:t>
            </a:r>
            <a:r>
              <a:rPr lang="en" sz="3000">
                <a:solidFill>
                  <a:srgbClr val="666666"/>
                </a:solidFill>
                <a:latin typeface="Barlow"/>
                <a:ea typeface="Barlow"/>
                <a:cs typeface="Barlow"/>
                <a:sym typeface="Barlow"/>
              </a:rPr>
              <a:t>…</a:t>
            </a:r>
            <a:endParaRPr sz="3000">
              <a:solidFill>
                <a:srgbClr val="666666"/>
              </a:solidFill>
              <a:latin typeface="Barlow"/>
              <a:ea typeface="Barlow"/>
              <a:cs typeface="Barlow"/>
              <a:sym typeface="Barlow"/>
            </a:endParaRPr>
          </a:p>
        </p:txBody>
      </p:sp>
      <p:sp>
        <p:nvSpPr>
          <p:cNvPr id="1717" name="Google Shape;1717;p85"/>
          <p:cNvSpPr txBox="1"/>
          <p:nvPr/>
        </p:nvSpPr>
        <p:spPr>
          <a:xfrm>
            <a:off x="5922000" y="883500"/>
            <a:ext cx="3325500" cy="26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66666"/>
                </a:solidFill>
                <a:latin typeface="Barlow"/>
                <a:ea typeface="Barlow"/>
                <a:cs typeface="Barlow"/>
                <a:sym typeface="Barlow"/>
              </a:rPr>
              <a:t>Increases</a:t>
            </a:r>
            <a:endParaRPr b="1" sz="3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Creativity and joy</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Commitment</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Productive evolution</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Tension as growth</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Excitement </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Learning</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br>
              <a:rPr b="1" lang="en" sz="3000">
                <a:solidFill>
                  <a:srgbClr val="666666"/>
                </a:solidFill>
                <a:latin typeface="Barlow"/>
                <a:ea typeface="Barlow"/>
                <a:cs typeface="Barlow"/>
                <a:sym typeface="Barlow"/>
              </a:rPr>
            </a:b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p:txBody>
      </p:sp>
      <p:sp>
        <p:nvSpPr>
          <p:cNvPr id="1718" name="Google Shape;1718;p85"/>
          <p:cNvSpPr txBox="1"/>
          <p:nvPr/>
        </p:nvSpPr>
        <p:spPr>
          <a:xfrm>
            <a:off x="2486400" y="883500"/>
            <a:ext cx="3000000" cy="26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0C814E"/>
                </a:solidFill>
                <a:latin typeface="Barlow"/>
                <a:ea typeface="Barlow"/>
                <a:cs typeface="Barlow"/>
                <a:sym typeface="Barlow"/>
              </a:rPr>
              <a:t>Decreases</a:t>
            </a:r>
            <a:endParaRPr b="1" sz="3000">
              <a:solidFill>
                <a:srgbClr val="0C814E"/>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Burnout</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Turnover</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Unproductive fighting</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Tension as pain</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Stress and anxiety</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Myopic thinking</a:t>
            </a:r>
            <a:endParaRPr sz="2000">
              <a:solidFill>
                <a:srgbClr val="666666"/>
              </a:solidFill>
              <a:latin typeface="Barlow"/>
              <a:ea typeface="Barlow"/>
              <a:cs typeface="Barlow"/>
              <a:sym typeface="Barlow"/>
            </a:endParaRPr>
          </a:p>
        </p:txBody>
      </p:sp>
      <p:cxnSp>
        <p:nvCxnSpPr>
          <p:cNvPr id="1719" name="Google Shape;1719;p85"/>
          <p:cNvCxnSpPr/>
          <p:nvPr/>
        </p:nvCxnSpPr>
        <p:spPr>
          <a:xfrm>
            <a:off x="5390775" y="1600600"/>
            <a:ext cx="791400" cy="0"/>
          </a:xfrm>
          <a:prstGeom prst="straightConnector1">
            <a:avLst/>
          </a:prstGeom>
          <a:noFill/>
          <a:ln cap="flat" cmpd="sng" w="38100">
            <a:solidFill>
              <a:srgbClr val="69737C"/>
            </a:solidFill>
            <a:prstDash val="solid"/>
            <a:round/>
            <a:headEnd len="med" w="med" type="none"/>
            <a:tailEnd len="med" w="med" type="triangle"/>
          </a:ln>
        </p:spPr>
      </p:cxnSp>
      <p:cxnSp>
        <p:nvCxnSpPr>
          <p:cNvPr id="1720" name="Google Shape;1720;p85"/>
          <p:cNvCxnSpPr/>
          <p:nvPr/>
        </p:nvCxnSpPr>
        <p:spPr>
          <a:xfrm>
            <a:off x="5390775" y="2203350"/>
            <a:ext cx="791400" cy="0"/>
          </a:xfrm>
          <a:prstGeom prst="straightConnector1">
            <a:avLst/>
          </a:prstGeom>
          <a:noFill/>
          <a:ln cap="flat" cmpd="sng" w="38100">
            <a:solidFill>
              <a:srgbClr val="69737C"/>
            </a:solidFill>
            <a:prstDash val="solid"/>
            <a:round/>
            <a:headEnd len="med" w="med" type="none"/>
            <a:tailEnd len="med" w="med" type="triangle"/>
          </a:ln>
        </p:spPr>
      </p:cxnSp>
      <p:cxnSp>
        <p:nvCxnSpPr>
          <p:cNvPr id="1721" name="Google Shape;1721;p85"/>
          <p:cNvCxnSpPr/>
          <p:nvPr/>
        </p:nvCxnSpPr>
        <p:spPr>
          <a:xfrm>
            <a:off x="5390775" y="2832325"/>
            <a:ext cx="791400" cy="0"/>
          </a:xfrm>
          <a:prstGeom prst="straightConnector1">
            <a:avLst/>
          </a:prstGeom>
          <a:noFill/>
          <a:ln cap="flat" cmpd="sng" w="38100">
            <a:solidFill>
              <a:srgbClr val="69737C"/>
            </a:solidFill>
            <a:prstDash val="solid"/>
            <a:round/>
            <a:headEnd len="med" w="med" type="none"/>
            <a:tailEnd len="med" w="med" type="triangle"/>
          </a:ln>
        </p:spPr>
      </p:cxnSp>
      <p:cxnSp>
        <p:nvCxnSpPr>
          <p:cNvPr id="1722" name="Google Shape;1722;p85"/>
          <p:cNvCxnSpPr/>
          <p:nvPr/>
        </p:nvCxnSpPr>
        <p:spPr>
          <a:xfrm>
            <a:off x="5390775" y="3452300"/>
            <a:ext cx="791400" cy="0"/>
          </a:xfrm>
          <a:prstGeom prst="straightConnector1">
            <a:avLst/>
          </a:prstGeom>
          <a:noFill/>
          <a:ln cap="flat" cmpd="sng" w="38100">
            <a:solidFill>
              <a:srgbClr val="69737C"/>
            </a:solidFill>
            <a:prstDash val="solid"/>
            <a:round/>
            <a:headEnd len="med" w="med" type="none"/>
            <a:tailEnd len="med" w="med" type="triangle"/>
          </a:ln>
        </p:spPr>
      </p:cxnSp>
      <p:cxnSp>
        <p:nvCxnSpPr>
          <p:cNvPr id="1723" name="Google Shape;1723;p85"/>
          <p:cNvCxnSpPr/>
          <p:nvPr/>
        </p:nvCxnSpPr>
        <p:spPr>
          <a:xfrm>
            <a:off x="5390775" y="4045325"/>
            <a:ext cx="791400" cy="0"/>
          </a:xfrm>
          <a:prstGeom prst="straightConnector1">
            <a:avLst/>
          </a:prstGeom>
          <a:noFill/>
          <a:ln cap="flat" cmpd="sng" w="38100">
            <a:solidFill>
              <a:srgbClr val="69737C"/>
            </a:solidFill>
            <a:prstDash val="solid"/>
            <a:round/>
            <a:headEnd len="med" w="med" type="none"/>
            <a:tailEnd len="med" w="med" type="triangle"/>
          </a:ln>
        </p:spPr>
      </p:cxnSp>
      <p:cxnSp>
        <p:nvCxnSpPr>
          <p:cNvPr id="1724" name="Google Shape;1724;p85"/>
          <p:cNvCxnSpPr/>
          <p:nvPr/>
        </p:nvCxnSpPr>
        <p:spPr>
          <a:xfrm>
            <a:off x="5390775" y="4683300"/>
            <a:ext cx="791400" cy="0"/>
          </a:xfrm>
          <a:prstGeom prst="straightConnector1">
            <a:avLst/>
          </a:prstGeom>
          <a:noFill/>
          <a:ln cap="flat" cmpd="sng" w="38100">
            <a:solidFill>
              <a:srgbClr val="69737C"/>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8" name="Shape 1728"/>
        <p:cNvGrpSpPr/>
        <p:nvPr/>
      </p:nvGrpSpPr>
      <p:grpSpPr>
        <a:xfrm>
          <a:off x="0" y="0"/>
          <a:ext cx="0" cy="0"/>
          <a:chOff x="0" y="0"/>
          <a:chExt cx="0" cy="0"/>
        </a:xfrm>
      </p:grpSpPr>
      <p:sp>
        <p:nvSpPr>
          <p:cNvPr id="1729" name="Google Shape;1729;p86"/>
          <p:cNvSpPr txBox="1"/>
          <p:nvPr/>
        </p:nvSpPr>
        <p:spPr>
          <a:xfrm>
            <a:off x="48048" y="247800"/>
            <a:ext cx="9071100" cy="9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666666"/>
                </a:solidFill>
                <a:latin typeface="Barlow"/>
                <a:ea typeface="Barlow"/>
                <a:cs typeface="Barlow"/>
                <a:sym typeface="Barlow"/>
              </a:rPr>
              <a:t>Cultural Shift</a:t>
            </a:r>
            <a:endParaRPr sz="4200">
              <a:solidFill>
                <a:srgbClr val="666666"/>
              </a:solidFill>
              <a:latin typeface="Barlow"/>
              <a:ea typeface="Barlow"/>
              <a:cs typeface="Barlow"/>
              <a:sym typeface="Barlow"/>
            </a:endParaRPr>
          </a:p>
          <a:p>
            <a:pPr indent="0" lvl="0" marL="0" rtl="0" algn="l">
              <a:spcBef>
                <a:spcPts val="0"/>
              </a:spcBef>
              <a:spcAft>
                <a:spcPts val="0"/>
              </a:spcAft>
              <a:buNone/>
            </a:pPr>
            <a:r>
              <a:t/>
            </a:r>
            <a:endParaRPr sz="2800">
              <a:solidFill>
                <a:srgbClr val="666666"/>
              </a:solidFill>
              <a:latin typeface="Barlow"/>
              <a:ea typeface="Barlow"/>
              <a:cs typeface="Barlow"/>
              <a:sym typeface="Barlow"/>
            </a:endParaRPr>
          </a:p>
        </p:txBody>
      </p:sp>
      <p:sp>
        <p:nvSpPr>
          <p:cNvPr id="1730" name="Google Shape;1730;p86"/>
          <p:cNvSpPr txBox="1"/>
          <p:nvPr/>
        </p:nvSpPr>
        <p:spPr>
          <a:xfrm>
            <a:off x="0" y="1797900"/>
            <a:ext cx="4440600" cy="3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66666"/>
                </a:solidFill>
                <a:latin typeface="Barlow"/>
                <a:ea typeface="Barlow"/>
                <a:cs typeface="Barlow"/>
                <a:sym typeface="Barlow"/>
              </a:rPr>
              <a:t>Command &amp; </a:t>
            </a:r>
            <a:r>
              <a:rPr b="1" lang="en" sz="3000">
                <a:solidFill>
                  <a:srgbClr val="666666"/>
                </a:solidFill>
                <a:latin typeface="Barlow"/>
                <a:ea typeface="Barlow"/>
                <a:cs typeface="Barlow"/>
                <a:sym typeface="Barlow"/>
              </a:rPr>
              <a:t>Control</a:t>
            </a:r>
            <a:endParaRPr b="1" sz="3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Bias towards inaction (punishing improper action)</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Hubris - assumption “I” know best</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Telling others (outside your domain) what is proper</a:t>
            </a:r>
            <a:endParaRPr sz="2000">
              <a:solidFill>
                <a:srgbClr val="666666"/>
              </a:solidFill>
              <a:latin typeface="Barlow"/>
              <a:ea typeface="Barlow"/>
              <a:cs typeface="Barlow"/>
              <a:sym typeface="Barlow"/>
            </a:endParaRPr>
          </a:p>
        </p:txBody>
      </p:sp>
      <p:sp>
        <p:nvSpPr>
          <p:cNvPr id="1731" name="Google Shape;1731;p86"/>
          <p:cNvSpPr txBox="1"/>
          <p:nvPr/>
        </p:nvSpPr>
        <p:spPr>
          <a:xfrm>
            <a:off x="4440600" y="1797900"/>
            <a:ext cx="4678500" cy="334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0C814E"/>
                </a:solidFill>
                <a:latin typeface="Barlow"/>
                <a:ea typeface="Barlow"/>
                <a:cs typeface="Barlow"/>
                <a:sym typeface="Barlow"/>
              </a:rPr>
              <a:t>Emergence</a:t>
            </a:r>
            <a:endParaRPr b="1" sz="3000">
              <a:solidFill>
                <a:srgbClr val="0C814E"/>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Bias towards action (trials by inspiration)</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Humility - assumption “we” know best</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Activating and growing your role and purpose within your domain - collaborating with others when inspired</a:t>
            </a:r>
            <a:endParaRPr sz="2000">
              <a:solidFill>
                <a:srgbClr val="666666"/>
              </a:solidFill>
              <a:latin typeface="Barlow"/>
              <a:ea typeface="Barlow"/>
              <a:cs typeface="Barlow"/>
              <a:sym typeface="Barlo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5" name="Shape 1735"/>
        <p:cNvGrpSpPr/>
        <p:nvPr/>
      </p:nvGrpSpPr>
      <p:grpSpPr>
        <a:xfrm>
          <a:off x="0" y="0"/>
          <a:ext cx="0" cy="0"/>
          <a:chOff x="0" y="0"/>
          <a:chExt cx="0" cy="0"/>
        </a:xfrm>
      </p:grpSpPr>
      <p:sp>
        <p:nvSpPr>
          <p:cNvPr id="1736" name="Google Shape;1736;p8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Onchain vs off chain decisions</a:t>
            </a:r>
            <a:br>
              <a:rPr lang="en"/>
            </a:br>
            <a:br>
              <a:rPr lang="en"/>
            </a:br>
            <a:r>
              <a:rPr lang="en"/>
              <a:t>Commons (tokens) on-chain governance</a:t>
            </a:r>
            <a:br>
              <a:rPr lang="en"/>
            </a:br>
            <a:br>
              <a:rPr lang="en"/>
            </a:br>
            <a:r>
              <a:rPr lang="en"/>
              <a:t>Circle operational decisions - (Hybrid off/on chain)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0" name="Shape 1740"/>
        <p:cNvGrpSpPr/>
        <p:nvPr/>
      </p:nvGrpSpPr>
      <p:grpSpPr>
        <a:xfrm>
          <a:off x="0" y="0"/>
          <a:ext cx="0" cy="0"/>
          <a:chOff x="0" y="0"/>
          <a:chExt cx="0" cy="0"/>
        </a:xfrm>
      </p:grpSpPr>
      <p:sp>
        <p:nvSpPr>
          <p:cNvPr id="1741" name="Google Shape;1741;p8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Reputation Badges (so salaries aren’t the value signal - badges are). </a:t>
            </a:r>
            <a:br>
              <a:rPr lang="en"/>
            </a:br>
            <a:br>
              <a:rPr lang="en"/>
            </a:br>
            <a:r>
              <a:rPr lang="en"/>
              <a:t>Harmonize Voice tokens (not equal to salary?). </a:t>
            </a:r>
            <a:br>
              <a:rPr lang="en"/>
            </a:br>
            <a:br>
              <a:rPr lang="en"/>
            </a:br>
            <a:r>
              <a:rPr lang="en"/>
              <a:t>Badge multipliers …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5" name="Shape 1745"/>
        <p:cNvGrpSpPr/>
        <p:nvPr/>
      </p:nvGrpSpPr>
      <p:grpSpPr>
        <a:xfrm>
          <a:off x="0" y="0"/>
          <a:ext cx="0" cy="0"/>
          <a:chOff x="0" y="0"/>
          <a:chExt cx="0" cy="0"/>
        </a:xfrm>
      </p:grpSpPr>
      <p:sp>
        <p:nvSpPr>
          <p:cNvPr id="1746" name="Google Shape;1746;p8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Conflict resolution protocol</a:t>
            </a:r>
            <a:endParaRPr/>
          </a:p>
          <a:p>
            <a:pPr indent="0" lvl="0" marL="0" rtl="0" algn="ctr">
              <a:spcBef>
                <a:spcPts val="0"/>
              </a:spcBef>
              <a:spcAft>
                <a:spcPts val="0"/>
              </a:spcAft>
              <a:buNone/>
            </a:pPr>
            <a:r>
              <a:rPr lang="en"/>
              <a:t>Conflict is tension - tension leads to growth - conflict is healthy - when someone is being discussed have them present.</a:t>
            </a:r>
            <a:br>
              <a:rPr lang="en"/>
            </a:br>
            <a:endParaRPr/>
          </a:p>
          <a:p>
            <a:pPr indent="0" lvl="0" marL="0" rtl="0" algn="ctr">
              <a:spcBef>
                <a:spcPts val="0"/>
              </a:spcBef>
              <a:spcAft>
                <a:spcPts val="0"/>
              </a:spcAft>
              <a:buNone/>
            </a:pPr>
            <a:r>
              <a:rPr lang="en"/>
              <a:t>Talk 1on1</a:t>
            </a:r>
            <a:endParaRPr/>
          </a:p>
          <a:p>
            <a:pPr indent="0" lvl="0" marL="0" rtl="0" algn="ctr">
              <a:spcBef>
                <a:spcPts val="0"/>
              </a:spcBef>
              <a:spcAft>
                <a:spcPts val="0"/>
              </a:spcAft>
              <a:buNone/>
            </a:pPr>
            <a:r>
              <a:rPr lang="en"/>
              <a:t>Bring in Level up Arbiter </a:t>
            </a:r>
            <a:endParaRPr/>
          </a:p>
          <a:p>
            <a:pPr indent="0" lvl="0" marL="0" rtl="0" algn="ctr">
              <a:spcBef>
                <a:spcPts val="0"/>
              </a:spcBef>
              <a:spcAft>
                <a:spcPts val="0"/>
              </a:spcAft>
              <a:buNone/>
            </a:pPr>
            <a:r>
              <a:rPr lang="en"/>
              <a:t>Collective sensing</a:t>
            </a:r>
            <a:endParaRPr/>
          </a:p>
          <a:p>
            <a:pPr indent="0" lvl="0" marL="0" rtl="0" algn="ctr">
              <a:spcBef>
                <a:spcPts val="0"/>
              </a:spcBef>
              <a:spcAft>
                <a:spcPts val="0"/>
              </a:spcAft>
              <a:buNone/>
            </a:pPr>
            <a:r>
              <a:rPr lang="en"/>
              <a:t>Formal role/circle removal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90"/>
          <p:cNvSpPr/>
          <p:nvPr/>
        </p:nvSpPr>
        <p:spPr>
          <a:xfrm>
            <a:off x="0" y="75"/>
            <a:ext cx="25839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595959"/>
                </a:solidFill>
                <a:latin typeface="Barlow"/>
                <a:ea typeface="Barlow"/>
                <a:cs typeface="Barlow"/>
                <a:sym typeface="Barlow"/>
              </a:rPr>
              <a:t>ORGANISING PATTERNS, POLICIES AND PRINCIPLES</a:t>
            </a:r>
            <a:endParaRPr b="1" sz="1600">
              <a:solidFill>
                <a:srgbClr val="595959"/>
              </a:solidFill>
              <a:latin typeface="Barlow"/>
              <a:ea typeface="Barlow"/>
              <a:cs typeface="Barlow"/>
              <a:sym typeface="Barlow"/>
            </a:endParaRPr>
          </a:p>
          <a:p>
            <a:pPr indent="0" lvl="0" marL="0" rtl="0" algn="l">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rPr lang="en" sz="1600">
                <a:solidFill>
                  <a:schemeClr val="dk2"/>
                </a:solidFill>
                <a:latin typeface="Barlow"/>
                <a:ea typeface="Barlow"/>
                <a:cs typeface="Barlow"/>
                <a:sym typeface="Barlow"/>
              </a:rPr>
              <a:t>Roles have authority</a:t>
            </a: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Clr>
                <a:schemeClr val="dk1"/>
              </a:buClr>
              <a:buSzPts val="1100"/>
              <a:buFont typeface="Arial"/>
              <a:buNone/>
            </a:pPr>
            <a:r>
              <a:t/>
            </a:r>
            <a:endParaRPr sz="1600">
              <a:latin typeface="Barlow"/>
              <a:ea typeface="Barlow"/>
              <a:cs typeface="Barlow"/>
              <a:sym typeface="Barlow"/>
            </a:endParaRPr>
          </a:p>
          <a:p>
            <a:pPr indent="0" lvl="0" marL="0" rtl="0" algn="ctr">
              <a:spcBef>
                <a:spcPts val="0"/>
              </a:spcBef>
              <a:spcAft>
                <a:spcPts val="0"/>
              </a:spcAft>
              <a:buNone/>
            </a:pPr>
            <a:r>
              <a:rPr lang="en" sz="1600">
                <a:latin typeface="Barlow"/>
                <a:ea typeface="Barlow"/>
                <a:cs typeface="Barlow"/>
                <a:sym typeface="Barlow"/>
              </a:rPr>
              <a:t>New roles &amp; projects are created/funded/dropped by </a:t>
            </a:r>
            <a:r>
              <a:rPr lang="en" sz="1600">
                <a:latin typeface="Barlow"/>
                <a:ea typeface="Barlow"/>
                <a:cs typeface="Barlow"/>
                <a:sym typeface="Barlow"/>
              </a:rPr>
              <a:t>HVoice Holders</a:t>
            </a:r>
            <a:endParaRPr sz="1600">
              <a:latin typeface="Barlow"/>
              <a:ea typeface="Barlow"/>
              <a:cs typeface="Barlow"/>
              <a:sym typeface="Barlow"/>
            </a:endParaRPr>
          </a:p>
          <a:p>
            <a:pPr indent="0" lvl="0" marL="0" rtl="0" algn="l">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rPr lang="en" sz="1600">
                <a:solidFill>
                  <a:srgbClr val="595959"/>
                </a:solidFill>
                <a:latin typeface="Barlow"/>
                <a:ea typeface="Barlow"/>
                <a:cs typeface="Barlow"/>
                <a:sym typeface="Barlow"/>
              </a:rPr>
              <a:t>Member/role sponsors</a:t>
            </a: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br>
              <a:rPr lang="en" sz="1600">
                <a:solidFill>
                  <a:srgbClr val="595959"/>
                </a:solidFill>
                <a:latin typeface="Barlow"/>
                <a:ea typeface="Barlow"/>
                <a:cs typeface="Barlow"/>
                <a:sym typeface="Barlow"/>
              </a:rPr>
            </a:br>
            <a:r>
              <a:rPr lang="en" sz="1600">
                <a:latin typeface="Barlow"/>
                <a:ea typeface="Barlow"/>
                <a:cs typeface="Barlow"/>
                <a:sym typeface="Barlow"/>
              </a:rPr>
              <a:t>Hypha budget &amp; circle budgets </a:t>
            </a:r>
            <a:br>
              <a:rPr lang="en" sz="1600">
                <a:solidFill>
                  <a:srgbClr val="595959"/>
                </a:solidFill>
                <a:latin typeface="Barlow"/>
                <a:ea typeface="Barlow"/>
                <a:cs typeface="Barlow"/>
                <a:sym typeface="Barlow"/>
              </a:rPr>
            </a:br>
            <a:br>
              <a:rPr lang="en" sz="1600">
                <a:solidFill>
                  <a:srgbClr val="595959"/>
                </a:solidFill>
                <a:latin typeface="Barlow"/>
                <a:ea typeface="Barlow"/>
                <a:cs typeface="Barlow"/>
                <a:sym typeface="Barlow"/>
              </a:rPr>
            </a:br>
            <a:r>
              <a:rPr lang="en" sz="1600">
                <a:solidFill>
                  <a:srgbClr val="595959"/>
                </a:solidFill>
                <a:latin typeface="Barlow"/>
                <a:ea typeface="Barlow"/>
                <a:cs typeface="Barlow"/>
                <a:sym typeface="Barlow"/>
              </a:rPr>
              <a:t>One cycle trials</a:t>
            </a:r>
            <a:br>
              <a:rPr lang="en" sz="1600">
                <a:solidFill>
                  <a:srgbClr val="595959"/>
                </a:solidFill>
                <a:latin typeface="Barlow"/>
                <a:ea typeface="Barlow"/>
                <a:cs typeface="Barlow"/>
                <a:sym typeface="Barlow"/>
              </a:rPr>
            </a:br>
            <a:br>
              <a:rPr lang="en" sz="1600">
                <a:solidFill>
                  <a:srgbClr val="595959"/>
                </a:solidFill>
                <a:latin typeface="Barlow"/>
                <a:ea typeface="Barlow"/>
                <a:cs typeface="Barlow"/>
                <a:sym typeface="Barlow"/>
              </a:rPr>
            </a:br>
            <a:endParaRPr sz="1600">
              <a:solidFill>
                <a:srgbClr val="595959"/>
              </a:solidFill>
              <a:latin typeface="Barlow"/>
              <a:ea typeface="Barlow"/>
              <a:cs typeface="Barlow"/>
              <a:sym typeface="Barlow"/>
            </a:endParaRPr>
          </a:p>
        </p:txBody>
      </p:sp>
      <p:sp>
        <p:nvSpPr>
          <p:cNvPr id="1752" name="Google Shape;1752;p90"/>
          <p:cNvSpPr txBox="1"/>
          <p:nvPr/>
        </p:nvSpPr>
        <p:spPr>
          <a:xfrm>
            <a:off x="2583900" y="736931"/>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Barlow"/>
                <a:ea typeface="Barlow"/>
                <a:cs typeface="Barlow"/>
                <a:sym typeface="Barlow"/>
              </a:rPr>
              <a:t>The people filling roles don’t need permission to act (if it doesn’t impede another </a:t>
            </a:r>
            <a:r>
              <a:rPr lang="en" sz="1600">
                <a:solidFill>
                  <a:schemeClr val="dk2"/>
                </a:solidFill>
                <a:latin typeface="Barlow"/>
                <a:ea typeface="Barlow"/>
                <a:cs typeface="Barlow"/>
                <a:sym typeface="Barlow"/>
              </a:rPr>
              <a:t>domain) </a:t>
            </a:r>
            <a:r>
              <a:rPr lang="en" sz="1600">
                <a:solidFill>
                  <a:schemeClr val="dk2"/>
                </a:solidFill>
                <a:latin typeface="Barlow"/>
                <a:ea typeface="Barlow"/>
                <a:cs typeface="Barlow"/>
                <a:sym typeface="Barlow"/>
              </a:rPr>
              <a:t>and serve the purpose of their role. </a:t>
            </a:r>
            <a:endParaRPr/>
          </a:p>
        </p:txBody>
      </p:sp>
      <p:sp>
        <p:nvSpPr>
          <p:cNvPr id="1753" name="Google Shape;1753;p90"/>
          <p:cNvSpPr txBox="1"/>
          <p:nvPr/>
        </p:nvSpPr>
        <p:spPr>
          <a:xfrm>
            <a:off x="2583900" y="1488241"/>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a:ea typeface="Barlow"/>
                <a:cs typeface="Barlow"/>
                <a:sym typeface="Barlow"/>
              </a:rPr>
              <a:t>The HVoice holders (Hypha Members) have the ultimate authority to drive the evolution of Hypha.</a:t>
            </a:r>
            <a:endParaRPr/>
          </a:p>
        </p:txBody>
      </p:sp>
      <p:sp>
        <p:nvSpPr>
          <p:cNvPr id="1754" name="Google Shape;1754;p90"/>
          <p:cNvSpPr txBox="1"/>
          <p:nvPr/>
        </p:nvSpPr>
        <p:spPr>
          <a:xfrm>
            <a:off x="2583900" y="2475975"/>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Barlow"/>
                <a:ea typeface="Barlow"/>
                <a:cs typeface="Barlow"/>
                <a:sym typeface="Barlow"/>
              </a:rPr>
              <a:t>Every assignment is sponsored by an existing member. This “buddy system” ensures there’s a web of trust and wisdom. This sponsor is responsible for supporting this member in the game.</a:t>
            </a:r>
            <a:endParaRPr/>
          </a:p>
        </p:txBody>
      </p:sp>
      <p:sp>
        <p:nvSpPr>
          <p:cNvPr id="1755" name="Google Shape;1755;p90"/>
          <p:cNvSpPr txBox="1"/>
          <p:nvPr/>
        </p:nvSpPr>
        <p:spPr>
          <a:xfrm>
            <a:off x="2583900" y="3466575"/>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0"/>
          <p:cNvSpPr txBox="1"/>
          <p:nvPr/>
        </p:nvSpPr>
        <p:spPr>
          <a:xfrm>
            <a:off x="2583900" y="3463700"/>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a:ea typeface="Barlow"/>
                <a:cs typeface="Barlow"/>
                <a:sym typeface="Barlow"/>
              </a:rPr>
              <a:t>Circles are “mini DHO’s” All HVoice holders are responsible for the “Hypha Budget”. While Circle Members are responsible for their Circle Budgets.</a:t>
            </a:r>
            <a:endParaRPr/>
          </a:p>
        </p:txBody>
      </p:sp>
      <p:sp>
        <p:nvSpPr>
          <p:cNvPr id="1757" name="Google Shape;1757;p90"/>
          <p:cNvSpPr txBox="1"/>
          <p:nvPr/>
        </p:nvSpPr>
        <p:spPr>
          <a:xfrm>
            <a:off x="2583900" y="4206019"/>
            <a:ext cx="64533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Barlow"/>
                <a:ea typeface="Barlow"/>
                <a:cs typeface="Barlow"/>
                <a:sym typeface="Barlow"/>
              </a:rPr>
              <a:t>When a member first applies for a role, it’s for a </a:t>
            </a:r>
            <a:r>
              <a:rPr b="1" lang="en" sz="1600">
                <a:solidFill>
                  <a:schemeClr val="dk2"/>
                </a:solidFill>
                <a:latin typeface="Barlow"/>
                <a:ea typeface="Barlow"/>
                <a:cs typeface="Barlow"/>
                <a:sym typeface="Barlow"/>
              </a:rPr>
              <a:t>maximum 1 cycle.</a:t>
            </a:r>
            <a:r>
              <a:rPr lang="en" sz="1600">
                <a:solidFill>
                  <a:schemeClr val="dk2"/>
                </a:solidFill>
                <a:latin typeface="Barlow"/>
                <a:ea typeface="Barlow"/>
                <a:cs typeface="Barlow"/>
                <a:sym typeface="Barlow"/>
              </a:rPr>
              <a:t> After the cycle there is a “check in” period and a re-application period for an extended role if applicable.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91"/>
          <p:cNvSpPr/>
          <p:nvPr/>
        </p:nvSpPr>
        <p:spPr>
          <a:xfrm>
            <a:off x="0" y="75"/>
            <a:ext cx="25839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595959"/>
                </a:solidFill>
                <a:latin typeface="Barlow"/>
                <a:ea typeface="Barlow"/>
                <a:cs typeface="Barlow"/>
                <a:sym typeface="Barlow"/>
              </a:rPr>
              <a:t>ORGANISING PATTERNS, POLICIES AND PRINCIPLES</a:t>
            </a:r>
            <a:endParaRPr b="1" sz="1600">
              <a:solidFill>
                <a:srgbClr val="595959"/>
              </a:solidFill>
              <a:latin typeface="Barlow"/>
              <a:ea typeface="Barlow"/>
              <a:cs typeface="Barlow"/>
              <a:sym typeface="Barlow"/>
            </a:endParaRPr>
          </a:p>
          <a:p>
            <a:pPr indent="0" lvl="0" marL="0" rtl="0" algn="l">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rPr lang="en" sz="1600">
                <a:solidFill>
                  <a:srgbClr val="595959"/>
                </a:solidFill>
                <a:latin typeface="Barlow"/>
                <a:ea typeface="Barlow"/>
                <a:cs typeface="Barlow"/>
                <a:sym typeface="Barlow"/>
              </a:rPr>
              <a:t>Governance managed and evolved by HVoice Holders</a:t>
            </a: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rPr lang="en" sz="1600">
                <a:latin typeface="Barlow"/>
                <a:ea typeface="Barlow"/>
                <a:cs typeface="Barlow"/>
                <a:sym typeface="Barlow"/>
              </a:rPr>
              <a:t>Encourage cell-splitting - finance successful experiments</a:t>
            </a:r>
            <a:br>
              <a:rPr lang="en" sz="1600">
                <a:solidFill>
                  <a:srgbClr val="595959"/>
                </a:solidFill>
                <a:latin typeface="Barlow"/>
                <a:ea typeface="Barlow"/>
                <a:cs typeface="Barlow"/>
                <a:sym typeface="Barlow"/>
              </a:rPr>
            </a:br>
            <a:endParaRPr sz="1600">
              <a:solidFill>
                <a:srgbClr val="595959"/>
              </a:solidFill>
              <a:latin typeface="Barlow"/>
              <a:ea typeface="Barlow"/>
              <a:cs typeface="Barlow"/>
              <a:sym typeface="Barlow"/>
            </a:endParaRPr>
          </a:p>
          <a:p>
            <a:pPr indent="0" lvl="0" marL="0" rtl="0" algn="ctr">
              <a:spcBef>
                <a:spcPts val="0"/>
              </a:spcBef>
              <a:spcAft>
                <a:spcPts val="0"/>
              </a:spcAft>
              <a:buNone/>
            </a:pPr>
            <a:r>
              <a:rPr lang="en" sz="1600">
                <a:solidFill>
                  <a:srgbClr val="595959"/>
                </a:solidFill>
                <a:latin typeface="Barlow"/>
                <a:ea typeface="Barlow"/>
                <a:cs typeface="Barlow"/>
                <a:sym typeface="Barlow"/>
              </a:rPr>
              <a:t>Fractal organising</a:t>
            </a:r>
            <a:endParaRPr sz="1600">
              <a:solidFill>
                <a:srgbClr val="595959"/>
              </a:solidFill>
              <a:latin typeface="Barlow"/>
              <a:ea typeface="Barlow"/>
              <a:cs typeface="Barlow"/>
              <a:sym typeface="Barlow"/>
            </a:endParaRPr>
          </a:p>
          <a:p>
            <a:pPr indent="0" lvl="0" marL="0" rtl="0" algn="l">
              <a:spcBef>
                <a:spcPts val="0"/>
              </a:spcBef>
              <a:spcAft>
                <a:spcPts val="0"/>
              </a:spcAft>
              <a:buNone/>
            </a:pPr>
            <a:r>
              <a:t/>
            </a:r>
            <a:endParaRPr sz="1600">
              <a:solidFill>
                <a:srgbClr val="595959"/>
              </a:solidFill>
              <a:latin typeface="Barlow"/>
              <a:ea typeface="Barlow"/>
              <a:cs typeface="Barlow"/>
              <a:sym typeface="Barlow"/>
            </a:endParaRPr>
          </a:p>
          <a:p>
            <a:pPr indent="0" lvl="0" marL="0" rtl="0" algn="l">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rPr lang="en" sz="1600">
                <a:latin typeface="Barlow"/>
                <a:ea typeface="Barlow"/>
                <a:cs typeface="Barlow"/>
                <a:sym typeface="Barlow"/>
              </a:rPr>
              <a:t>Purpose, play, passion over </a:t>
            </a:r>
            <a:br>
              <a:rPr lang="en" sz="1600">
                <a:latin typeface="Barlow"/>
                <a:ea typeface="Barlow"/>
                <a:cs typeface="Barlow"/>
                <a:sym typeface="Barlow"/>
              </a:rPr>
            </a:br>
            <a:r>
              <a:rPr lang="en" sz="1600">
                <a:latin typeface="Barlow"/>
                <a:ea typeface="Barlow"/>
                <a:cs typeface="Barlow"/>
                <a:sym typeface="Barlow"/>
              </a:rPr>
              <a:t>coercion, control, cancer</a:t>
            </a:r>
            <a:endParaRPr sz="1600">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br>
              <a:rPr lang="en" sz="1600">
                <a:solidFill>
                  <a:srgbClr val="595959"/>
                </a:solidFill>
                <a:latin typeface="Barlow"/>
                <a:ea typeface="Barlow"/>
                <a:cs typeface="Barlow"/>
                <a:sym typeface="Barlow"/>
              </a:rPr>
            </a:br>
            <a:r>
              <a:rPr lang="en" sz="1600">
                <a:solidFill>
                  <a:schemeClr val="dk2"/>
                </a:solidFill>
                <a:latin typeface="Barlow"/>
                <a:ea typeface="Barlow"/>
                <a:cs typeface="Barlow"/>
                <a:sym typeface="Barlow"/>
              </a:rPr>
              <a:t>Clear purpose accountabilities and domain</a:t>
            </a:r>
            <a:endParaRPr sz="1600">
              <a:solidFill>
                <a:schemeClr val="dk2"/>
              </a:solidFill>
              <a:latin typeface="Barlow"/>
              <a:ea typeface="Barlow"/>
              <a:cs typeface="Barlow"/>
              <a:sym typeface="Barlow"/>
            </a:endParaRPr>
          </a:p>
          <a:p>
            <a:pPr indent="0" lvl="0" marL="0" rtl="0" algn="ctr">
              <a:spcBef>
                <a:spcPts val="0"/>
              </a:spcBef>
              <a:spcAft>
                <a:spcPts val="0"/>
              </a:spcAft>
              <a:buNone/>
            </a:pPr>
            <a:r>
              <a:t/>
            </a:r>
            <a:endParaRPr sz="1600">
              <a:solidFill>
                <a:schemeClr val="dk2"/>
              </a:solidFill>
              <a:latin typeface="Barlow"/>
              <a:ea typeface="Barlow"/>
              <a:cs typeface="Barlow"/>
              <a:sym typeface="Barlow"/>
            </a:endParaRPr>
          </a:p>
          <a:p>
            <a:pPr indent="0" lvl="0" marL="0" rtl="0" algn="ctr">
              <a:spcBef>
                <a:spcPts val="0"/>
              </a:spcBef>
              <a:spcAft>
                <a:spcPts val="0"/>
              </a:spcAft>
              <a:buNone/>
            </a:pPr>
            <a:r>
              <a:rPr lang="en" sz="1600">
                <a:solidFill>
                  <a:schemeClr val="dk2"/>
                </a:solidFill>
                <a:latin typeface="Barlow"/>
                <a:ea typeface="Barlow"/>
                <a:cs typeface="Barlow"/>
                <a:sym typeface="Barlow"/>
              </a:rPr>
              <a:t>Understanding of the game.</a:t>
            </a:r>
            <a:endParaRPr sz="1600">
              <a:solidFill>
                <a:schemeClr val="dk2"/>
              </a:solidFill>
              <a:latin typeface="Barlow"/>
              <a:ea typeface="Barlow"/>
              <a:cs typeface="Barlow"/>
              <a:sym typeface="Barlow"/>
            </a:endParaRPr>
          </a:p>
          <a:p>
            <a:pPr indent="0" lvl="0" marL="0" rtl="0" algn="ctr">
              <a:spcBef>
                <a:spcPts val="0"/>
              </a:spcBef>
              <a:spcAft>
                <a:spcPts val="0"/>
              </a:spcAft>
              <a:buNone/>
            </a:pPr>
            <a:br>
              <a:rPr lang="en" sz="1600">
                <a:solidFill>
                  <a:schemeClr val="dk2"/>
                </a:solidFill>
                <a:latin typeface="Barlow"/>
                <a:ea typeface="Barlow"/>
                <a:cs typeface="Barlow"/>
                <a:sym typeface="Barlow"/>
              </a:rPr>
            </a:br>
            <a:endParaRPr sz="1600">
              <a:solidFill>
                <a:schemeClr val="dk2"/>
              </a:solidFill>
              <a:latin typeface="Barlow"/>
              <a:ea typeface="Barlow"/>
              <a:cs typeface="Barlow"/>
              <a:sym typeface="Barlow"/>
            </a:endParaRPr>
          </a:p>
          <a:p>
            <a:pPr indent="0" lvl="0" marL="0" rtl="0" algn="ctr">
              <a:spcBef>
                <a:spcPts val="0"/>
              </a:spcBef>
              <a:spcAft>
                <a:spcPts val="0"/>
              </a:spcAft>
              <a:buNone/>
            </a:pPr>
            <a:r>
              <a:t/>
            </a:r>
            <a:endParaRPr sz="1600">
              <a:solidFill>
                <a:schemeClr val="dk2"/>
              </a:solidFill>
              <a:latin typeface="Barlow"/>
              <a:ea typeface="Barlow"/>
              <a:cs typeface="Barlow"/>
              <a:sym typeface="Barlow"/>
            </a:endParaRPr>
          </a:p>
          <a:p>
            <a:pPr indent="0" lvl="0" marL="0" rtl="0" algn="ctr">
              <a:spcBef>
                <a:spcPts val="0"/>
              </a:spcBef>
              <a:spcAft>
                <a:spcPts val="0"/>
              </a:spcAft>
              <a:buNone/>
            </a:pPr>
            <a:r>
              <a:t/>
            </a:r>
            <a:endParaRPr sz="1600">
              <a:solidFill>
                <a:schemeClr val="dk2"/>
              </a:solidFill>
              <a:latin typeface="Barlow"/>
              <a:ea typeface="Barlow"/>
              <a:cs typeface="Barlow"/>
              <a:sym typeface="Barlow"/>
            </a:endParaRPr>
          </a:p>
          <a:p>
            <a:pPr indent="0" lvl="0" marL="0" rtl="0" algn="ctr">
              <a:spcBef>
                <a:spcPts val="0"/>
              </a:spcBef>
              <a:spcAft>
                <a:spcPts val="0"/>
              </a:spcAft>
              <a:buNone/>
            </a:pPr>
            <a:r>
              <a:t/>
            </a:r>
            <a:endParaRPr sz="1600">
              <a:solidFill>
                <a:schemeClr val="dk2"/>
              </a:solidFill>
              <a:latin typeface="Barlow"/>
              <a:ea typeface="Barlow"/>
              <a:cs typeface="Barlow"/>
              <a:sym typeface="Barlow"/>
            </a:endParaRPr>
          </a:p>
          <a:p>
            <a:pPr indent="0" lvl="0" marL="0" rtl="0" algn="ctr">
              <a:spcBef>
                <a:spcPts val="0"/>
              </a:spcBef>
              <a:spcAft>
                <a:spcPts val="0"/>
              </a:spcAft>
              <a:buNone/>
            </a:pPr>
            <a:r>
              <a:t/>
            </a:r>
            <a:endParaRPr sz="1600">
              <a:solidFill>
                <a:schemeClr val="dk2"/>
              </a:solidFill>
              <a:latin typeface="Barlow"/>
              <a:ea typeface="Barlow"/>
              <a:cs typeface="Barlow"/>
              <a:sym typeface="Barlow"/>
            </a:endParaRPr>
          </a:p>
          <a:p>
            <a:pPr indent="0" lvl="0" marL="0" rtl="0" algn="ctr">
              <a:spcBef>
                <a:spcPts val="0"/>
              </a:spcBef>
              <a:spcAft>
                <a:spcPts val="0"/>
              </a:spcAft>
              <a:buNone/>
            </a:pPr>
            <a:br>
              <a:rPr lang="en" sz="1600">
                <a:solidFill>
                  <a:schemeClr val="dk2"/>
                </a:solidFill>
                <a:latin typeface="Barlow"/>
                <a:ea typeface="Barlow"/>
                <a:cs typeface="Barlow"/>
                <a:sym typeface="Barlow"/>
              </a:rPr>
            </a:br>
            <a:endParaRPr sz="1600">
              <a:solidFill>
                <a:schemeClr val="dk2"/>
              </a:solidFill>
              <a:latin typeface="Barlow"/>
              <a:ea typeface="Barlow"/>
              <a:cs typeface="Barlow"/>
              <a:sym typeface="Barlow"/>
            </a:endParaRPr>
          </a:p>
          <a:p>
            <a:pPr indent="0" lvl="0" marL="0" rtl="0" algn="ctr">
              <a:spcBef>
                <a:spcPts val="0"/>
              </a:spcBef>
              <a:spcAft>
                <a:spcPts val="0"/>
              </a:spcAft>
              <a:buNone/>
            </a:pPr>
            <a:r>
              <a:t/>
            </a:r>
            <a:endParaRPr sz="1600">
              <a:solidFill>
                <a:schemeClr val="dk2"/>
              </a:solidFill>
              <a:latin typeface="Barlow"/>
              <a:ea typeface="Barlow"/>
              <a:cs typeface="Barlow"/>
              <a:sym typeface="Barlow"/>
            </a:endParaRPr>
          </a:p>
          <a:p>
            <a:pPr indent="0" lvl="0" marL="0" rtl="0" algn="l">
              <a:spcBef>
                <a:spcPts val="0"/>
              </a:spcBef>
              <a:spcAft>
                <a:spcPts val="0"/>
              </a:spcAft>
              <a:buNone/>
            </a:pPr>
            <a:r>
              <a:t/>
            </a:r>
            <a:endParaRPr sz="16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600">
              <a:solidFill>
                <a:schemeClr val="dk2"/>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br>
              <a:rPr lang="en" sz="1600">
                <a:solidFill>
                  <a:srgbClr val="595959"/>
                </a:solidFill>
                <a:latin typeface="Barlow"/>
                <a:ea typeface="Barlow"/>
                <a:cs typeface="Barlow"/>
                <a:sym typeface="Barlow"/>
              </a:rPr>
            </a:b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l">
              <a:spcBef>
                <a:spcPts val="0"/>
              </a:spcBef>
              <a:spcAft>
                <a:spcPts val="0"/>
              </a:spcAft>
              <a:buNone/>
            </a:pPr>
            <a:r>
              <a:t/>
            </a:r>
            <a:endParaRPr sz="16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600">
              <a:solidFill>
                <a:srgbClr val="595959"/>
              </a:solidFill>
              <a:latin typeface="Roboto"/>
              <a:ea typeface="Roboto"/>
              <a:cs typeface="Roboto"/>
              <a:sym typeface="Roboto"/>
            </a:endParaRPr>
          </a:p>
        </p:txBody>
      </p:sp>
      <p:sp>
        <p:nvSpPr>
          <p:cNvPr id="1763" name="Google Shape;1763;p91"/>
          <p:cNvSpPr txBox="1"/>
          <p:nvPr/>
        </p:nvSpPr>
        <p:spPr>
          <a:xfrm>
            <a:off x="2583900" y="736931"/>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Barlow"/>
                <a:ea typeface="Barlow"/>
                <a:cs typeface="Barlow"/>
                <a:sym typeface="Barlow"/>
              </a:rPr>
              <a:t>The governance, policies, patterns, principles and all protocols are governed and evolved by the HVoice holders. All is up for evolution.</a:t>
            </a:r>
            <a:endParaRPr/>
          </a:p>
        </p:txBody>
      </p:sp>
      <p:sp>
        <p:nvSpPr>
          <p:cNvPr id="1764" name="Google Shape;1764;p91"/>
          <p:cNvSpPr txBox="1"/>
          <p:nvPr/>
        </p:nvSpPr>
        <p:spPr>
          <a:xfrm>
            <a:off x="2583900" y="1488241"/>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a:ea typeface="Barlow"/>
                <a:cs typeface="Barlow"/>
                <a:sym typeface="Barlow"/>
              </a:rPr>
              <a:t>Healthy competition amongst multiple organs</a:t>
            </a:r>
            <a:r>
              <a:rPr lang="en" sz="1600">
                <a:latin typeface="Barlow"/>
                <a:ea typeface="Barlow"/>
                <a:cs typeface="Barlow"/>
                <a:sym typeface="Barlow"/>
              </a:rPr>
              <a:t>. Hypha thrives as it’s able to let members experiment with new </a:t>
            </a:r>
            <a:r>
              <a:rPr lang="en" sz="1600">
                <a:latin typeface="Barlow"/>
                <a:ea typeface="Barlow"/>
                <a:cs typeface="Barlow"/>
                <a:sym typeface="Barlow"/>
              </a:rPr>
              <a:t>circles</a:t>
            </a:r>
            <a:r>
              <a:rPr lang="en" sz="1600">
                <a:latin typeface="Barlow"/>
                <a:ea typeface="Barlow"/>
                <a:cs typeface="Barlow"/>
                <a:sym typeface="Barlow"/>
              </a:rPr>
              <a:t> and roles little risk - while being able to resource successes and cut </a:t>
            </a:r>
            <a:r>
              <a:rPr lang="en" sz="1600">
                <a:solidFill>
                  <a:schemeClr val="dk1"/>
                </a:solidFill>
                <a:latin typeface="Barlow"/>
                <a:ea typeface="Barlow"/>
                <a:cs typeface="Barlow"/>
                <a:sym typeface="Barlow"/>
              </a:rPr>
              <a:t>(</a:t>
            </a:r>
            <a:r>
              <a:rPr lang="en" sz="1600">
                <a:solidFill>
                  <a:schemeClr val="dk1"/>
                </a:solidFill>
                <a:latin typeface="Barlow"/>
                <a:ea typeface="Barlow"/>
                <a:cs typeface="Barlow"/>
                <a:sym typeface="Barlow"/>
              </a:rPr>
              <a:t>not people, roles)</a:t>
            </a:r>
            <a:r>
              <a:rPr lang="en" sz="1600">
                <a:solidFill>
                  <a:schemeClr val="dk1"/>
                </a:solidFill>
                <a:latin typeface="Barlow"/>
                <a:ea typeface="Barlow"/>
                <a:cs typeface="Barlow"/>
                <a:sym typeface="Barlow"/>
              </a:rPr>
              <a:t> </a:t>
            </a:r>
            <a:r>
              <a:rPr lang="en" sz="1600">
                <a:latin typeface="Barlow"/>
                <a:ea typeface="Barlow"/>
                <a:cs typeface="Barlow"/>
                <a:sym typeface="Barlow"/>
              </a:rPr>
              <a:t>failures. </a:t>
            </a:r>
            <a:endParaRPr/>
          </a:p>
        </p:txBody>
      </p:sp>
      <p:sp>
        <p:nvSpPr>
          <p:cNvPr id="1765" name="Google Shape;1765;p91"/>
          <p:cNvSpPr txBox="1"/>
          <p:nvPr/>
        </p:nvSpPr>
        <p:spPr>
          <a:xfrm>
            <a:off x="2583900" y="2475975"/>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Barlow"/>
                <a:ea typeface="Barlow"/>
                <a:cs typeface="Barlow"/>
                <a:sym typeface="Barlow"/>
              </a:rPr>
              <a:t>Every role is a mini circle and every circle is a mini DHO and every DHO is a mini economy...</a:t>
            </a:r>
            <a:endParaRPr/>
          </a:p>
        </p:txBody>
      </p:sp>
      <p:sp>
        <p:nvSpPr>
          <p:cNvPr id="1766" name="Google Shape;1766;p91"/>
          <p:cNvSpPr txBox="1"/>
          <p:nvPr/>
        </p:nvSpPr>
        <p:spPr>
          <a:xfrm>
            <a:off x="2583900" y="3466575"/>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nvSpPr>
        <p:spPr>
          <a:xfrm>
            <a:off x="2583900" y="3217116"/>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a:ea typeface="Barlow"/>
                <a:cs typeface="Barlow"/>
                <a:sym typeface="Barlow"/>
              </a:rPr>
              <a:t>We focus on the meta-objective of a “regenerative renaissance” we’re able to change the rules of the game and we bias ourselves towards creating a thriving system and not repeating cancerous patterns.</a:t>
            </a:r>
            <a:endParaRPr/>
          </a:p>
        </p:txBody>
      </p:sp>
      <p:sp>
        <p:nvSpPr>
          <p:cNvPr id="1768" name="Google Shape;1768;p91"/>
          <p:cNvSpPr txBox="1"/>
          <p:nvPr/>
        </p:nvSpPr>
        <p:spPr>
          <a:xfrm>
            <a:off x="2583900" y="4206019"/>
            <a:ext cx="64533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Barlow"/>
                <a:ea typeface="Barlow"/>
                <a:cs typeface="Barlow"/>
                <a:sym typeface="Barlow"/>
              </a:rPr>
              <a:t>All roles, circles, DHO’s have a </a:t>
            </a:r>
            <a:r>
              <a:rPr b="1" lang="en" sz="1600">
                <a:solidFill>
                  <a:schemeClr val="dk2"/>
                </a:solidFill>
                <a:latin typeface="Barlow"/>
                <a:ea typeface="Barlow"/>
                <a:cs typeface="Barlow"/>
                <a:sym typeface="Barlow"/>
              </a:rPr>
              <a:t>clear </a:t>
            </a:r>
            <a:r>
              <a:rPr lang="en" sz="1600">
                <a:solidFill>
                  <a:schemeClr val="dk2"/>
                </a:solidFill>
                <a:latin typeface="Barlow"/>
                <a:ea typeface="Barlow"/>
                <a:cs typeface="Barlow"/>
                <a:sym typeface="Barlow"/>
              </a:rPr>
              <a:t>purpose, accountability and </a:t>
            </a:r>
            <a:r>
              <a:rPr lang="en" sz="1600">
                <a:solidFill>
                  <a:schemeClr val="dk2"/>
                </a:solidFill>
                <a:latin typeface="Barlow"/>
                <a:ea typeface="Barlow"/>
                <a:cs typeface="Barlow"/>
                <a:sym typeface="Barlow"/>
              </a:rPr>
              <a:t>domain</a:t>
            </a:r>
            <a:r>
              <a:rPr lang="en" sz="1600">
                <a:solidFill>
                  <a:schemeClr val="dk2"/>
                </a:solidFill>
                <a:latin typeface="Barlow"/>
                <a:ea typeface="Barlow"/>
                <a:cs typeface="Barlow"/>
                <a:sym typeface="Barlow"/>
              </a:rPr>
              <a:t> (optional)</a:t>
            </a:r>
            <a:r>
              <a:rPr lang="en" sz="1600">
                <a:solidFill>
                  <a:schemeClr val="dk2"/>
                </a:solidFill>
                <a:latin typeface="Barlow"/>
                <a:ea typeface="Barlow"/>
                <a:cs typeface="Barlow"/>
                <a:sym typeface="Barlow"/>
              </a:rPr>
              <a:t> before being created. This gives them authority to act.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92"/>
          <p:cNvSpPr/>
          <p:nvPr/>
        </p:nvSpPr>
        <p:spPr>
          <a:xfrm>
            <a:off x="0" y="75"/>
            <a:ext cx="25839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595959"/>
                </a:solidFill>
                <a:latin typeface="Barlow"/>
                <a:ea typeface="Barlow"/>
                <a:cs typeface="Barlow"/>
                <a:sym typeface="Barlow"/>
              </a:rPr>
              <a:t>ORGANISING PATTERNS, POLICIES AND PRINCIPLES</a:t>
            </a:r>
            <a:endParaRPr b="1" sz="1600">
              <a:solidFill>
                <a:srgbClr val="595959"/>
              </a:solidFill>
              <a:latin typeface="Barlow"/>
              <a:ea typeface="Barlow"/>
              <a:cs typeface="Barlow"/>
              <a:sym typeface="Barlow"/>
            </a:endParaRPr>
          </a:p>
          <a:p>
            <a:pPr indent="0" lvl="0" marL="0" rtl="0" algn="l">
              <a:spcBef>
                <a:spcPts val="0"/>
              </a:spcBef>
              <a:spcAft>
                <a:spcPts val="0"/>
              </a:spcAft>
              <a:buNone/>
            </a:pPr>
            <a:r>
              <a:t/>
            </a:r>
            <a:endParaRPr b="1" sz="1600">
              <a:solidFill>
                <a:srgbClr val="595959"/>
              </a:solidFill>
              <a:latin typeface="Barlow"/>
              <a:ea typeface="Barlow"/>
              <a:cs typeface="Barlow"/>
              <a:sym typeface="Barlow"/>
            </a:endParaRPr>
          </a:p>
          <a:p>
            <a:pPr indent="0" lvl="0" marL="0" rtl="0" algn="ctr">
              <a:spcBef>
                <a:spcPts val="0"/>
              </a:spcBef>
              <a:spcAft>
                <a:spcPts val="0"/>
              </a:spcAft>
              <a:buNone/>
            </a:pPr>
            <a:r>
              <a:rPr lang="en" sz="1600">
                <a:solidFill>
                  <a:srgbClr val="595959"/>
                </a:solidFill>
                <a:latin typeface="Barlow"/>
                <a:ea typeface="Barlow"/>
                <a:cs typeface="Barlow"/>
                <a:sym typeface="Barlow"/>
              </a:rPr>
              <a:t>Transparency and direct communication</a:t>
            </a: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rPr lang="en" sz="1600">
                <a:latin typeface="Barlow"/>
                <a:ea typeface="Barlow"/>
                <a:cs typeface="Barlow"/>
                <a:sym typeface="Barlow"/>
              </a:rPr>
              <a:t>Voice holders (self-organise) methods for receiving their voice</a:t>
            </a:r>
            <a:endParaRPr sz="1600">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rPr lang="en" sz="1600">
                <a:solidFill>
                  <a:srgbClr val="595959"/>
                </a:solidFill>
                <a:latin typeface="Barlow"/>
                <a:ea typeface="Barlow"/>
                <a:cs typeface="Barlow"/>
                <a:sym typeface="Barlow"/>
              </a:rPr>
              <a:t>Change protocols before changing healthy people  </a:t>
            </a:r>
            <a:br>
              <a:rPr lang="en" sz="1600">
                <a:solidFill>
                  <a:srgbClr val="595959"/>
                </a:solidFill>
                <a:latin typeface="Barlow"/>
                <a:ea typeface="Barlow"/>
                <a:cs typeface="Barlow"/>
                <a:sym typeface="Barlow"/>
              </a:rPr>
            </a:b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rPr lang="en" sz="1600">
                <a:latin typeface="Barlow"/>
                <a:ea typeface="Barlow"/>
                <a:cs typeface="Barlow"/>
                <a:sym typeface="Barlow"/>
              </a:rPr>
              <a:t>Members govern the budget as an immune and evolution function</a:t>
            </a:r>
            <a:endParaRPr sz="1600">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ctr">
              <a:spcBef>
                <a:spcPts val="0"/>
              </a:spcBef>
              <a:spcAft>
                <a:spcPts val="0"/>
              </a:spcAft>
              <a:buNone/>
            </a:pPr>
            <a:r>
              <a:rPr lang="en" sz="1600">
                <a:solidFill>
                  <a:schemeClr val="dk2"/>
                </a:solidFill>
                <a:latin typeface="Barlow"/>
                <a:ea typeface="Barlow"/>
                <a:cs typeface="Barlow"/>
                <a:sym typeface="Barlow"/>
              </a:rPr>
              <a:t>Bias towards full deferred for trial assignments</a:t>
            </a:r>
            <a:br>
              <a:rPr lang="en" sz="1600">
                <a:solidFill>
                  <a:srgbClr val="595959"/>
                </a:solidFill>
                <a:latin typeface="Barlow"/>
                <a:ea typeface="Barlow"/>
                <a:cs typeface="Barlow"/>
                <a:sym typeface="Barlow"/>
              </a:rPr>
            </a:b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l">
              <a:spcBef>
                <a:spcPts val="0"/>
              </a:spcBef>
              <a:spcAft>
                <a:spcPts val="0"/>
              </a:spcAft>
              <a:buNone/>
            </a:pPr>
            <a:r>
              <a:t/>
            </a:r>
            <a:endParaRPr sz="16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600">
              <a:solidFill>
                <a:srgbClr val="595959"/>
              </a:solidFill>
              <a:latin typeface="Roboto"/>
              <a:ea typeface="Roboto"/>
              <a:cs typeface="Roboto"/>
              <a:sym typeface="Roboto"/>
            </a:endParaRPr>
          </a:p>
        </p:txBody>
      </p:sp>
      <p:sp>
        <p:nvSpPr>
          <p:cNvPr id="1774" name="Google Shape;1774;p92"/>
          <p:cNvSpPr txBox="1"/>
          <p:nvPr/>
        </p:nvSpPr>
        <p:spPr>
          <a:xfrm>
            <a:off x="2583900" y="736931"/>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Barlow"/>
                <a:ea typeface="Barlow"/>
                <a:cs typeface="Barlow"/>
                <a:sym typeface="Barlow"/>
              </a:rPr>
              <a:t>Roles have authority. If you need advice or need to engage with another roles domain. Go directly to them. Same with conflict.</a:t>
            </a:r>
            <a:endParaRPr/>
          </a:p>
        </p:txBody>
      </p:sp>
      <p:sp>
        <p:nvSpPr>
          <p:cNvPr id="1775" name="Google Shape;1775;p92"/>
          <p:cNvSpPr txBox="1"/>
          <p:nvPr/>
        </p:nvSpPr>
        <p:spPr>
          <a:xfrm>
            <a:off x="2583900" y="1488241"/>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a:ea typeface="Barlow"/>
                <a:cs typeface="Barlow"/>
                <a:sym typeface="Barlow"/>
              </a:rPr>
              <a:t>Members are able to vote with their HVoice however they chose. Hypha encourages members to establish and publish transparent protocols for </a:t>
            </a:r>
            <a:r>
              <a:rPr lang="en" sz="1600">
                <a:latin typeface="Barlow"/>
                <a:ea typeface="Barlow"/>
                <a:cs typeface="Barlow"/>
                <a:sym typeface="Barlow"/>
              </a:rPr>
              <a:t>receiving</a:t>
            </a:r>
            <a:r>
              <a:rPr lang="en" sz="1600">
                <a:latin typeface="Barlow"/>
                <a:ea typeface="Barlow"/>
                <a:cs typeface="Barlow"/>
                <a:sym typeface="Barlow"/>
              </a:rPr>
              <a:t> their voice.</a:t>
            </a:r>
            <a:r>
              <a:rPr lang="en" sz="1600">
                <a:latin typeface="Barlow"/>
                <a:ea typeface="Barlow"/>
                <a:cs typeface="Barlow"/>
                <a:sym typeface="Barlow"/>
              </a:rPr>
              <a:t> </a:t>
            </a:r>
            <a:endParaRPr/>
          </a:p>
        </p:txBody>
      </p:sp>
      <p:sp>
        <p:nvSpPr>
          <p:cNvPr id="1776" name="Google Shape;1776;p92"/>
          <p:cNvSpPr txBox="1"/>
          <p:nvPr/>
        </p:nvSpPr>
        <p:spPr>
          <a:xfrm>
            <a:off x="2583900" y="2475975"/>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Barlow"/>
                <a:ea typeface="Barlow"/>
                <a:cs typeface="Barlow"/>
                <a:sym typeface="Barlow"/>
              </a:rPr>
              <a:t>Hypha is meant to serve us, in our mission to create a new way of life. If protocols aren’t serving that mission we change the protocol before we attempt to change people. </a:t>
            </a:r>
            <a:endParaRPr/>
          </a:p>
        </p:txBody>
      </p:sp>
      <p:sp>
        <p:nvSpPr>
          <p:cNvPr id="1777" name="Google Shape;1777;p92"/>
          <p:cNvSpPr txBox="1"/>
          <p:nvPr/>
        </p:nvSpPr>
        <p:spPr>
          <a:xfrm>
            <a:off x="2583900" y="3466575"/>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2"/>
          <p:cNvSpPr txBox="1"/>
          <p:nvPr/>
        </p:nvSpPr>
        <p:spPr>
          <a:xfrm>
            <a:off x="2583900" y="3463700"/>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a:ea typeface="Barlow"/>
                <a:cs typeface="Barlow"/>
                <a:sym typeface="Barlow"/>
              </a:rPr>
              <a:t>HVoice holders are in control. What gets resources and what doesn’t is up to all the members according to their HVoice.</a:t>
            </a:r>
            <a:endParaRPr/>
          </a:p>
        </p:txBody>
      </p:sp>
      <p:sp>
        <p:nvSpPr>
          <p:cNvPr id="1779" name="Google Shape;1779;p92"/>
          <p:cNvSpPr txBox="1"/>
          <p:nvPr/>
        </p:nvSpPr>
        <p:spPr>
          <a:xfrm>
            <a:off x="2583900" y="4457175"/>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Barlow"/>
                <a:ea typeface="Barlow"/>
                <a:cs typeface="Barlow"/>
                <a:sym typeface="Barlow"/>
              </a:rPr>
              <a:t>Hypha encourages members to defer all compensation for their first cycle of filling a role, if possible.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93"/>
          <p:cNvSpPr/>
          <p:nvPr/>
        </p:nvSpPr>
        <p:spPr>
          <a:xfrm>
            <a:off x="0" y="75"/>
            <a:ext cx="25839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595959"/>
                </a:solidFill>
                <a:latin typeface="Barlow"/>
                <a:ea typeface="Barlow"/>
                <a:cs typeface="Barlow"/>
                <a:sym typeface="Barlow"/>
              </a:rPr>
              <a:t>ORGANISING PATTERNS, POLICIES AND PRINCIPLES</a:t>
            </a:r>
            <a:endParaRPr b="1" sz="1600">
              <a:solidFill>
                <a:srgbClr val="595959"/>
              </a:solidFill>
              <a:latin typeface="Barlow"/>
              <a:ea typeface="Barlow"/>
              <a:cs typeface="Barlow"/>
              <a:sym typeface="Barlow"/>
            </a:endParaRPr>
          </a:p>
          <a:p>
            <a:pPr indent="0" lvl="0" marL="0" rtl="0" algn="l">
              <a:spcBef>
                <a:spcPts val="0"/>
              </a:spcBef>
              <a:spcAft>
                <a:spcPts val="0"/>
              </a:spcAft>
              <a:buNone/>
            </a:pPr>
            <a:r>
              <a:t/>
            </a:r>
            <a:endParaRPr b="1" sz="1600">
              <a:solidFill>
                <a:srgbClr val="595959"/>
              </a:solidFill>
              <a:latin typeface="Barlow"/>
              <a:ea typeface="Barlow"/>
              <a:cs typeface="Barlow"/>
              <a:sym typeface="Barlow"/>
            </a:endParaRPr>
          </a:p>
          <a:p>
            <a:pPr indent="0" lvl="0" marL="0" rtl="0" algn="ctr">
              <a:spcBef>
                <a:spcPts val="0"/>
              </a:spcBef>
              <a:spcAft>
                <a:spcPts val="0"/>
              </a:spcAft>
              <a:buNone/>
            </a:pPr>
            <a:r>
              <a:rPr lang="en" sz="1600">
                <a:solidFill>
                  <a:srgbClr val="595959"/>
                </a:solidFill>
                <a:latin typeface="Barlow"/>
                <a:ea typeface="Barlow"/>
                <a:cs typeface="Barlow"/>
                <a:sym typeface="Barlow"/>
              </a:rPr>
              <a:t>Reflect how you’re showing up with your roles</a:t>
            </a:r>
            <a:endParaRPr sz="1600">
              <a:solidFill>
                <a:srgbClr val="595959"/>
              </a:solidFill>
              <a:latin typeface="Barlow"/>
              <a:ea typeface="Barlow"/>
              <a:cs typeface="Barlow"/>
              <a:sym typeface="Barlow"/>
            </a:endParaRPr>
          </a:p>
          <a:p>
            <a:pPr indent="0" lvl="0" marL="0" rtl="0" algn="l">
              <a:spcBef>
                <a:spcPts val="0"/>
              </a:spcBef>
              <a:spcAft>
                <a:spcPts val="0"/>
              </a:spcAft>
              <a:buNone/>
            </a:pPr>
            <a:br>
              <a:rPr lang="en" sz="1600">
                <a:solidFill>
                  <a:srgbClr val="595959"/>
                </a:solidFill>
                <a:latin typeface="Barlow"/>
                <a:ea typeface="Barlow"/>
                <a:cs typeface="Barlow"/>
                <a:sym typeface="Barlow"/>
              </a:rPr>
            </a:br>
            <a:endParaRPr sz="1600">
              <a:solidFill>
                <a:srgbClr val="595959"/>
              </a:solidFill>
              <a:latin typeface="Barlow"/>
              <a:ea typeface="Barlow"/>
              <a:cs typeface="Barlow"/>
              <a:sym typeface="Barlow"/>
            </a:endParaRPr>
          </a:p>
          <a:p>
            <a:pPr indent="0" lvl="0" marL="0" rtl="0" algn="ctr">
              <a:spcBef>
                <a:spcPts val="0"/>
              </a:spcBef>
              <a:spcAft>
                <a:spcPts val="0"/>
              </a:spcAft>
              <a:buNone/>
            </a:pPr>
            <a:r>
              <a:t/>
            </a:r>
            <a:endParaRPr sz="1600">
              <a:solidFill>
                <a:srgbClr val="595959"/>
              </a:solidFill>
              <a:latin typeface="Barlow"/>
              <a:ea typeface="Barlow"/>
              <a:cs typeface="Barlow"/>
              <a:sym typeface="Barlow"/>
            </a:endParaRPr>
          </a:p>
          <a:p>
            <a:pPr indent="0" lvl="0" marL="0" rtl="0" algn="l">
              <a:spcBef>
                <a:spcPts val="0"/>
              </a:spcBef>
              <a:spcAft>
                <a:spcPts val="0"/>
              </a:spcAft>
              <a:buNone/>
            </a:pPr>
            <a:r>
              <a:t/>
            </a:r>
            <a:endParaRPr sz="16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600">
              <a:solidFill>
                <a:srgbClr val="595959"/>
              </a:solidFill>
              <a:latin typeface="Roboto"/>
              <a:ea typeface="Roboto"/>
              <a:cs typeface="Roboto"/>
              <a:sym typeface="Roboto"/>
            </a:endParaRPr>
          </a:p>
        </p:txBody>
      </p:sp>
      <p:sp>
        <p:nvSpPr>
          <p:cNvPr id="1785" name="Google Shape;1785;p93"/>
          <p:cNvSpPr txBox="1"/>
          <p:nvPr/>
        </p:nvSpPr>
        <p:spPr>
          <a:xfrm>
            <a:off x="2583900" y="736931"/>
            <a:ext cx="6453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Barlow"/>
                <a:ea typeface="Barlow"/>
                <a:cs typeface="Barlow"/>
                <a:sym typeface="Barlow"/>
              </a:rPr>
              <a:t>If more than 3% of your time with Hypha is doing activities that are not part of your current roles, then this is a signal to create a new role and realign how you’re showing up with the roles you’re holding.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94"/>
          <p:cNvSpPr/>
          <p:nvPr/>
        </p:nvSpPr>
        <p:spPr>
          <a:xfrm>
            <a:off x="0" y="75"/>
            <a:ext cx="25839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ROLE </a:t>
            </a:r>
            <a:r>
              <a:rPr b="1" lang="en" sz="3000">
                <a:solidFill>
                  <a:srgbClr val="595959"/>
                </a:solidFill>
                <a:latin typeface="Barlow"/>
                <a:ea typeface="Barlow"/>
                <a:cs typeface="Barlow"/>
                <a:sym typeface="Barlow"/>
              </a:rPr>
              <a:t>ASSIGNMENT AND</a:t>
            </a:r>
            <a:r>
              <a:rPr b="1" lang="en" sz="3000">
                <a:solidFill>
                  <a:srgbClr val="595959"/>
                </a:solidFill>
                <a:latin typeface="Barlow"/>
                <a:ea typeface="Barlow"/>
                <a:cs typeface="Barlow"/>
                <a:sym typeface="Barlow"/>
              </a:rPr>
              <a:t> PAY</a:t>
            </a:r>
            <a:endParaRPr sz="16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6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b="1" lang="en" sz="1200">
                <a:solidFill>
                  <a:srgbClr val="595959"/>
                </a:solidFill>
                <a:latin typeface="Barlow"/>
                <a:ea typeface="Barlow"/>
                <a:cs typeface="Barlow"/>
                <a:sym typeface="Barlow"/>
              </a:rPr>
              <a:t>Recurring compensation is</a:t>
            </a:r>
            <a:r>
              <a:rPr b="1" lang="en" sz="1200">
                <a:solidFill>
                  <a:srgbClr val="595959"/>
                </a:solidFill>
                <a:latin typeface="Barlow"/>
                <a:ea typeface="Barlow"/>
                <a:cs typeface="Barlow"/>
                <a:sym typeface="Barlow"/>
              </a:rPr>
              <a:t> based on the complexity of the role being filled and quality of contributions to Hypha (not prior experience).</a:t>
            </a:r>
            <a:br>
              <a:rPr lang="en" sz="1600">
                <a:solidFill>
                  <a:srgbClr val="595959"/>
                </a:solidFill>
                <a:latin typeface="Barlow"/>
                <a:ea typeface="Barlow"/>
                <a:cs typeface="Barlow"/>
                <a:sym typeface="Barlow"/>
              </a:rPr>
            </a:br>
            <a:br>
              <a:rPr lang="en" sz="16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It’s important to note that all methods are lacking. What’s most important is that all members go through the same method.</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8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br>
              <a:rPr lang="en" sz="800">
                <a:solidFill>
                  <a:srgbClr val="595959"/>
                </a:solidFill>
                <a:latin typeface="Barlow"/>
                <a:ea typeface="Barlow"/>
                <a:cs typeface="Barlow"/>
                <a:sym typeface="Barlow"/>
              </a:rPr>
            </a:br>
            <a:r>
              <a:rPr b="1" i="1" lang="en" sz="1200">
                <a:solidFill>
                  <a:srgbClr val="595959"/>
                </a:solidFill>
                <a:latin typeface="Barlow"/>
                <a:ea typeface="Barlow"/>
                <a:cs typeface="Barlow"/>
                <a:sym typeface="Barlow"/>
              </a:rPr>
              <a:t>*Circles may create their own compensation methods.</a:t>
            </a:r>
            <a:endParaRPr b="1" i="1" sz="1200">
              <a:solidFill>
                <a:srgbClr val="595959"/>
              </a:solidFill>
              <a:latin typeface="Barlow"/>
              <a:ea typeface="Barlow"/>
              <a:cs typeface="Barlow"/>
              <a:sym typeface="Barlow"/>
            </a:endParaRPr>
          </a:p>
        </p:txBody>
      </p:sp>
      <p:pic>
        <p:nvPicPr>
          <p:cNvPr descr="Referenced doc: &#10;https://notepad.diglife.coop/6w_69K_8QLSbzNaYcDWtHw?view" id="1791" name="Google Shape;1791;p94" title="Time Committment and Salary Bands">
            <a:hlinkClick r:id="rId3"/>
          </p:cNvPr>
          <p:cNvPicPr preferRelativeResize="0"/>
          <p:nvPr/>
        </p:nvPicPr>
        <p:blipFill>
          <a:blip r:embed="rId4">
            <a:alphaModFix/>
          </a:blip>
          <a:stretch>
            <a:fillRect/>
          </a:stretch>
        </p:blipFill>
        <p:spPr>
          <a:xfrm>
            <a:off x="2838900" y="0"/>
            <a:ext cx="5974574" cy="4480925"/>
          </a:xfrm>
          <a:prstGeom prst="rect">
            <a:avLst/>
          </a:prstGeom>
          <a:noFill/>
          <a:ln>
            <a:noFill/>
          </a:ln>
        </p:spPr>
      </p:pic>
      <p:sp>
        <p:nvSpPr>
          <p:cNvPr id="1792" name="Google Shape;1792;p94"/>
          <p:cNvSpPr txBox="1"/>
          <p:nvPr/>
        </p:nvSpPr>
        <p:spPr>
          <a:xfrm>
            <a:off x="2838900" y="4480925"/>
            <a:ext cx="60138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Barlow"/>
                <a:ea typeface="Barlow"/>
                <a:cs typeface="Barlow"/>
                <a:sym typeface="Barlow"/>
              </a:rPr>
              <a:t>Watch the video or click this </a:t>
            </a:r>
            <a:r>
              <a:rPr lang="en" sz="1200" u="sng">
                <a:solidFill>
                  <a:schemeClr val="hlink"/>
                </a:solidFill>
                <a:latin typeface="Barlow"/>
                <a:ea typeface="Barlow"/>
                <a:cs typeface="Barlow"/>
                <a:sym typeface="Barlow"/>
                <a:hlinkClick r:id="rId5"/>
              </a:rPr>
              <a:t>document </a:t>
            </a:r>
            <a:r>
              <a:rPr lang="en" sz="1200">
                <a:solidFill>
                  <a:schemeClr val="dk2"/>
                </a:solidFill>
                <a:latin typeface="Barlow"/>
                <a:ea typeface="Barlow"/>
                <a:cs typeface="Barlow"/>
                <a:sym typeface="Barlow"/>
              </a:rPr>
              <a:t>for an overview of how complexity and commitment levels are assessed.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grpSp>
        <p:nvGrpSpPr>
          <p:cNvPr id="170" name="Google Shape;170;p32"/>
          <p:cNvGrpSpPr/>
          <p:nvPr/>
        </p:nvGrpSpPr>
        <p:grpSpPr>
          <a:xfrm>
            <a:off x="4569407" y="1250793"/>
            <a:ext cx="2457332" cy="2457300"/>
            <a:chOff x="3350207" y="1250793"/>
            <a:chExt cx="2457332" cy="2457300"/>
          </a:xfrm>
        </p:grpSpPr>
        <p:sp>
          <p:nvSpPr>
            <p:cNvPr id="171" name="Google Shape;171;p32"/>
            <p:cNvSpPr/>
            <p:nvPr/>
          </p:nvSpPr>
          <p:spPr>
            <a:xfrm>
              <a:off x="3350207" y="1250793"/>
              <a:ext cx="2457300" cy="24573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72" name="Google Shape;172;p32"/>
            <p:cNvSpPr/>
            <p:nvPr/>
          </p:nvSpPr>
          <p:spPr>
            <a:xfrm>
              <a:off x="3616422" y="1449045"/>
              <a:ext cx="870300" cy="8703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73" name="Google Shape;173;p32"/>
            <p:cNvSpPr/>
            <p:nvPr/>
          </p:nvSpPr>
          <p:spPr>
            <a:xfrm>
              <a:off x="3350207" y="1958016"/>
              <a:ext cx="1179600" cy="11796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74" name="Google Shape;174;p32"/>
            <p:cNvSpPr/>
            <p:nvPr/>
          </p:nvSpPr>
          <p:spPr>
            <a:xfrm>
              <a:off x="4237854" y="1670756"/>
              <a:ext cx="870300" cy="8703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75" name="Google Shape;175;p32"/>
            <p:cNvSpPr/>
            <p:nvPr/>
          </p:nvSpPr>
          <p:spPr>
            <a:xfrm>
              <a:off x="3989916" y="2319329"/>
              <a:ext cx="1366200" cy="13662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76" name="Google Shape;176;p32"/>
            <p:cNvSpPr/>
            <p:nvPr/>
          </p:nvSpPr>
          <p:spPr>
            <a:xfrm>
              <a:off x="4294965" y="1250793"/>
              <a:ext cx="537600" cy="5376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77" name="Google Shape;177;p32"/>
            <p:cNvSpPr/>
            <p:nvPr/>
          </p:nvSpPr>
          <p:spPr>
            <a:xfrm>
              <a:off x="4937239" y="2044309"/>
              <a:ext cx="870300" cy="8703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78" name="Google Shape;178;p32"/>
            <p:cNvSpPr/>
            <p:nvPr/>
          </p:nvSpPr>
          <p:spPr>
            <a:xfrm>
              <a:off x="4735958" y="1351951"/>
              <a:ext cx="537600" cy="5376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79" name="Google Shape;179;p32"/>
            <p:cNvSpPr/>
            <p:nvPr/>
          </p:nvSpPr>
          <p:spPr>
            <a:xfrm>
              <a:off x="5103556" y="1670756"/>
              <a:ext cx="537600" cy="5376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80" name="Google Shape;180;p32"/>
            <p:cNvSpPr/>
            <p:nvPr/>
          </p:nvSpPr>
          <p:spPr>
            <a:xfrm>
              <a:off x="4404178" y="3137714"/>
              <a:ext cx="537600" cy="5376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81" name="Google Shape;181;p32"/>
            <p:cNvSpPr/>
            <p:nvPr/>
          </p:nvSpPr>
          <p:spPr>
            <a:xfrm>
              <a:off x="4097539" y="2995367"/>
              <a:ext cx="537600" cy="5376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82" name="Google Shape;182;p32"/>
            <p:cNvSpPr/>
            <p:nvPr/>
          </p:nvSpPr>
          <p:spPr>
            <a:xfrm>
              <a:off x="4404178" y="2733592"/>
              <a:ext cx="537600" cy="537600"/>
            </a:xfrm>
            <a:prstGeom prst="ellipse">
              <a:avLst/>
            </a:prstGeom>
            <a:solidFill>
              <a:srgbClr val="5DB199">
                <a:alpha val="597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183" name="Google Shape;183;p32"/>
            <p:cNvPicPr preferRelativeResize="0"/>
            <p:nvPr/>
          </p:nvPicPr>
          <p:blipFill>
            <a:blip r:embed="rId4">
              <a:alphaModFix/>
            </a:blip>
            <a:stretch>
              <a:fillRect/>
            </a:stretch>
          </p:blipFill>
          <p:spPr>
            <a:xfrm>
              <a:off x="3989930" y="2465547"/>
              <a:ext cx="1073700" cy="1073700"/>
            </a:xfrm>
            <a:prstGeom prst="rect">
              <a:avLst/>
            </a:prstGeom>
            <a:noFill/>
            <a:ln>
              <a:noFill/>
            </a:ln>
          </p:spPr>
        </p:pic>
        <p:sp>
          <p:nvSpPr>
            <p:cNvPr id="184" name="Google Shape;184;p32"/>
            <p:cNvSpPr txBox="1"/>
            <p:nvPr/>
          </p:nvSpPr>
          <p:spPr>
            <a:xfrm>
              <a:off x="3895750" y="1642600"/>
              <a:ext cx="13662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Hypha</a:t>
              </a:r>
              <a:r>
                <a:rPr b="1" lang="en" sz="1800">
                  <a:solidFill>
                    <a:schemeClr val="lt1"/>
                  </a:solidFill>
                  <a:latin typeface="Roboto"/>
                  <a:ea typeface="Roboto"/>
                  <a:cs typeface="Roboto"/>
                  <a:sym typeface="Roboto"/>
                </a:rPr>
                <a:t>DHO</a:t>
              </a:r>
              <a:endParaRPr/>
            </a:p>
          </p:txBody>
        </p:sp>
      </p:grpSp>
      <p:sp>
        <p:nvSpPr>
          <p:cNvPr id="185" name="Google Shape;185;p32"/>
          <p:cNvSpPr/>
          <p:nvPr/>
        </p:nvSpPr>
        <p:spPr>
          <a:xfrm>
            <a:off x="1509875" y="1212600"/>
            <a:ext cx="389100" cy="30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2"/>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666666"/>
                </a:solidFill>
                <a:latin typeface="Barlow"/>
                <a:ea typeface="Barlow"/>
                <a:cs typeface="Barlow"/>
                <a:sym typeface="Barlow"/>
              </a:rPr>
              <a:t>SIGNALS &amp; AGREEMENTS</a:t>
            </a:r>
            <a:endParaRPr sz="2900">
              <a:solidFill>
                <a:srgbClr val="595959"/>
              </a:solidFill>
              <a:latin typeface="Barlow"/>
              <a:ea typeface="Barlow"/>
              <a:cs typeface="Barlow"/>
              <a:sym typeface="Barlow"/>
            </a:endParaRPr>
          </a:p>
          <a:p>
            <a:pPr indent="0" lvl="0" marL="0" rtl="0" algn="l">
              <a:lnSpc>
                <a:spcPct val="115000"/>
              </a:lnSpc>
              <a:spcBef>
                <a:spcPts val="1000"/>
              </a:spcBef>
              <a:spcAft>
                <a:spcPts val="0"/>
              </a:spcAft>
              <a:buNone/>
            </a:pPr>
            <a:r>
              <a:rPr lang="en" sz="1100">
                <a:solidFill>
                  <a:srgbClr val="595959"/>
                </a:solidFill>
                <a:latin typeface="Barlow"/>
                <a:ea typeface="Barlow"/>
                <a:cs typeface="Barlow"/>
                <a:sym typeface="Barlow"/>
              </a:rPr>
              <a:t>The Decentralized Human or Holonic Organization </a:t>
            </a:r>
            <a:r>
              <a:rPr lang="en" sz="1100">
                <a:solidFill>
                  <a:srgbClr val="595959"/>
                </a:solidFill>
                <a:latin typeface="Barlow"/>
                <a:ea typeface="Barlow"/>
                <a:cs typeface="Barlow"/>
                <a:sym typeface="Barlow"/>
              </a:rPr>
              <a:t>(DHO) is an organism that has the capacity to process signals and to enter into agreements with its members. </a:t>
            </a:r>
            <a:endParaRPr sz="11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1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100">
                <a:solidFill>
                  <a:srgbClr val="595959"/>
                </a:solidFill>
                <a:latin typeface="Barlow"/>
                <a:ea typeface="Barlow"/>
                <a:cs typeface="Barlow"/>
                <a:sym typeface="Barlow"/>
              </a:rPr>
              <a:t>Only the DHO has the power to enter into agreements with Hypha and its members. If a member proposes or promises something, Hypha doesn't have the ability to "choose sides" - if a decision is made, it simply executes on it.</a:t>
            </a:r>
            <a:endParaRPr sz="11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1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100">
                <a:solidFill>
                  <a:srgbClr val="595959"/>
                </a:solidFill>
                <a:latin typeface="Barlow"/>
                <a:ea typeface="Barlow"/>
                <a:cs typeface="Barlow"/>
                <a:sym typeface="Barlow"/>
              </a:rPr>
              <a:t>It always comes down to the governance of the DHO - that's the beauty and power of decentralized governance. Our collective task is to amplify the important signals to evolve our set of agreements.</a:t>
            </a:r>
            <a:endParaRPr sz="1100">
              <a:solidFill>
                <a:srgbClr val="595959"/>
              </a:solidFill>
              <a:latin typeface="Barlow"/>
              <a:ea typeface="Barlow"/>
              <a:cs typeface="Barlow"/>
              <a:sym typeface="Barlow"/>
            </a:endParaRPr>
          </a:p>
        </p:txBody>
      </p:sp>
      <p:sp>
        <p:nvSpPr>
          <p:cNvPr id="187" name="Google Shape;187;p32"/>
          <p:cNvSpPr txBox="1"/>
          <p:nvPr/>
        </p:nvSpPr>
        <p:spPr>
          <a:xfrm>
            <a:off x="2612150" y="2154350"/>
            <a:ext cx="1913700" cy="5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SIGNALS</a:t>
            </a:r>
            <a:endParaRPr/>
          </a:p>
        </p:txBody>
      </p:sp>
      <p:sp>
        <p:nvSpPr>
          <p:cNvPr id="188" name="Google Shape;188;p32"/>
          <p:cNvSpPr txBox="1"/>
          <p:nvPr/>
        </p:nvSpPr>
        <p:spPr>
          <a:xfrm>
            <a:off x="7120375" y="2189050"/>
            <a:ext cx="1913700" cy="5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AGREEMENTS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6" name="Shape 1796"/>
        <p:cNvGrpSpPr/>
        <p:nvPr/>
      </p:nvGrpSpPr>
      <p:grpSpPr>
        <a:xfrm>
          <a:off x="0" y="0"/>
          <a:ext cx="0" cy="0"/>
          <a:chOff x="0" y="0"/>
          <a:chExt cx="0" cy="0"/>
        </a:xfrm>
      </p:grpSpPr>
      <p:sp>
        <p:nvSpPr>
          <p:cNvPr id="1797" name="Google Shape;1797;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Evolving beyond the punishment of rewards </a:t>
            </a:r>
            <a:endParaRPr b="1">
              <a:latin typeface="Barlow"/>
              <a:ea typeface="Barlow"/>
              <a:cs typeface="Barlow"/>
              <a:sym typeface="Barlow"/>
            </a:endParaRPr>
          </a:p>
        </p:txBody>
      </p:sp>
      <p:sp>
        <p:nvSpPr>
          <p:cNvPr id="1798" name="Google Shape;1798;p95"/>
          <p:cNvSpPr txBox="1"/>
          <p:nvPr>
            <p:ph idx="1" type="body"/>
          </p:nvPr>
        </p:nvSpPr>
        <p:spPr>
          <a:xfrm>
            <a:off x="311700" y="1178624"/>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Barlow"/>
              <a:buAutoNum type="arabicPeriod"/>
            </a:pPr>
            <a:r>
              <a:rPr b="1" lang="en">
                <a:latin typeface="Barlow"/>
                <a:ea typeface="Barlow"/>
                <a:cs typeface="Barlow"/>
                <a:sym typeface="Barlow"/>
              </a:rPr>
              <a:t>Everyone in Hypha is a master of their craft - let’s unleash that potential!</a:t>
            </a:r>
            <a:endParaRPr b="1">
              <a:latin typeface="Barlow"/>
              <a:ea typeface="Barlow"/>
              <a:cs typeface="Barlow"/>
              <a:sym typeface="Barlow"/>
            </a:endParaRPr>
          </a:p>
          <a:p>
            <a:pPr indent="-342900" lvl="0" marL="457200" rtl="0" algn="l">
              <a:spcBef>
                <a:spcPts val="0"/>
              </a:spcBef>
              <a:spcAft>
                <a:spcPts val="0"/>
              </a:spcAft>
              <a:buSzPts val="1800"/>
              <a:buFont typeface="Barlow"/>
              <a:buAutoNum type="arabicPeriod"/>
            </a:pPr>
            <a:r>
              <a:rPr lang="en">
                <a:latin typeface="Barlow"/>
                <a:ea typeface="Barlow"/>
                <a:cs typeface="Barlow"/>
                <a:sym typeface="Barlow"/>
              </a:rPr>
              <a:t>Intrinsic interests and passions over extrinsic rewards (pay) for motivation.</a:t>
            </a:r>
            <a:endParaRPr>
              <a:latin typeface="Barlow"/>
              <a:ea typeface="Barlow"/>
              <a:cs typeface="Barlow"/>
              <a:sym typeface="Barlow"/>
            </a:endParaRPr>
          </a:p>
          <a:p>
            <a:pPr indent="-342900" lvl="0" marL="457200" rtl="0" algn="l">
              <a:spcBef>
                <a:spcPts val="0"/>
              </a:spcBef>
              <a:spcAft>
                <a:spcPts val="0"/>
              </a:spcAft>
              <a:buSzPts val="1800"/>
              <a:buFont typeface="Barlow"/>
              <a:buAutoNum type="arabicPeriod"/>
            </a:pPr>
            <a:r>
              <a:rPr lang="en">
                <a:latin typeface="Barlow"/>
                <a:ea typeface="Barlow"/>
                <a:cs typeface="Barlow"/>
                <a:sym typeface="Barlow"/>
              </a:rPr>
              <a:t>Promote unity and teamwork (we all thrive together).</a:t>
            </a:r>
            <a:endParaRPr>
              <a:latin typeface="Barlow"/>
              <a:ea typeface="Barlow"/>
              <a:cs typeface="Barlow"/>
              <a:sym typeface="Barlow"/>
            </a:endParaRPr>
          </a:p>
          <a:p>
            <a:pPr indent="-342900" lvl="0" marL="457200" rtl="0" algn="l">
              <a:spcBef>
                <a:spcPts val="0"/>
              </a:spcBef>
              <a:spcAft>
                <a:spcPts val="0"/>
              </a:spcAft>
              <a:buSzPts val="1800"/>
              <a:buFont typeface="Barlow"/>
              <a:buAutoNum type="arabicPeriod"/>
            </a:pPr>
            <a:r>
              <a:rPr lang="en">
                <a:latin typeface="Barlow"/>
                <a:ea typeface="Barlow"/>
                <a:cs typeface="Barlow"/>
                <a:sym typeface="Barlow"/>
              </a:rPr>
              <a:t>We have the opportunity to create a new paradigm of work (read play/ co-creating) - we can co-create our own means.</a:t>
            </a:r>
            <a:endParaRPr>
              <a:latin typeface="Barlow"/>
              <a:ea typeface="Barlow"/>
              <a:cs typeface="Barlow"/>
              <a:sym typeface="Barlow"/>
            </a:endParaRPr>
          </a:p>
          <a:p>
            <a:pPr indent="-342900" lvl="0" marL="457200" rtl="0" algn="l">
              <a:spcBef>
                <a:spcPts val="0"/>
              </a:spcBef>
              <a:spcAft>
                <a:spcPts val="0"/>
              </a:spcAft>
              <a:buSzPts val="1800"/>
              <a:buFont typeface="Barlow"/>
              <a:buAutoNum type="arabicPeriod"/>
            </a:pPr>
            <a:r>
              <a:rPr lang="en">
                <a:latin typeface="Barlow"/>
                <a:ea typeface="Barlow"/>
                <a:cs typeface="Barlow"/>
                <a:sym typeface="Barlow"/>
              </a:rPr>
              <a:t>We can be led by purpose and passion and create tools that can radically transform civilization. We're at the cutting edge of these new ideas.</a:t>
            </a:r>
            <a:endParaRPr>
              <a:latin typeface="Barlow"/>
              <a:ea typeface="Barlow"/>
              <a:cs typeface="Barlow"/>
              <a:sym typeface="Barlow"/>
            </a:endParaRPr>
          </a:p>
          <a:p>
            <a:pPr indent="0" lvl="0" marL="0" rtl="0" algn="l">
              <a:lnSpc>
                <a:spcPct val="100000"/>
              </a:lnSpc>
              <a:spcBef>
                <a:spcPts val="1600"/>
              </a:spcBef>
              <a:spcAft>
                <a:spcPts val="0"/>
              </a:spcAft>
              <a:buClr>
                <a:schemeClr val="dk1"/>
              </a:buClr>
              <a:buSzPts val="1100"/>
              <a:buFont typeface="Arial"/>
              <a:buNone/>
            </a:pPr>
            <a:r>
              <a:rPr b="1" lang="en">
                <a:solidFill>
                  <a:schemeClr val="dk1"/>
                </a:solidFill>
                <a:latin typeface="Barlow"/>
                <a:ea typeface="Barlow"/>
                <a:cs typeface="Barlow"/>
                <a:sym typeface="Barlow"/>
              </a:rPr>
              <a:t>Provide a stable income so we can focus on being passionate about the greater cause. Experiment with “Gratitude Tokens” to move towards decentralizing compensation.</a:t>
            </a:r>
            <a:endParaRPr b="1">
              <a:latin typeface="Barlow"/>
              <a:ea typeface="Barlow"/>
              <a:cs typeface="Barlow"/>
              <a:sym typeface="Barlow"/>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96"/>
          <p:cNvSpPr txBox="1"/>
          <p:nvPr/>
        </p:nvSpPr>
        <p:spPr>
          <a:xfrm>
            <a:off x="48048" y="247800"/>
            <a:ext cx="9071100" cy="9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rgbClr val="666666"/>
                </a:solidFill>
                <a:latin typeface="Barlow"/>
                <a:ea typeface="Barlow"/>
                <a:cs typeface="Barlow"/>
                <a:sym typeface="Barlow"/>
              </a:rPr>
              <a:t>Fun - </a:t>
            </a:r>
            <a:r>
              <a:rPr lang="en" sz="4200">
                <a:solidFill>
                  <a:srgbClr val="666666"/>
                </a:solidFill>
                <a:latin typeface="Barlow"/>
                <a:ea typeface="Barlow"/>
                <a:cs typeface="Barlow"/>
                <a:sym typeface="Barlow"/>
              </a:rPr>
              <a:t>Autonomous &amp; </a:t>
            </a:r>
            <a:br>
              <a:rPr lang="en" sz="4200">
                <a:solidFill>
                  <a:srgbClr val="666666"/>
                </a:solidFill>
                <a:latin typeface="Barlow"/>
                <a:ea typeface="Barlow"/>
                <a:cs typeface="Barlow"/>
                <a:sym typeface="Barlow"/>
              </a:rPr>
            </a:br>
            <a:r>
              <a:rPr b="1" lang="en" sz="4200">
                <a:solidFill>
                  <a:srgbClr val="666666"/>
                </a:solidFill>
                <a:latin typeface="Barlow"/>
                <a:ea typeface="Barlow"/>
                <a:cs typeface="Barlow"/>
                <a:sym typeface="Barlow"/>
              </a:rPr>
              <a:t>Self Organising</a:t>
            </a:r>
            <a:br>
              <a:rPr lang="en" sz="4200">
                <a:solidFill>
                  <a:srgbClr val="666666"/>
                </a:solidFill>
                <a:latin typeface="Barlow"/>
                <a:ea typeface="Barlow"/>
                <a:cs typeface="Barlow"/>
                <a:sym typeface="Barlow"/>
              </a:rPr>
            </a:br>
            <a:r>
              <a:rPr lang="en" sz="2200">
                <a:solidFill>
                  <a:srgbClr val="666666"/>
                </a:solidFill>
                <a:latin typeface="Barlow"/>
                <a:ea typeface="Barlow"/>
                <a:cs typeface="Barlow"/>
                <a:sym typeface="Barlow"/>
              </a:rPr>
              <a:t>Aligning with Evolution with </a:t>
            </a:r>
            <a:br>
              <a:rPr lang="en" sz="2200">
                <a:solidFill>
                  <a:srgbClr val="666666"/>
                </a:solidFill>
                <a:latin typeface="Barlow"/>
                <a:ea typeface="Barlow"/>
                <a:cs typeface="Barlow"/>
                <a:sym typeface="Barlow"/>
              </a:rPr>
            </a:br>
            <a:r>
              <a:rPr lang="en" sz="2200">
                <a:solidFill>
                  <a:srgbClr val="666666"/>
                </a:solidFill>
                <a:latin typeface="Barlow"/>
                <a:ea typeface="Barlow"/>
                <a:cs typeface="Barlow"/>
                <a:sym typeface="Barlow"/>
              </a:rPr>
              <a:t>Complex Adaptive Systems</a:t>
            </a:r>
            <a:endParaRPr sz="2300">
              <a:solidFill>
                <a:srgbClr val="666666"/>
              </a:solidFill>
              <a:latin typeface="Barlow"/>
              <a:ea typeface="Barlow"/>
              <a:cs typeface="Barlow"/>
              <a:sym typeface="Barlow"/>
            </a:endParaRPr>
          </a:p>
        </p:txBody>
      </p:sp>
      <p:sp>
        <p:nvSpPr>
          <p:cNvPr id="1804" name="Google Shape;1804;p96"/>
          <p:cNvSpPr txBox="1"/>
          <p:nvPr/>
        </p:nvSpPr>
        <p:spPr>
          <a:xfrm>
            <a:off x="0" y="2559900"/>
            <a:ext cx="4440600" cy="26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66666"/>
                </a:solidFill>
                <a:latin typeface="Barlow"/>
                <a:ea typeface="Barlow"/>
                <a:cs typeface="Barlow"/>
                <a:sym typeface="Barlow"/>
              </a:rPr>
              <a:t>Change Systems </a:t>
            </a:r>
            <a:br>
              <a:rPr b="1" lang="en" sz="3000">
                <a:solidFill>
                  <a:srgbClr val="666666"/>
                </a:solidFill>
                <a:latin typeface="Barlow"/>
                <a:ea typeface="Barlow"/>
                <a:cs typeface="Barlow"/>
                <a:sym typeface="Barlow"/>
              </a:rPr>
            </a:br>
            <a:r>
              <a:rPr b="1" lang="en" sz="3000">
                <a:solidFill>
                  <a:srgbClr val="666666"/>
                </a:solidFill>
                <a:latin typeface="Barlow"/>
                <a:ea typeface="Barlow"/>
                <a:cs typeface="Barlow"/>
                <a:sym typeface="Barlow"/>
              </a:rPr>
              <a:t>Before People</a:t>
            </a:r>
            <a:endParaRPr b="1" sz="3000">
              <a:solidFill>
                <a:srgbClr val="666666"/>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Evolve and adapt the system if the output is not aligned with purpose - change the system - before attempting to change the people.</a:t>
            </a: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a:p>
            <a:pPr indent="0" lvl="0" marL="0" rtl="0" algn="ctr">
              <a:spcBef>
                <a:spcPts val="0"/>
              </a:spcBef>
              <a:spcAft>
                <a:spcPts val="0"/>
              </a:spcAft>
              <a:buNone/>
            </a:pPr>
            <a:br>
              <a:rPr b="1" lang="en" sz="3000">
                <a:solidFill>
                  <a:srgbClr val="666666"/>
                </a:solidFill>
                <a:latin typeface="Barlow"/>
                <a:ea typeface="Barlow"/>
                <a:cs typeface="Barlow"/>
                <a:sym typeface="Barlow"/>
              </a:rPr>
            </a:br>
            <a:endParaRPr sz="2000">
              <a:solidFill>
                <a:srgbClr val="666666"/>
              </a:solidFill>
              <a:latin typeface="Barlow"/>
              <a:ea typeface="Barlow"/>
              <a:cs typeface="Barlow"/>
              <a:sym typeface="Barlow"/>
            </a:endParaRPr>
          </a:p>
          <a:p>
            <a:pPr indent="0" lvl="0" marL="0" rtl="0" algn="ctr">
              <a:spcBef>
                <a:spcPts val="0"/>
              </a:spcBef>
              <a:spcAft>
                <a:spcPts val="0"/>
              </a:spcAft>
              <a:buNone/>
            </a:pPr>
            <a:r>
              <a:t/>
            </a:r>
            <a:endParaRPr sz="2000">
              <a:solidFill>
                <a:srgbClr val="666666"/>
              </a:solidFill>
              <a:latin typeface="Barlow"/>
              <a:ea typeface="Barlow"/>
              <a:cs typeface="Barlow"/>
              <a:sym typeface="Barlow"/>
            </a:endParaRPr>
          </a:p>
        </p:txBody>
      </p:sp>
      <p:sp>
        <p:nvSpPr>
          <p:cNvPr id="1805" name="Google Shape;1805;p96"/>
          <p:cNvSpPr txBox="1"/>
          <p:nvPr/>
        </p:nvSpPr>
        <p:spPr>
          <a:xfrm>
            <a:off x="4440600" y="2559900"/>
            <a:ext cx="4440600" cy="26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0C814E"/>
                </a:solidFill>
                <a:latin typeface="Barlow"/>
                <a:ea typeface="Barlow"/>
                <a:cs typeface="Barlow"/>
                <a:sym typeface="Barlow"/>
              </a:rPr>
              <a:t>Autonomy, Diversity, Evolution</a:t>
            </a:r>
            <a:endParaRPr b="1" sz="3000">
              <a:solidFill>
                <a:srgbClr val="0C814E"/>
              </a:solidFill>
              <a:latin typeface="Barlow"/>
              <a:ea typeface="Barlow"/>
              <a:cs typeface="Barlow"/>
              <a:sym typeface="Barlow"/>
            </a:endParaRPr>
          </a:p>
          <a:p>
            <a:pPr indent="0" lvl="0" marL="0" rtl="0" algn="ctr">
              <a:spcBef>
                <a:spcPts val="0"/>
              </a:spcBef>
              <a:spcAft>
                <a:spcPts val="0"/>
              </a:spcAft>
              <a:buNone/>
            </a:pPr>
            <a:r>
              <a:rPr lang="en" sz="2000">
                <a:solidFill>
                  <a:srgbClr val="666666"/>
                </a:solidFill>
                <a:latin typeface="Barlow"/>
                <a:ea typeface="Barlow"/>
                <a:cs typeface="Barlow"/>
                <a:sym typeface="Barlow"/>
              </a:rPr>
              <a:t>Giving people the ability to show up as they sense - create conditions for massive diversity - with ability to prune (immune system).</a:t>
            </a:r>
            <a:endParaRPr sz="2000">
              <a:solidFill>
                <a:srgbClr val="666666"/>
              </a:solidFill>
              <a:latin typeface="Barlow"/>
              <a:ea typeface="Barlow"/>
              <a:cs typeface="Barlow"/>
              <a:sym typeface="Barlow"/>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97"/>
          <p:cNvSpPr/>
          <p:nvPr/>
        </p:nvSpPr>
        <p:spPr>
          <a:xfrm>
            <a:off x="0" y="0"/>
            <a:ext cx="25839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595959"/>
                </a:solidFill>
                <a:latin typeface="Barlow"/>
                <a:ea typeface="Barlow"/>
                <a:cs typeface="Barlow"/>
                <a:sym typeface="Barlow"/>
              </a:rPr>
              <a:t>UNIQUE ORGANS</a:t>
            </a:r>
            <a:endParaRPr b="1" sz="2400">
              <a:solidFill>
                <a:srgbClr val="595959"/>
              </a:solidFill>
              <a:latin typeface="Barlow"/>
              <a:ea typeface="Barlow"/>
              <a:cs typeface="Barlow"/>
              <a:sym typeface="Barlow"/>
            </a:endParaRPr>
          </a:p>
          <a:p>
            <a:pPr indent="0" lvl="0" marL="0" rtl="0" algn="l">
              <a:spcBef>
                <a:spcPts val="0"/>
              </a:spcBef>
              <a:spcAft>
                <a:spcPts val="0"/>
              </a:spcAft>
              <a:buNone/>
            </a:pPr>
            <a:r>
              <a:t/>
            </a:r>
            <a:endParaRPr b="1" sz="1600">
              <a:solidFill>
                <a:srgbClr val="595959"/>
              </a:solidFill>
              <a:latin typeface="Barlow"/>
              <a:ea typeface="Barlow"/>
              <a:cs typeface="Barlow"/>
              <a:sym typeface="Barlow"/>
            </a:endParaRPr>
          </a:p>
          <a:p>
            <a:pPr indent="0" lvl="0" marL="0" rtl="0" algn="l">
              <a:spcBef>
                <a:spcPts val="0"/>
              </a:spcBef>
              <a:spcAft>
                <a:spcPts val="0"/>
              </a:spcAft>
              <a:buNone/>
            </a:pPr>
            <a:r>
              <a:rPr lang="en" sz="1600">
                <a:solidFill>
                  <a:srgbClr val="595959"/>
                </a:solidFill>
                <a:latin typeface="Barlow"/>
                <a:ea typeface="Barlow"/>
                <a:cs typeface="Barlow"/>
                <a:sym typeface="Barlow"/>
              </a:rPr>
              <a:t>Here to serve the health and harmony of the organism and the people (cells, organs) that comprise it. </a:t>
            </a:r>
            <a:br>
              <a:rPr lang="en" sz="1600">
                <a:solidFill>
                  <a:srgbClr val="595959"/>
                </a:solidFill>
                <a:latin typeface="Barlow"/>
                <a:ea typeface="Barlow"/>
                <a:cs typeface="Barlow"/>
                <a:sym typeface="Barlow"/>
              </a:rPr>
            </a:br>
            <a:r>
              <a:rPr lang="en" sz="1600">
                <a:solidFill>
                  <a:srgbClr val="595959"/>
                </a:solidFill>
                <a:latin typeface="Barlow"/>
                <a:ea typeface="Barlow"/>
                <a:cs typeface="Barlow"/>
                <a:sym typeface="Barlow"/>
              </a:rPr>
              <a:t> </a:t>
            </a:r>
            <a:endParaRPr sz="1600">
              <a:solidFill>
                <a:srgbClr val="595959"/>
              </a:solidFill>
              <a:latin typeface="Barlow"/>
              <a:ea typeface="Barlow"/>
              <a:cs typeface="Barlow"/>
              <a:sym typeface="Barlow"/>
            </a:endParaRPr>
          </a:p>
          <a:p>
            <a:pPr indent="0" lvl="0" marL="0" rtl="0" algn="l">
              <a:spcBef>
                <a:spcPts val="0"/>
              </a:spcBef>
              <a:spcAft>
                <a:spcPts val="0"/>
              </a:spcAft>
              <a:buNone/>
            </a:pPr>
            <a:r>
              <a:t/>
            </a:r>
            <a:endParaRPr b="1" sz="2400">
              <a:solidFill>
                <a:srgbClr val="595959"/>
              </a:solidFill>
              <a:latin typeface="Barlow"/>
              <a:ea typeface="Barlow"/>
              <a:cs typeface="Barlow"/>
              <a:sym typeface="Barlow"/>
            </a:endParaRPr>
          </a:p>
          <a:p>
            <a:pPr indent="0" lvl="0" marL="0" rtl="0" algn="l">
              <a:spcBef>
                <a:spcPts val="0"/>
              </a:spcBef>
              <a:spcAft>
                <a:spcPts val="0"/>
              </a:spcAft>
              <a:buNone/>
            </a:pPr>
            <a:r>
              <a:t/>
            </a:r>
            <a:endParaRPr sz="16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b="1" sz="1200">
              <a:solidFill>
                <a:srgbClr val="595959"/>
              </a:solidFill>
              <a:latin typeface="Barlow"/>
              <a:ea typeface="Barlow"/>
              <a:cs typeface="Barlow"/>
              <a:sym typeface="Barlow"/>
            </a:endParaRPr>
          </a:p>
        </p:txBody>
      </p:sp>
      <p:sp>
        <p:nvSpPr>
          <p:cNvPr id="1811" name="Google Shape;1811;p97"/>
          <p:cNvSpPr/>
          <p:nvPr/>
        </p:nvSpPr>
        <p:spPr>
          <a:xfrm>
            <a:off x="2583900" y="381075"/>
            <a:ext cx="2186700" cy="3560700"/>
          </a:xfrm>
          <a:prstGeom prst="roundRect">
            <a:avLst>
              <a:gd fmla="val 16667" name="adj"/>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Barlow"/>
                <a:ea typeface="Barlow"/>
                <a:cs typeface="Barlow"/>
                <a:sym typeface="Barlow"/>
              </a:rPr>
              <a:t>LAMPLIGHTER (Not a role)</a:t>
            </a:r>
            <a:endParaRPr b="1" sz="1800">
              <a:solidFill>
                <a:srgbClr val="FFFFFF"/>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a:solidFill>
                  <a:srgbClr val="FFFFFF"/>
                </a:solidFill>
                <a:latin typeface="Barlow"/>
                <a:ea typeface="Barlow"/>
                <a:cs typeface="Barlow"/>
                <a:sym typeface="Barlow"/>
              </a:rPr>
              <a:t>Voted In </a:t>
            </a:r>
            <a:endParaRPr b="1">
              <a:solidFill>
                <a:srgbClr val="FFFFFF"/>
              </a:solidFill>
              <a:latin typeface="Barlow"/>
              <a:ea typeface="Barlow"/>
              <a:cs typeface="Barlow"/>
              <a:sym typeface="Barlow"/>
            </a:endParaRPr>
          </a:p>
          <a:p>
            <a:pPr indent="0" lvl="0" marL="0" rtl="0" algn="l">
              <a:spcBef>
                <a:spcPts val="0"/>
              </a:spcBef>
              <a:spcAft>
                <a:spcPts val="0"/>
              </a:spcAft>
              <a:buNone/>
            </a:pPr>
            <a:r>
              <a:rPr lang="en">
                <a:solidFill>
                  <a:srgbClr val="FFFFFF"/>
                </a:solidFill>
                <a:latin typeface="Barlow"/>
                <a:ea typeface="Barlow"/>
                <a:cs typeface="Barlow"/>
                <a:sym typeface="Barlow"/>
              </a:rPr>
              <a:t>1. Sense their circle to the Collective Sensing meetings.</a:t>
            </a:r>
            <a:endParaRPr>
              <a:solidFill>
                <a:srgbClr val="FFFFFF"/>
              </a:solidFill>
              <a:latin typeface="Barlow"/>
              <a:ea typeface="Barlow"/>
              <a:cs typeface="Barlow"/>
              <a:sym typeface="Barlow"/>
            </a:endParaRPr>
          </a:p>
          <a:p>
            <a:pPr indent="0" lvl="0" marL="0" rtl="0" algn="l">
              <a:spcBef>
                <a:spcPts val="0"/>
              </a:spcBef>
              <a:spcAft>
                <a:spcPts val="0"/>
              </a:spcAft>
              <a:buNone/>
            </a:pPr>
            <a:r>
              <a:t/>
            </a:r>
            <a:endParaRPr>
              <a:solidFill>
                <a:srgbClr val="FFFFFF"/>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rgbClr val="FFFFFF"/>
                </a:solidFill>
                <a:latin typeface="Barlow"/>
                <a:ea typeface="Barlow"/>
                <a:cs typeface="Barlow"/>
                <a:sym typeface="Barlow"/>
              </a:rPr>
              <a:t>2. When something in their circle is unclear it is their role to engage in a governance process to make new accountabilities explicit.</a:t>
            </a:r>
            <a:endParaRPr>
              <a:solidFill>
                <a:srgbClr val="FFFFFF"/>
              </a:solidFill>
              <a:latin typeface="Barlow"/>
              <a:ea typeface="Barlow"/>
              <a:cs typeface="Barlow"/>
              <a:sym typeface="Barlow"/>
            </a:endParaRPr>
          </a:p>
          <a:p>
            <a:pPr indent="0" lvl="0" marL="0" rtl="0" algn="l">
              <a:spcBef>
                <a:spcPts val="0"/>
              </a:spcBef>
              <a:spcAft>
                <a:spcPts val="0"/>
              </a:spcAft>
              <a:buNone/>
            </a:pPr>
            <a:r>
              <a:t/>
            </a:r>
            <a:endParaRPr>
              <a:solidFill>
                <a:srgbClr val="FFFFFF"/>
              </a:solidFill>
              <a:latin typeface="Barlow"/>
              <a:ea typeface="Barlow"/>
              <a:cs typeface="Barlow"/>
              <a:sym typeface="Barlow"/>
            </a:endParaRPr>
          </a:p>
        </p:txBody>
      </p:sp>
      <p:sp>
        <p:nvSpPr>
          <p:cNvPr id="1812" name="Google Shape;1812;p97"/>
          <p:cNvSpPr/>
          <p:nvPr/>
        </p:nvSpPr>
        <p:spPr>
          <a:xfrm>
            <a:off x="4770600" y="2571750"/>
            <a:ext cx="2186700" cy="2571600"/>
          </a:xfrm>
          <a:prstGeom prst="roundRect">
            <a:avLst>
              <a:gd fmla="val 16667" name="adj"/>
            </a:avLst>
          </a:prstGeom>
          <a:solidFill>
            <a:srgbClr val="69737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Barlow"/>
                <a:ea typeface="Barlow"/>
                <a:cs typeface="Barlow"/>
                <a:sym typeface="Barlow"/>
              </a:rPr>
              <a:t>INTER CIRCLE FACILITATOR </a:t>
            </a:r>
            <a:endParaRPr b="1" sz="1800">
              <a:solidFill>
                <a:srgbClr val="FFFFFF"/>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b="1">
              <a:solidFill>
                <a:srgbClr val="FFFFFF"/>
              </a:solidFill>
              <a:latin typeface="Barlow"/>
              <a:ea typeface="Barlow"/>
              <a:cs typeface="Barlow"/>
              <a:sym typeface="Barlow"/>
            </a:endParaRPr>
          </a:p>
          <a:p>
            <a:pPr indent="0" lvl="0" marL="0" rtl="0" algn="l">
              <a:spcBef>
                <a:spcPts val="0"/>
              </a:spcBef>
              <a:spcAft>
                <a:spcPts val="0"/>
              </a:spcAft>
              <a:buNone/>
            </a:pPr>
            <a:r>
              <a:rPr lang="en">
                <a:solidFill>
                  <a:srgbClr val="FFFFFF"/>
                </a:solidFill>
                <a:latin typeface="Barlow"/>
                <a:ea typeface="Barlow"/>
                <a:cs typeface="Barlow"/>
                <a:sym typeface="Barlow"/>
              </a:rPr>
              <a:t>1. ICF is voted on by all members (a separate role not within a circle). </a:t>
            </a:r>
            <a:br>
              <a:rPr lang="en">
                <a:solidFill>
                  <a:srgbClr val="FFFFFF"/>
                </a:solidFill>
                <a:latin typeface="Barlow"/>
                <a:ea typeface="Barlow"/>
                <a:cs typeface="Barlow"/>
                <a:sym typeface="Barlow"/>
              </a:rPr>
            </a:br>
            <a:br>
              <a:rPr lang="en">
                <a:solidFill>
                  <a:srgbClr val="FFFFFF"/>
                </a:solidFill>
                <a:latin typeface="Barlow"/>
                <a:ea typeface="Barlow"/>
                <a:cs typeface="Barlow"/>
                <a:sym typeface="Barlow"/>
              </a:rPr>
            </a:br>
            <a:r>
              <a:rPr lang="en">
                <a:solidFill>
                  <a:srgbClr val="FFFFFF"/>
                </a:solidFill>
                <a:latin typeface="Barlow"/>
                <a:ea typeface="Barlow"/>
                <a:cs typeface="Barlow"/>
                <a:sym typeface="Barlow"/>
              </a:rPr>
              <a:t>2. This role sits in all circles voting in favour of org coherence. </a:t>
            </a:r>
            <a:endParaRPr>
              <a:solidFill>
                <a:srgbClr val="FFFFFF"/>
              </a:solidFill>
              <a:latin typeface="Barlow"/>
              <a:ea typeface="Barlow"/>
              <a:cs typeface="Barlow"/>
              <a:sym typeface="Barlow"/>
            </a:endParaRPr>
          </a:p>
        </p:txBody>
      </p:sp>
      <p:sp>
        <p:nvSpPr>
          <p:cNvPr id="1813" name="Google Shape;1813;p97"/>
          <p:cNvSpPr/>
          <p:nvPr/>
        </p:nvSpPr>
        <p:spPr>
          <a:xfrm>
            <a:off x="6957304" y="1219275"/>
            <a:ext cx="2186700" cy="3560700"/>
          </a:xfrm>
          <a:prstGeom prst="roundRect">
            <a:avLst>
              <a:gd fmla="val 16667" name="adj"/>
            </a:avLst>
          </a:prstGeom>
          <a:solidFill>
            <a:srgbClr val="79B04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Barlow"/>
                <a:ea typeface="Barlow"/>
                <a:cs typeface="Barlow"/>
                <a:sym typeface="Barlow"/>
              </a:rPr>
              <a:t>SWEET TEAM</a:t>
            </a:r>
            <a:endParaRPr b="1" sz="1800">
              <a:solidFill>
                <a:srgbClr val="FFFFFF"/>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b="1">
              <a:solidFill>
                <a:srgbClr val="FFFFFF"/>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rgbClr val="FFFFFF"/>
                </a:solidFill>
                <a:latin typeface="Barlow"/>
                <a:ea typeface="Barlow"/>
                <a:cs typeface="Barlow"/>
                <a:sym typeface="Barlow"/>
              </a:rPr>
              <a:t>SWEET exists to bring </a:t>
            </a:r>
            <a:r>
              <a:rPr b="1" lang="en">
                <a:solidFill>
                  <a:srgbClr val="FFFFFF"/>
                </a:solidFill>
                <a:latin typeface="Barlow"/>
                <a:ea typeface="Barlow"/>
                <a:cs typeface="Barlow"/>
                <a:sym typeface="Barlow"/>
              </a:rPr>
              <a:t>recommendations and advice</a:t>
            </a:r>
            <a:r>
              <a:rPr lang="en">
                <a:solidFill>
                  <a:srgbClr val="FFFFFF"/>
                </a:solidFill>
                <a:latin typeface="Barlow"/>
                <a:ea typeface="Barlow"/>
                <a:cs typeface="Barlow"/>
                <a:sym typeface="Barlow"/>
              </a:rPr>
              <a:t> across circles. </a:t>
            </a:r>
            <a:br>
              <a:rPr lang="en">
                <a:solidFill>
                  <a:srgbClr val="FFFFFF"/>
                </a:solidFill>
                <a:latin typeface="Barlow"/>
                <a:ea typeface="Barlow"/>
                <a:cs typeface="Barlow"/>
                <a:sym typeface="Barlow"/>
              </a:rPr>
            </a:br>
            <a:br>
              <a:rPr lang="en">
                <a:solidFill>
                  <a:srgbClr val="FFFFFF"/>
                </a:solidFill>
                <a:latin typeface="Barlow"/>
                <a:ea typeface="Barlow"/>
                <a:cs typeface="Barlow"/>
                <a:sym typeface="Barlow"/>
              </a:rPr>
            </a:br>
            <a:r>
              <a:rPr lang="en">
                <a:solidFill>
                  <a:srgbClr val="FFFFFF"/>
                </a:solidFill>
                <a:latin typeface="Barlow"/>
                <a:ea typeface="Barlow"/>
                <a:cs typeface="Barlow"/>
                <a:sym typeface="Barlow"/>
              </a:rPr>
              <a:t>1. Not authority figures, advisors. </a:t>
            </a:r>
            <a:br>
              <a:rPr lang="en">
                <a:solidFill>
                  <a:srgbClr val="FFFFFF"/>
                </a:solidFill>
                <a:latin typeface="Barlow"/>
                <a:ea typeface="Barlow"/>
                <a:cs typeface="Barlow"/>
                <a:sym typeface="Barlow"/>
              </a:rPr>
            </a:br>
            <a:br>
              <a:rPr lang="en">
                <a:solidFill>
                  <a:srgbClr val="FFFFFF"/>
                </a:solidFill>
                <a:latin typeface="Barlow"/>
                <a:ea typeface="Barlow"/>
                <a:cs typeface="Barlow"/>
                <a:sym typeface="Barlow"/>
              </a:rPr>
            </a:br>
            <a:r>
              <a:rPr lang="en">
                <a:solidFill>
                  <a:srgbClr val="FFFFFF"/>
                </a:solidFill>
                <a:latin typeface="Barlow"/>
                <a:ea typeface="Barlow"/>
                <a:cs typeface="Barlow"/>
                <a:sym typeface="Barlow"/>
              </a:rPr>
              <a:t>2. SWEET roles participate in multiple circles to promote org coherence.</a:t>
            </a:r>
            <a:endParaRPr>
              <a:solidFill>
                <a:srgbClr val="FFFFFF"/>
              </a:solidFill>
              <a:latin typeface="Barlow"/>
              <a:ea typeface="Barlow"/>
              <a:cs typeface="Barlow"/>
              <a:sym typeface="Barlow"/>
            </a:endParaRPr>
          </a:p>
          <a:p>
            <a:pPr indent="0" lvl="0" marL="0" rtl="0" algn="l">
              <a:spcBef>
                <a:spcPts val="0"/>
              </a:spcBef>
              <a:spcAft>
                <a:spcPts val="0"/>
              </a:spcAft>
              <a:buNone/>
            </a:pPr>
            <a:r>
              <a:t/>
            </a:r>
            <a:endParaRPr>
              <a:solidFill>
                <a:srgbClr val="FFFFFF"/>
              </a:solidFill>
              <a:latin typeface="Barlow"/>
              <a:ea typeface="Barlow"/>
              <a:cs typeface="Barlow"/>
              <a:sym typeface="Barlow"/>
            </a:endParaRPr>
          </a:p>
        </p:txBody>
      </p:sp>
      <p:sp>
        <p:nvSpPr>
          <p:cNvPr id="1814" name="Google Shape;1814;p97"/>
          <p:cNvSpPr/>
          <p:nvPr/>
        </p:nvSpPr>
        <p:spPr>
          <a:xfrm>
            <a:off x="4770600" y="0"/>
            <a:ext cx="2186700" cy="2571600"/>
          </a:xfrm>
          <a:prstGeom prst="roundRect">
            <a:avLst>
              <a:gd fmla="val 16667" name="adj"/>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Barlow"/>
                <a:ea typeface="Barlow"/>
                <a:cs typeface="Barlow"/>
                <a:sym typeface="Barlow"/>
              </a:rPr>
              <a:t>LEVEL UP</a:t>
            </a:r>
            <a:endParaRPr b="1" sz="1800">
              <a:solidFill>
                <a:srgbClr val="FFFFFF"/>
              </a:solidFill>
              <a:latin typeface="Barlow"/>
              <a:ea typeface="Barlow"/>
              <a:cs typeface="Barlow"/>
              <a:sym typeface="Barlow"/>
            </a:endParaRPr>
          </a:p>
          <a:p>
            <a:pPr indent="0" lvl="0" marL="0" rtl="0" algn="l">
              <a:spcBef>
                <a:spcPts val="0"/>
              </a:spcBef>
              <a:spcAft>
                <a:spcPts val="0"/>
              </a:spcAft>
              <a:buNone/>
            </a:pPr>
            <a:r>
              <a:t/>
            </a:r>
            <a:endParaRPr b="1">
              <a:solidFill>
                <a:srgbClr val="FFFFFF"/>
              </a:solidFill>
              <a:latin typeface="Barlow"/>
              <a:ea typeface="Barlow"/>
              <a:cs typeface="Barlow"/>
              <a:sym typeface="Barlow"/>
            </a:endParaRPr>
          </a:p>
          <a:p>
            <a:pPr indent="0" lvl="0" marL="0" rtl="0" algn="l">
              <a:spcBef>
                <a:spcPts val="0"/>
              </a:spcBef>
              <a:spcAft>
                <a:spcPts val="0"/>
              </a:spcAft>
              <a:buNone/>
            </a:pPr>
            <a:r>
              <a:rPr lang="en">
                <a:solidFill>
                  <a:srgbClr val="FFFFFF"/>
                </a:solidFill>
                <a:latin typeface="Barlow"/>
                <a:ea typeface="Barlow"/>
                <a:cs typeface="Barlow"/>
                <a:sym typeface="Barlow"/>
              </a:rPr>
              <a:t>At the heart of Hypha is a “level up” team of coaches and empaths </a:t>
            </a:r>
            <a:r>
              <a:rPr lang="en">
                <a:solidFill>
                  <a:schemeClr val="lt1"/>
                </a:solidFill>
                <a:latin typeface="Barlow"/>
                <a:ea typeface="Barlow"/>
                <a:cs typeface="Barlow"/>
                <a:sym typeface="Barlow"/>
              </a:rPr>
              <a:t>here </a:t>
            </a:r>
            <a:r>
              <a:rPr lang="en">
                <a:solidFill>
                  <a:schemeClr val="lt1"/>
                </a:solidFill>
                <a:latin typeface="Barlow"/>
                <a:ea typeface="Barlow"/>
                <a:cs typeface="Barlow"/>
                <a:sym typeface="Barlow"/>
              </a:rPr>
              <a:t>to help others play the game and cultivate leaders</a:t>
            </a:r>
            <a:r>
              <a:rPr lang="en">
                <a:solidFill>
                  <a:schemeClr val="lt1"/>
                </a:solidFill>
                <a:latin typeface="Barlow"/>
                <a:ea typeface="Barlow"/>
                <a:cs typeface="Barlow"/>
                <a:sym typeface="Barlow"/>
              </a:rPr>
              <a:t> - helping people “up-level” and serve purpose.</a:t>
            </a:r>
            <a:endParaRPr>
              <a:solidFill>
                <a:srgbClr val="FFFFFF"/>
              </a:solidFill>
              <a:latin typeface="Barlow"/>
              <a:ea typeface="Barlow"/>
              <a:cs typeface="Barlow"/>
              <a:sym typeface="Barlo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pic>
        <p:nvPicPr>
          <p:cNvPr id="1819" name="Google Shape;1819;p98"/>
          <p:cNvPicPr preferRelativeResize="0"/>
          <p:nvPr/>
        </p:nvPicPr>
        <p:blipFill>
          <a:blip r:embed="rId3">
            <a:alphaModFix/>
          </a:blip>
          <a:stretch>
            <a:fillRect/>
          </a:stretch>
        </p:blipFill>
        <p:spPr>
          <a:xfrm>
            <a:off x="2874350" y="1002699"/>
            <a:ext cx="3147450" cy="3138122"/>
          </a:xfrm>
          <a:prstGeom prst="rect">
            <a:avLst/>
          </a:prstGeom>
          <a:noFill/>
          <a:ln>
            <a:noFill/>
          </a:ln>
        </p:spPr>
      </p:pic>
      <p:pic>
        <p:nvPicPr>
          <p:cNvPr id="1820" name="Google Shape;1820;p98"/>
          <p:cNvPicPr preferRelativeResize="0"/>
          <p:nvPr/>
        </p:nvPicPr>
        <p:blipFill>
          <a:blip r:embed="rId4">
            <a:alphaModFix/>
          </a:blip>
          <a:stretch>
            <a:fillRect/>
          </a:stretch>
        </p:blipFill>
        <p:spPr>
          <a:xfrm>
            <a:off x="3461350" y="282800"/>
            <a:ext cx="1973426" cy="4708302"/>
          </a:xfrm>
          <a:prstGeom prst="rect">
            <a:avLst/>
          </a:prstGeom>
          <a:noFill/>
          <a:ln>
            <a:noFill/>
          </a:ln>
        </p:spPr>
      </p:pic>
      <p:sp>
        <p:nvSpPr>
          <p:cNvPr id="1821" name="Google Shape;1821;p98"/>
          <p:cNvSpPr txBox="1"/>
          <p:nvPr/>
        </p:nvSpPr>
        <p:spPr>
          <a:xfrm>
            <a:off x="48049" y="247800"/>
            <a:ext cx="4524000" cy="9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200">
                <a:solidFill>
                  <a:srgbClr val="666666"/>
                </a:solidFill>
                <a:latin typeface="Barlow"/>
                <a:ea typeface="Barlow"/>
                <a:cs typeface="Barlow"/>
                <a:sym typeface="Barlow"/>
              </a:rPr>
              <a:t>Human </a:t>
            </a:r>
            <a:br>
              <a:rPr b="1" lang="en" sz="4200">
                <a:solidFill>
                  <a:srgbClr val="666666"/>
                </a:solidFill>
                <a:latin typeface="Barlow"/>
                <a:ea typeface="Barlow"/>
                <a:cs typeface="Barlow"/>
                <a:sym typeface="Barlow"/>
              </a:rPr>
            </a:br>
            <a:r>
              <a:rPr b="1" lang="en" sz="4200">
                <a:solidFill>
                  <a:srgbClr val="666666"/>
                </a:solidFill>
                <a:latin typeface="Barlow"/>
                <a:ea typeface="Barlow"/>
                <a:cs typeface="Barlow"/>
                <a:sym typeface="Barlow"/>
              </a:rPr>
              <a:t>Organism</a:t>
            </a:r>
            <a:endParaRPr sz="2200">
              <a:solidFill>
                <a:srgbClr val="666666"/>
              </a:solidFill>
              <a:latin typeface="Barlow"/>
              <a:ea typeface="Barlow"/>
              <a:cs typeface="Barlow"/>
              <a:sym typeface="Barlow"/>
            </a:endParaRPr>
          </a:p>
        </p:txBody>
      </p:sp>
      <p:sp>
        <p:nvSpPr>
          <p:cNvPr id="1822" name="Google Shape;1822;p98"/>
          <p:cNvSpPr txBox="1"/>
          <p:nvPr/>
        </p:nvSpPr>
        <p:spPr>
          <a:xfrm>
            <a:off x="4572049" y="376350"/>
            <a:ext cx="4524000" cy="93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4200">
                <a:solidFill>
                  <a:srgbClr val="666666"/>
                </a:solidFill>
                <a:latin typeface="Barlow"/>
                <a:ea typeface="Barlow"/>
                <a:cs typeface="Barlow"/>
                <a:sym typeface="Barlow"/>
              </a:rPr>
              <a:t>Hypha</a:t>
            </a:r>
            <a:br>
              <a:rPr b="1" lang="en" sz="4200">
                <a:solidFill>
                  <a:srgbClr val="666666"/>
                </a:solidFill>
                <a:latin typeface="Barlow"/>
                <a:ea typeface="Barlow"/>
                <a:cs typeface="Barlow"/>
                <a:sym typeface="Barlow"/>
              </a:rPr>
            </a:br>
            <a:r>
              <a:rPr b="1" lang="en" sz="4200">
                <a:solidFill>
                  <a:srgbClr val="666666"/>
                </a:solidFill>
                <a:latin typeface="Barlow"/>
                <a:ea typeface="Barlow"/>
                <a:cs typeface="Barlow"/>
                <a:sym typeface="Barlow"/>
              </a:rPr>
              <a:t>Organism</a:t>
            </a:r>
            <a:endParaRPr sz="2200">
              <a:solidFill>
                <a:srgbClr val="666666"/>
              </a:solidFill>
              <a:latin typeface="Barlow"/>
              <a:ea typeface="Barlow"/>
              <a:cs typeface="Barlow"/>
              <a:sym typeface="Barlow"/>
            </a:endParaRPr>
          </a:p>
        </p:txBody>
      </p:sp>
      <p:sp>
        <p:nvSpPr>
          <p:cNvPr id="1823" name="Google Shape;1823;p98"/>
          <p:cNvSpPr txBox="1"/>
          <p:nvPr/>
        </p:nvSpPr>
        <p:spPr>
          <a:xfrm>
            <a:off x="0" y="2241300"/>
            <a:ext cx="2752200" cy="3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rgbClr val="666666"/>
              </a:solidFill>
              <a:latin typeface="Barlow"/>
              <a:ea typeface="Barlow"/>
              <a:cs typeface="Barlow"/>
              <a:sym typeface="Barlow"/>
            </a:endParaRPr>
          </a:p>
        </p:txBody>
      </p:sp>
      <p:sp>
        <p:nvSpPr>
          <p:cNvPr id="1824" name="Google Shape;1824;p98"/>
          <p:cNvSpPr txBox="1"/>
          <p:nvPr/>
        </p:nvSpPr>
        <p:spPr>
          <a:xfrm>
            <a:off x="6391725" y="2241300"/>
            <a:ext cx="2752200" cy="3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rgbClr val="666666"/>
              </a:solidFill>
              <a:latin typeface="Barlow"/>
              <a:ea typeface="Barlow"/>
              <a:cs typeface="Barlow"/>
              <a:sym typeface="Barlow"/>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99"/>
          <p:cNvSpPr txBox="1"/>
          <p:nvPr>
            <p:ph type="title"/>
          </p:nvPr>
        </p:nvSpPr>
        <p:spPr>
          <a:xfrm>
            <a:off x="4305050" y="115625"/>
            <a:ext cx="477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D49470"/>
                </a:solidFill>
                <a:latin typeface="Barlow"/>
                <a:ea typeface="Barlow"/>
                <a:cs typeface="Barlow"/>
                <a:sym typeface="Barlow"/>
              </a:rPr>
              <a:t>To Regeneration and Beyond </a:t>
            </a:r>
            <a:endParaRPr b="1" sz="2400">
              <a:solidFill>
                <a:srgbClr val="D49470"/>
              </a:solidFill>
              <a:latin typeface="Barlow"/>
              <a:ea typeface="Barlow"/>
              <a:cs typeface="Barlow"/>
              <a:sym typeface="Barlow"/>
            </a:endParaRPr>
          </a:p>
        </p:txBody>
      </p:sp>
      <p:sp>
        <p:nvSpPr>
          <p:cNvPr id="1830" name="Google Shape;1830;p99"/>
          <p:cNvSpPr txBox="1"/>
          <p:nvPr>
            <p:ph idx="1" type="body"/>
          </p:nvPr>
        </p:nvSpPr>
        <p:spPr>
          <a:xfrm>
            <a:off x="4327775" y="688325"/>
            <a:ext cx="4776600" cy="40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Barlow"/>
                <a:ea typeface="Barlow"/>
                <a:cs typeface="Barlow"/>
                <a:sym typeface="Barlow"/>
              </a:rPr>
              <a:t>The reasons for simplifying and homogenising pay is to see that we’re all on equal footing. </a:t>
            </a:r>
            <a:endParaRPr>
              <a:solidFill>
                <a:srgbClr val="999999"/>
              </a:solidFill>
              <a:latin typeface="Barlow"/>
              <a:ea typeface="Barlow"/>
              <a:cs typeface="Barlow"/>
              <a:sym typeface="Barlow"/>
            </a:endParaRPr>
          </a:p>
          <a:p>
            <a:pPr indent="0" lvl="0" marL="0" rtl="0" algn="l">
              <a:spcBef>
                <a:spcPts val="1600"/>
              </a:spcBef>
              <a:spcAft>
                <a:spcPts val="0"/>
              </a:spcAft>
              <a:buNone/>
            </a:pPr>
            <a:r>
              <a:rPr lang="en">
                <a:solidFill>
                  <a:srgbClr val="999999"/>
                </a:solidFill>
                <a:latin typeface="Barlow"/>
                <a:ea typeface="Barlow"/>
                <a:cs typeface="Barlow"/>
                <a:sym typeface="Barlow"/>
              </a:rPr>
              <a:t>That we’re all in this together. </a:t>
            </a:r>
            <a:endParaRPr>
              <a:solidFill>
                <a:srgbClr val="999999"/>
              </a:solidFill>
              <a:latin typeface="Barlow"/>
              <a:ea typeface="Barlow"/>
              <a:cs typeface="Barlow"/>
              <a:sym typeface="Barlow"/>
            </a:endParaRPr>
          </a:p>
          <a:p>
            <a:pPr indent="0" lvl="0" marL="0" rtl="0" algn="l">
              <a:spcBef>
                <a:spcPts val="1600"/>
              </a:spcBef>
              <a:spcAft>
                <a:spcPts val="0"/>
              </a:spcAft>
              <a:buNone/>
            </a:pPr>
            <a:r>
              <a:rPr lang="en">
                <a:solidFill>
                  <a:srgbClr val="999999"/>
                </a:solidFill>
                <a:latin typeface="Barlow"/>
                <a:ea typeface="Barlow"/>
                <a:cs typeface="Barlow"/>
                <a:sym typeface="Barlow"/>
              </a:rPr>
              <a:t>This organisation structure is intentionally simplified - to give a foundation for members to evolve and build upon as needed without undue or burdensome rules for collaboration. </a:t>
            </a:r>
            <a:endParaRPr>
              <a:solidFill>
                <a:srgbClr val="999999"/>
              </a:solidFill>
              <a:latin typeface="Barlow"/>
              <a:ea typeface="Barlow"/>
              <a:cs typeface="Barlow"/>
              <a:sym typeface="Barlow"/>
            </a:endParaRPr>
          </a:p>
          <a:p>
            <a:pPr indent="0" lvl="0" marL="0" rtl="0" algn="l">
              <a:spcBef>
                <a:spcPts val="1600"/>
              </a:spcBef>
              <a:spcAft>
                <a:spcPts val="1600"/>
              </a:spcAft>
              <a:buNone/>
            </a:pPr>
            <a:r>
              <a:rPr i="1" lang="en">
                <a:solidFill>
                  <a:srgbClr val="000000"/>
                </a:solidFill>
                <a:latin typeface="Barlow"/>
                <a:ea typeface="Barlow"/>
                <a:cs typeface="Barlow"/>
                <a:sym typeface="Barlow"/>
              </a:rPr>
              <a:t>Now! Let’s get back to co-creating a globally regenerative and thriving civilization.</a:t>
            </a:r>
            <a:endParaRPr i="1">
              <a:solidFill>
                <a:srgbClr val="000000"/>
              </a:solidFill>
              <a:latin typeface="Barlow"/>
              <a:ea typeface="Barlow"/>
              <a:cs typeface="Barlow"/>
              <a:sym typeface="Barlow"/>
            </a:endParaRPr>
          </a:p>
        </p:txBody>
      </p:sp>
      <p:pic>
        <p:nvPicPr>
          <p:cNvPr id="1831" name="Google Shape;1831;p99"/>
          <p:cNvPicPr preferRelativeResize="0"/>
          <p:nvPr/>
        </p:nvPicPr>
        <p:blipFill>
          <a:blip r:embed="rId3">
            <a:alphaModFix/>
          </a:blip>
          <a:stretch>
            <a:fillRect/>
          </a:stretch>
        </p:blipFill>
        <p:spPr>
          <a:xfrm>
            <a:off x="-28400" y="0"/>
            <a:ext cx="3946700"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00"/>
          <p:cNvSpPr txBox="1"/>
          <p:nvPr>
            <p:ph type="title"/>
          </p:nvPr>
        </p:nvSpPr>
        <p:spPr>
          <a:xfrm>
            <a:off x="323275" y="102925"/>
            <a:ext cx="4492500" cy="461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9ED747"/>
                </a:solidFill>
                <a:latin typeface="Barlow"/>
                <a:ea typeface="Barlow"/>
                <a:cs typeface="Barlow"/>
                <a:sym typeface="Barlow"/>
              </a:rPr>
              <a:t>Regenerative Culture Reminder </a:t>
            </a:r>
            <a:endParaRPr b="1" sz="2400">
              <a:solidFill>
                <a:srgbClr val="9ED747"/>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600">
              <a:solidFill>
                <a:srgbClr val="99999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 sz="1600">
                <a:solidFill>
                  <a:srgbClr val="999999"/>
                </a:solidFill>
                <a:latin typeface="Barlow"/>
                <a:ea typeface="Barlow"/>
                <a:cs typeface="Barlow"/>
                <a:sym typeface="Barlow"/>
              </a:rPr>
              <a:t>"We are transitioning to a regenerative culture. It is a culture of respect and listening, in which people arrive on time to commitments and deal with conflicts when they arise, using short feedback loops to talk about disagreements and issues without blaming and shaming. It is a culture in which we cultivate healthy boundaries by slowing down our yes’ and returning tasks when we are unable to follow through. It is a healthy resilient culture built on care and support. It’s consciously choosing to arrive and maintain integrity to the central purpose of midwifing the new paradigm."</a:t>
            </a:r>
            <a:endParaRPr sz="1600">
              <a:solidFill>
                <a:srgbClr val="999999"/>
              </a:solidFill>
              <a:latin typeface="Barlow"/>
              <a:ea typeface="Barlow"/>
              <a:cs typeface="Barlow"/>
              <a:sym typeface="Barlow"/>
            </a:endParaRPr>
          </a:p>
        </p:txBody>
      </p:sp>
      <p:pic>
        <p:nvPicPr>
          <p:cNvPr id="1837" name="Google Shape;1837;p100"/>
          <p:cNvPicPr preferRelativeResize="0"/>
          <p:nvPr/>
        </p:nvPicPr>
        <p:blipFill rotWithShape="1">
          <a:blip r:embed="rId3">
            <a:alphaModFix/>
          </a:blip>
          <a:srcRect b="0" l="23142" r="24594" t="0"/>
          <a:stretch/>
        </p:blipFill>
        <p:spPr>
          <a:xfrm>
            <a:off x="5113804" y="0"/>
            <a:ext cx="4015400"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01"/>
          <p:cNvSpPr/>
          <p:nvPr/>
        </p:nvSpPr>
        <p:spPr>
          <a:xfrm>
            <a:off x="1681750" y="1842075"/>
            <a:ext cx="1968900" cy="1910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Barlow"/>
                <a:ea typeface="Barlow"/>
                <a:cs typeface="Barlow"/>
                <a:sym typeface="Barlow"/>
              </a:rPr>
              <a:t>COLLABORATORY</a:t>
            </a:r>
            <a:endParaRPr b="1" sz="1200">
              <a:solidFill>
                <a:srgbClr val="FFFFFF"/>
              </a:solidFill>
              <a:latin typeface="Barlow"/>
              <a:ea typeface="Barlow"/>
              <a:cs typeface="Barlow"/>
              <a:sym typeface="Barlow"/>
            </a:endParaRPr>
          </a:p>
          <a:p>
            <a:pPr indent="0" lvl="0" marL="0" rtl="0" algn="ctr">
              <a:spcBef>
                <a:spcPts val="0"/>
              </a:spcBef>
              <a:spcAft>
                <a:spcPts val="0"/>
              </a:spcAft>
              <a:buNone/>
            </a:pPr>
            <a:r>
              <a:rPr b="1" lang="en" sz="1200">
                <a:solidFill>
                  <a:srgbClr val="FFFFFF"/>
                </a:solidFill>
                <a:latin typeface="Barlow"/>
                <a:ea typeface="Barlow"/>
                <a:cs typeface="Barlow"/>
                <a:sym typeface="Barlow"/>
              </a:rPr>
              <a:t>[Vehicle for joyful &amp; rewarding  Collaboration]</a:t>
            </a:r>
            <a:endParaRPr b="1" sz="1200">
              <a:solidFill>
                <a:srgbClr val="FFFFFF"/>
              </a:solidFill>
              <a:latin typeface="Barlow"/>
              <a:ea typeface="Barlow"/>
              <a:cs typeface="Barlow"/>
              <a:sym typeface="Barlow"/>
            </a:endParaRPr>
          </a:p>
        </p:txBody>
      </p:sp>
      <p:sp>
        <p:nvSpPr>
          <p:cNvPr id="1843" name="Google Shape;1843;p101"/>
          <p:cNvSpPr/>
          <p:nvPr/>
        </p:nvSpPr>
        <p:spPr>
          <a:xfrm>
            <a:off x="0" y="75"/>
            <a:ext cx="9144000" cy="852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PATTERNS OF CO-CREATION (THE 5 C’S)</a:t>
            </a:r>
            <a:endParaRPr b="1" sz="3000">
              <a:solidFill>
                <a:srgbClr val="595959"/>
              </a:solidFill>
              <a:latin typeface="Barlow"/>
              <a:ea typeface="Barlow"/>
              <a:cs typeface="Barlow"/>
              <a:sym typeface="Barlow"/>
            </a:endParaRPr>
          </a:p>
          <a:p>
            <a:pPr indent="0" lvl="0" marL="0" rtl="0" algn="l">
              <a:spcBef>
                <a:spcPts val="0"/>
              </a:spcBef>
              <a:spcAft>
                <a:spcPts val="0"/>
              </a:spcAft>
              <a:buNone/>
            </a:pPr>
            <a:r>
              <a:rPr lang="en" sz="1200">
                <a:solidFill>
                  <a:srgbClr val="595959"/>
                </a:solidFill>
                <a:latin typeface="Barlow"/>
                <a:ea typeface="Barlow"/>
                <a:cs typeface="Barlow"/>
                <a:sym typeface="Barlow"/>
              </a:rPr>
              <a:t>Pathway from connection to co-creation (with the collaboratory focusing on collaboration).</a:t>
            </a:r>
            <a:endParaRPr sz="1200">
              <a:solidFill>
                <a:srgbClr val="595959"/>
              </a:solidFill>
              <a:latin typeface="Barlow"/>
              <a:ea typeface="Barlow"/>
              <a:cs typeface="Barlow"/>
              <a:sym typeface="Barlow"/>
            </a:endParaRPr>
          </a:p>
        </p:txBody>
      </p:sp>
      <p:pic>
        <p:nvPicPr>
          <p:cNvPr id="1844" name="Google Shape;1844;p101"/>
          <p:cNvPicPr preferRelativeResize="0"/>
          <p:nvPr/>
        </p:nvPicPr>
        <p:blipFill>
          <a:blip r:embed="rId3">
            <a:alphaModFix/>
          </a:blip>
          <a:stretch>
            <a:fillRect/>
          </a:stretch>
        </p:blipFill>
        <p:spPr>
          <a:xfrm>
            <a:off x="2438897" y="4307300"/>
            <a:ext cx="446050" cy="454014"/>
          </a:xfrm>
          <a:prstGeom prst="rect">
            <a:avLst/>
          </a:prstGeom>
          <a:noFill/>
          <a:ln>
            <a:noFill/>
          </a:ln>
        </p:spPr>
      </p:pic>
      <p:cxnSp>
        <p:nvCxnSpPr>
          <p:cNvPr id="1845" name="Google Shape;1845;p101"/>
          <p:cNvCxnSpPr/>
          <p:nvPr/>
        </p:nvCxnSpPr>
        <p:spPr>
          <a:xfrm>
            <a:off x="399966" y="1136767"/>
            <a:ext cx="8483400" cy="28200"/>
          </a:xfrm>
          <a:prstGeom prst="straightConnector1">
            <a:avLst/>
          </a:prstGeom>
          <a:noFill/>
          <a:ln cap="flat" cmpd="sng" w="38100">
            <a:solidFill>
              <a:schemeClr val="dk2"/>
            </a:solidFill>
            <a:prstDash val="solid"/>
            <a:round/>
            <a:headEnd len="med" w="med" type="none"/>
            <a:tailEnd len="med" w="med" type="stealth"/>
          </a:ln>
        </p:spPr>
      </p:cxnSp>
      <p:sp>
        <p:nvSpPr>
          <p:cNvPr id="1846" name="Google Shape;1846;p101"/>
          <p:cNvSpPr txBox="1"/>
          <p:nvPr/>
        </p:nvSpPr>
        <p:spPr>
          <a:xfrm>
            <a:off x="-31125" y="1464363"/>
            <a:ext cx="8982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CONNECT</a:t>
            </a:r>
            <a:endParaRPr b="1" sz="1200">
              <a:solidFill>
                <a:srgbClr val="666666"/>
              </a:solidFill>
              <a:latin typeface="Barlow"/>
              <a:ea typeface="Barlow"/>
              <a:cs typeface="Barlow"/>
              <a:sym typeface="Barlow"/>
            </a:endParaRPr>
          </a:p>
          <a:p>
            <a:pPr indent="0" lvl="0" marL="0" rtl="0" algn="ctr">
              <a:spcBef>
                <a:spcPts val="0"/>
              </a:spcBef>
              <a:spcAft>
                <a:spcPts val="0"/>
              </a:spcAft>
              <a:buNone/>
            </a:pPr>
            <a:br>
              <a:rPr b="1" lang="en" sz="1200">
                <a:solidFill>
                  <a:srgbClr val="666666"/>
                </a:solidFill>
                <a:latin typeface="Barlow"/>
                <a:ea typeface="Barlow"/>
                <a:cs typeface="Barlow"/>
                <a:sym typeface="Barlow"/>
              </a:rPr>
            </a:br>
            <a:endParaRPr b="1" sz="1200">
              <a:solidFill>
                <a:srgbClr val="999999"/>
              </a:solidFill>
              <a:latin typeface="Barlow"/>
              <a:ea typeface="Barlow"/>
              <a:cs typeface="Barlow"/>
              <a:sym typeface="Barlow"/>
            </a:endParaRPr>
          </a:p>
        </p:txBody>
      </p:sp>
      <p:sp>
        <p:nvSpPr>
          <p:cNvPr id="1847" name="Google Shape;1847;p101"/>
          <p:cNvSpPr txBox="1"/>
          <p:nvPr/>
        </p:nvSpPr>
        <p:spPr>
          <a:xfrm>
            <a:off x="776825" y="1464363"/>
            <a:ext cx="12861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COMMUNICATE</a:t>
            </a:r>
            <a:endParaRPr b="1" sz="1200">
              <a:solidFill>
                <a:srgbClr val="999999"/>
              </a:solidFill>
              <a:latin typeface="Barlow"/>
              <a:ea typeface="Barlow"/>
              <a:cs typeface="Barlow"/>
              <a:sym typeface="Barlow"/>
            </a:endParaRPr>
          </a:p>
        </p:txBody>
      </p:sp>
      <p:sp>
        <p:nvSpPr>
          <p:cNvPr id="1848" name="Google Shape;1848;p101"/>
          <p:cNvSpPr txBox="1"/>
          <p:nvPr/>
        </p:nvSpPr>
        <p:spPr>
          <a:xfrm>
            <a:off x="2030650" y="1464363"/>
            <a:ext cx="12861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COLLABORATE</a:t>
            </a:r>
            <a:endParaRPr b="1" sz="1200">
              <a:solidFill>
                <a:srgbClr val="999999"/>
              </a:solidFill>
              <a:latin typeface="Barlow"/>
              <a:ea typeface="Barlow"/>
              <a:cs typeface="Barlow"/>
              <a:sym typeface="Barlow"/>
            </a:endParaRPr>
          </a:p>
        </p:txBody>
      </p:sp>
      <p:sp>
        <p:nvSpPr>
          <p:cNvPr id="1849" name="Google Shape;1849;p101"/>
          <p:cNvSpPr txBox="1"/>
          <p:nvPr/>
        </p:nvSpPr>
        <p:spPr>
          <a:xfrm>
            <a:off x="4889015" y="1464363"/>
            <a:ext cx="12861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COHERE</a:t>
            </a:r>
            <a:endParaRPr b="1" sz="1200">
              <a:solidFill>
                <a:srgbClr val="999999"/>
              </a:solidFill>
              <a:latin typeface="Barlow"/>
              <a:ea typeface="Barlow"/>
              <a:cs typeface="Barlow"/>
              <a:sym typeface="Barlow"/>
            </a:endParaRPr>
          </a:p>
        </p:txBody>
      </p:sp>
      <p:sp>
        <p:nvSpPr>
          <p:cNvPr id="1850" name="Google Shape;1850;p101"/>
          <p:cNvSpPr txBox="1"/>
          <p:nvPr/>
        </p:nvSpPr>
        <p:spPr>
          <a:xfrm>
            <a:off x="7430900" y="1464363"/>
            <a:ext cx="12861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CO-CREATE</a:t>
            </a:r>
            <a:endParaRPr b="1" sz="1200">
              <a:solidFill>
                <a:srgbClr val="999999"/>
              </a:solidFill>
              <a:latin typeface="Barlow"/>
              <a:ea typeface="Barlow"/>
              <a:cs typeface="Barlow"/>
              <a:sym typeface="Barlow"/>
            </a:endParaRPr>
          </a:p>
        </p:txBody>
      </p:sp>
      <p:sp>
        <p:nvSpPr>
          <p:cNvPr id="1851" name="Google Shape;1851;p101"/>
          <p:cNvSpPr/>
          <p:nvPr/>
        </p:nvSpPr>
        <p:spPr>
          <a:xfrm>
            <a:off x="942538" y="3667538"/>
            <a:ext cx="1187100" cy="1187100"/>
          </a:xfrm>
          <a:prstGeom prst="ellipse">
            <a:avLst/>
          </a:prstGeom>
          <a:solidFill>
            <a:srgbClr val="69737C">
              <a:alpha val="603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ORG A</a:t>
            </a:r>
            <a:endParaRPr b="1" sz="1200">
              <a:solidFill>
                <a:schemeClr val="lt1"/>
              </a:solidFill>
              <a:latin typeface="Barlow"/>
              <a:ea typeface="Barlow"/>
              <a:cs typeface="Barlow"/>
              <a:sym typeface="Barlow"/>
            </a:endParaRPr>
          </a:p>
        </p:txBody>
      </p:sp>
      <p:pic>
        <p:nvPicPr>
          <p:cNvPr id="1852" name="Google Shape;1852;p101"/>
          <p:cNvPicPr preferRelativeResize="0"/>
          <p:nvPr/>
        </p:nvPicPr>
        <p:blipFill>
          <a:blip r:embed="rId4">
            <a:alphaModFix/>
          </a:blip>
          <a:stretch>
            <a:fillRect/>
          </a:stretch>
        </p:blipFill>
        <p:spPr>
          <a:xfrm>
            <a:off x="1164415" y="4386602"/>
            <a:ext cx="295425" cy="295425"/>
          </a:xfrm>
          <a:prstGeom prst="rect">
            <a:avLst/>
          </a:prstGeom>
          <a:noFill/>
          <a:ln>
            <a:noFill/>
          </a:ln>
        </p:spPr>
      </p:pic>
      <p:pic>
        <p:nvPicPr>
          <p:cNvPr id="1853" name="Google Shape;1853;p101"/>
          <p:cNvPicPr preferRelativeResize="0"/>
          <p:nvPr/>
        </p:nvPicPr>
        <p:blipFill>
          <a:blip r:embed="rId5">
            <a:alphaModFix/>
          </a:blip>
          <a:stretch>
            <a:fillRect/>
          </a:stretch>
        </p:blipFill>
        <p:spPr>
          <a:xfrm>
            <a:off x="1518033" y="3942475"/>
            <a:ext cx="204406" cy="209135"/>
          </a:xfrm>
          <a:prstGeom prst="rect">
            <a:avLst/>
          </a:prstGeom>
          <a:noFill/>
          <a:ln>
            <a:noFill/>
          </a:ln>
        </p:spPr>
      </p:pic>
      <p:sp>
        <p:nvSpPr>
          <p:cNvPr id="1854" name="Google Shape;1854;p101"/>
          <p:cNvSpPr/>
          <p:nvPr/>
        </p:nvSpPr>
        <p:spPr>
          <a:xfrm>
            <a:off x="3166125" y="3667538"/>
            <a:ext cx="1187100" cy="1187100"/>
          </a:xfrm>
          <a:prstGeom prst="ellipse">
            <a:avLst/>
          </a:prstGeom>
          <a:solidFill>
            <a:srgbClr val="D49470">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ORG B</a:t>
            </a:r>
            <a:endParaRPr b="1" sz="1200">
              <a:solidFill>
                <a:schemeClr val="lt1"/>
              </a:solidFill>
              <a:latin typeface="Barlow"/>
              <a:ea typeface="Barlow"/>
              <a:cs typeface="Barlow"/>
              <a:sym typeface="Barlow"/>
            </a:endParaRPr>
          </a:p>
        </p:txBody>
      </p:sp>
      <p:pic>
        <p:nvPicPr>
          <p:cNvPr id="1855" name="Google Shape;1855;p101"/>
          <p:cNvPicPr preferRelativeResize="0"/>
          <p:nvPr/>
        </p:nvPicPr>
        <p:blipFill>
          <a:blip r:embed="rId4">
            <a:alphaModFix/>
          </a:blip>
          <a:stretch>
            <a:fillRect/>
          </a:stretch>
        </p:blipFill>
        <p:spPr>
          <a:xfrm>
            <a:off x="3583300" y="4450600"/>
            <a:ext cx="243750" cy="243750"/>
          </a:xfrm>
          <a:prstGeom prst="rect">
            <a:avLst/>
          </a:prstGeom>
          <a:noFill/>
          <a:ln>
            <a:noFill/>
          </a:ln>
        </p:spPr>
      </p:pic>
      <p:pic>
        <p:nvPicPr>
          <p:cNvPr id="1856" name="Google Shape;1856;p101"/>
          <p:cNvPicPr preferRelativeResize="0"/>
          <p:nvPr/>
        </p:nvPicPr>
        <p:blipFill>
          <a:blip r:embed="rId5">
            <a:alphaModFix/>
          </a:blip>
          <a:stretch>
            <a:fillRect/>
          </a:stretch>
        </p:blipFill>
        <p:spPr>
          <a:xfrm>
            <a:off x="3650525" y="3805189"/>
            <a:ext cx="295500" cy="302331"/>
          </a:xfrm>
          <a:prstGeom prst="rect">
            <a:avLst/>
          </a:prstGeom>
          <a:noFill/>
          <a:ln>
            <a:noFill/>
          </a:ln>
        </p:spPr>
      </p:pic>
      <p:pic>
        <p:nvPicPr>
          <p:cNvPr id="1857" name="Google Shape;1857;p101"/>
          <p:cNvPicPr preferRelativeResize="0"/>
          <p:nvPr/>
        </p:nvPicPr>
        <p:blipFill>
          <a:blip r:embed="rId3">
            <a:alphaModFix/>
          </a:blip>
          <a:stretch>
            <a:fillRect/>
          </a:stretch>
        </p:blipFill>
        <p:spPr>
          <a:xfrm>
            <a:off x="3978663" y="4202500"/>
            <a:ext cx="295425" cy="300691"/>
          </a:xfrm>
          <a:prstGeom prst="rect">
            <a:avLst/>
          </a:prstGeom>
          <a:noFill/>
          <a:ln>
            <a:noFill/>
          </a:ln>
        </p:spPr>
      </p:pic>
      <p:cxnSp>
        <p:nvCxnSpPr>
          <p:cNvPr id="1858" name="Google Shape;1858;p101"/>
          <p:cNvCxnSpPr>
            <a:stCxn id="1851" idx="6"/>
          </p:cNvCxnSpPr>
          <p:nvPr/>
        </p:nvCxnSpPr>
        <p:spPr>
          <a:xfrm flipH="1" rot="10800000">
            <a:off x="2129638" y="3739988"/>
            <a:ext cx="366300" cy="521100"/>
          </a:xfrm>
          <a:prstGeom prst="curvedConnector2">
            <a:avLst/>
          </a:prstGeom>
          <a:noFill/>
          <a:ln cap="flat" cmpd="sng" w="28575">
            <a:solidFill>
              <a:srgbClr val="D49470"/>
            </a:solidFill>
            <a:prstDash val="solid"/>
            <a:round/>
            <a:headEnd len="med" w="med" type="stealth"/>
            <a:tailEnd len="med" w="med" type="none"/>
          </a:ln>
        </p:spPr>
      </p:cxnSp>
      <p:cxnSp>
        <p:nvCxnSpPr>
          <p:cNvPr id="1859" name="Google Shape;1859;p101"/>
          <p:cNvCxnSpPr>
            <a:stCxn id="1842" idx="2"/>
            <a:endCxn id="1851" idx="2"/>
          </p:cNvCxnSpPr>
          <p:nvPr/>
        </p:nvCxnSpPr>
        <p:spPr>
          <a:xfrm flipH="1">
            <a:off x="942550" y="2797125"/>
            <a:ext cx="739200" cy="1464000"/>
          </a:xfrm>
          <a:prstGeom prst="curvedConnector3">
            <a:avLst>
              <a:gd fmla="val 132216" name="adj1"/>
            </a:avLst>
          </a:prstGeom>
          <a:noFill/>
          <a:ln cap="flat" cmpd="sng" w="28575">
            <a:solidFill>
              <a:srgbClr val="D49470"/>
            </a:solidFill>
            <a:prstDash val="solid"/>
            <a:round/>
            <a:headEnd len="med" w="med" type="stealth"/>
            <a:tailEnd len="med" w="med" type="none"/>
          </a:ln>
        </p:spPr>
      </p:cxnSp>
      <p:cxnSp>
        <p:nvCxnSpPr>
          <p:cNvPr id="1860" name="Google Shape;1860;p101"/>
          <p:cNvCxnSpPr>
            <a:stCxn id="1844" idx="3"/>
            <a:endCxn id="1842" idx="4"/>
          </p:cNvCxnSpPr>
          <p:nvPr/>
        </p:nvCxnSpPr>
        <p:spPr>
          <a:xfrm rot="10800000">
            <a:off x="2666247" y="3752207"/>
            <a:ext cx="218700" cy="782100"/>
          </a:xfrm>
          <a:prstGeom prst="curvedConnector4">
            <a:avLst>
              <a:gd fmla="val -108882" name="adj1"/>
              <a:gd fmla="val 64515" name="adj2"/>
            </a:avLst>
          </a:prstGeom>
          <a:noFill/>
          <a:ln cap="flat" cmpd="sng" w="28575">
            <a:solidFill>
              <a:srgbClr val="D49470"/>
            </a:solidFill>
            <a:prstDash val="solid"/>
            <a:round/>
            <a:headEnd len="med" w="med" type="none"/>
            <a:tailEnd len="med" w="med" type="stealth"/>
          </a:ln>
        </p:spPr>
      </p:cxnSp>
      <p:cxnSp>
        <p:nvCxnSpPr>
          <p:cNvPr id="1861" name="Google Shape;1861;p101"/>
          <p:cNvCxnSpPr>
            <a:stCxn id="1844" idx="1"/>
            <a:endCxn id="1842" idx="4"/>
          </p:cNvCxnSpPr>
          <p:nvPr/>
        </p:nvCxnSpPr>
        <p:spPr>
          <a:xfrm flipH="1" rot="10800000">
            <a:off x="2438897" y="3752207"/>
            <a:ext cx="227400" cy="782100"/>
          </a:xfrm>
          <a:prstGeom prst="curvedConnector4">
            <a:avLst>
              <a:gd fmla="val -104716" name="adj1"/>
              <a:gd fmla="val 64515" name="adj2"/>
            </a:avLst>
          </a:prstGeom>
          <a:noFill/>
          <a:ln cap="flat" cmpd="sng" w="28575">
            <a:solidFill>
              <a:srgbClr val="D49470"/>
            </a:solidFill>
            <a:prstDash val="solid"/>
            <a:round/>
            <a:headEnd len="med" w="med" type="stealth"/>
            <a:tailEnd len="med" w="med" type="none"/>
          </a:ln>
        </p:spPr>
      </p:cxnSp>
      <p:cxnSp>
        <p:nvCxnSpPr>
          <p:cNvPr id="1862" name="Google Shape;1862;p101"/>
          <p:cNvCxnSpPr>
            <a:stCxn id="1854" idx="2"/>
          </p:cNvCxnSpPr>
          <p:nvPr/>
        </p:nvCxnSpPr>
        <p:spPr>
          <a:xfrm rot="10800000">
            <a:off x="2909925" y="3726188"/>
            <a:ext cx="256200" cy="534900"/>
          </a:xfrm>
          <a:prstGeom prst="curvedConnector2">
            <a:avLst/>
          </a:prstGeom>
          <a:noFill/>
          <a:ln cap="flat" cmpd="sng" w="28575">
            <a:solidFill>
              <a:srgbClr val="D49470"/>
            </a:solidFill>
            <a:prstDash val="solid"/>
            <a:round/>
            <a:headEnd len="med" w="med" type="stealth"/>
            <a:tailEnd len="med" w="med" type="none"/>
          </a:ln>
        </p:spPr>
      </p:cxnSp>
      <p:cxnSp>
        <p:nvCxnSpPr>
          <p:cNvPr id="1863" name="Google Shape;1863;p101"/>
          <p:cNvCxnSpPr>
            <a:stCxn id="1842" idx="6"/>
            <a:endCxn id="1854" idx="6"/>
          </p:cNvCxnSpPr>
          <p:nvPr/>
        </p:nvCxnSpPr>
        <p:spPr>
          <a:xfrm>
            <a:off x="3650650" y="2797125"/>
            <a:ext cx="702600" cy="1464000"/>
          </a:xfrm>
          <a:prstGeom prst="curvedConnector3">
            <a:avLst>
              <a:gd fmla="val 133888" name="adj1"/>
            </a:avLst>
          </a:prstGeom>
          <a:noFill/>
          <a:ln cap="flat" cmpd="sng" w="28575">
            <a:solidFill>
              <a:srgbClr val="D49470"/>
            </a:solidFill>
            <a:prstDash val="solid"/>
            <a:round/>
            <a:headEnd len="med" w="med" type="stealth"/>
            <a:tailEnd len="med" w="med" type="none"/>
          </a:ln>
        </p:spPr>
      </p:cxnSp>
      <p:sp>
        <p:nvSpPr>
          <p:cNvPr id="1864" name="Google Shape;1864;p101"/>
          <p:cNvSpPr/>
          <p:nvPr/>
        </p:nvSpPr>
        <p:spPr>
          <a:xfrm>
            <a:off x="4260113" y="2082788"/>
            <a:ext cx="1187100" cy="1187100"/>
          </a:xfrm>
          <a:prstGeom prst="ellipse">
            <a:avLst/>
          </a:prstGeom>
          <a:solidFill>
            <a:srgbClr val="69737C">
              <a:alpha val="603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ORG A</a:t>
            </a:r>
            <a:endParaRPr b="1" sz="1200">
              <a:solidFill>
                <a:schemeClr val="lt1"/>
              </a:solidFill>
              <a:latin typeface="Barlow"/>
              <a:ea typeface="Barlow"/>
              <a:cs typeface="Barlow"/>
              <a:sym typeface="Barlow"/>
            </a:endParaRPr>
          </a:p>
        </p:txBody>
      </p:sp>
      <p:pic>
        <p:nvPicPr>
          <p:cNvPr id="1865" name="Google Shape;1865;p101"/>
          <p:cNvPicPr preferRelativeResize="0"/>
          <p:nvPr/>
        </p:nvPicPr>
        <p:blipFill>
          <a:blip r:embed="rId4">
            <a:alphaModFix/>
          </a:blip>
          <a:stretch>
            <a:fillRect/>
          </a:stretch>
        </p:blipFill>
        <p:spPr>
          <a:xfrm>
            <a:off x="4481990" y="2801852"/>
            <a:ext cx="295425" cy="295425"/>
          </a:xfrm>
          <a:prstGeom prst="rect">
            <a:avLst/>
          </a:prstGeom>
          <a:noFill/>
          <a:ln>
            <a:noFill/>
          </a:ln>
        </p:spPr>
      </p:pic>
      <p:pic>
        <p:nvPicPr>
          <p:cNvPr id="1866" name="Google Shape;1866;p101"/>
          <p:cNvPicPr preferRelativeResize="0"/>
          <p:nvPr/>
        </p:nvPicPr>
        <p:blipFill>
          <a:blip r:embed="rId5">
            <a:alphaModFix/>
          </a:blip>
          <a:stretch>
            <a:fillRect/>
          </a:stretch>
        </p:blipFill>
        <p:spPr>
          <a:xfrm>
            <a:off x="4835608" y="2357725"/>
            <a:ext cx="204406" cy="209135"/>
          </a:xfrm>
          <a:prstGeom prst="rect">
            <a:avLst/>
          </a:prstGeom>
          <a:noFill/>
          <a:ln>
            <a:noFill/>
          </a:ln>
        </p:spPr>
      </p:pic>
      <p:sp>
        <p:nvSpPr>
          <p:cNvPr id="1867" name="Google Shape;1867;p101"/>
          <p:cNvSpPr/>
          <p:nvPr/>
        </p:nvSpPr>
        <p:spPr>
          <a:xfrm>
            <a:off x="5569300" y="2082788"/>
            <a:ext cx="1187100" cy="1187100"/>
          </a:xfrm>
          <a:prstGeom prst="ellipse">
            <a:avLst/>
          </a:prstGeom>
          <a:solidFill>
            <a:srgbClr val="D49470">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ORG B</a:t>
            </a:r>
            <a:endParaRPr b="1" sz="1200">
              <a:solidFill>
                <a:schemeClr val="lt1"/>
              </a:solidFill>
              <a:latin typeface="Barlow"/>
              <a:ea typeface="Barlow"/>
              <a:cs typeface="Barlow"/>
              <a:sym typeface="Barlow"/>
            </a:endParaRPr>
          </a:p>
        </p:txBody>
      </p:sp>
      <p:pic>
        <p:nvPicPr>
          <p:cNvPr id="1868" name="Google Shape;1868;p101"/>
          <p:cNvPicPr preferRelativeResize="0"/>
          <p:nvPr/>
        </p:nvPicPr>
        <p:blipFill>
          <a:blip r:embed="rId4">
            <a:alphaModFix/>
          </a:blip>
          <a:stretch>
            <a:fillRect/>
          </a:stretch>
        </p:blipFill>
        <p:spPr>
          <a:xfrm>
            <a:off x="5986475" y="2865850"/>
            <a:ext cx="243750" cy="243750"/>
          </a:xfrm>
          <a:prstGeom prst="rect">
            <a:avLst/>
          </a:prstGeom>
          <a:noFill/>
          <a:ln>
            <a:noFill/>
          </a:ln>
        </p:spPr>
      </p:pic>
      <p:pic>
        <p:nvPicPr>
          <p:cNvPr id="1869" name="Google Shape;1869;p101"/>
          <p:cNvPicPr preferRelativeResize="0"/>
          <p:nvPr/>
        </p:nvPicPr>
        <p:blipFill>
          <a:blip r:embed="rId5">
            <a:alphaModFix/>
          </a:blip>
          <a:stretch>
            <a:fillRect/>
          </a:stretch>
        </p:blipFill>
        <p:spPr>
          <a:xfrm>
            <a:off x="6053700" y="2220439"/>
            <a:ext cx="295500" cy="302331"/>
          </a:xfrm>
          <a:prstGeom prst="rect">
            <a:avLst/>
          </a:prstGeom>
          <a:noFill/>
          <a:ln>
            <a:noFill/>
          </a:ln>
        </p:spPr>
      </p:pic>
      <p:pic>
        <p:nvPicPr>
          <p:cNvPr id="1870" name="Google Shape;1870;p101"/>
          <p:cNvPicPr preferRelativeResize="0"/>
          <p:nvPr/>
        </p:nvPicPr>
        <p:blipFill>
          <a:blip r:embed="rId3">
            <a:alphaModFix/>
          </a:blip>
          <a:stretch>
            <a:fillRect/>
          </a:stretch>
        </p:blipFill>
        <p:spPr>
          <a:xfrm>
            <a:off x="6381838" y="2617750"/>
            <a:ext cx="295425" cy="300691"/>
          </a:xfrm>
          <a:prstGeom prst="rect">
            <a:avLst/>
          </a:prstGeom>
          <a:noFill/>
          <a:ln>
            <a:noFill/>
          </a:ln>
        </p:spPr>
      </p:pic>
      <p:sp>
        <p:nvSpPr>
          <p:cNvPr id="1871" name="Google Shape;1871;p101"/>
          <p:cNvSpPr/>
          <p:nvPr/>
        </p:nvSpPr>
        <p:spPr>
          <a:xfrm>
            <a:off x="7068163" y="2158988"/>
            <a:ext cx="1187100" cy="1187100"/>
          </a:xfrm>
          <a:prstGeom prst="ellipse">
            <a:avLst/>
          </a:prstGeom>
          <a:solidFill>
            <a:srgbClr val="69737C">
              <a:alpha val="603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ORG A</a:t>
            </a:r>
            <a:endParaRPr b="1" sz="1200">
              <a:solidFill>
                <a:schemeClr val="lt1"/>
              </a:solidFill>
              <a:latin typeface="Barlow"/>
              <a:ea typeface="Barlow"/>
              <a:cs typeface="Barlow"/>
              <a:sym typeface="Barlow"/>
            </a:endParaRPr>
          </a:p>
        </p:txBody>
      </p:sp>
      <p:pic>
        <p:nvPicPr>
          <p:cNvPr id="1872" name="Google Shape;1872;p101"/>
          <p:cNvPicPr preferRelativeResize="0"/>
          <p:nvPr/>
        </p:nvPicPr>
        <p:blipFill>
          <a:blip r:embed="rId4">
            <a:alphaModFix/>
          </a:blip>
          <a:stretch>
            <a:fillRect/>
          </a:stretch>
        </p:blipFill>
        <p:spPr>
          <a:xfrm>
            <a:off x="7290040" y="2878052"/>
            <a:ext cx="295425" cy="295425"/>
          </a:xfrm>
          <a:prstGeom prst="rect">
            <a:avLst/>
          </a:prstGeom>
          <a:noFill/>
          <a:ln>
            <a:noFill/>
          </a:ln>
        </p:spPr>
      </p:pic>
      <p:pic>
        <p:nvPicPr>
          <p:cNvPr id="1873" name="Google Shape;1873;p101"/>
          <p:cNvPicPr preferRelativeResize="0"/>
          <p:nvPr/>
        </p:nvPicPr>
        <p:blipFill>
          <a:blip r:embed="rId5">
            <a:alphaModFix/>
          </a:blip>
          <a:stretch>
            <a:fillRect/>
          </a:stretch>
        </p:blipFill>
        <p:spPr>
          <a:xfrm>
            <a:off x="7643658" y="2433925"/>
            <a:ext cx="204406" cy="209135"/>
          </a:xfrm>
          <a:prstGeom prst="rect">
            <a:avLst/>
          </a:prstGeom>
          <a:noFill/>
          <a:ln>
            <a:noFill/>
          </a:ln>
        </p:spPr>
      </p:pic>
      <p:sp>
        <p:nvSpPr>
          <p:cNvPr id="1874" name="Google Shape;1874;p101"/>
          <p:cNvSpPr/>
          <p:nvPr/>
        </p:nvSpPr>
        <p:spPr>
          <a:xfrm>
            <a:off x="7905250" y="2169363"/>
            <a:ext cx="1187100" cy="1187100"/>
          </a:xfrm>
          <a:prstGeom prst="ellipse">
            <a:avLst/>
          </a:prstGeom>
          <a:solidFill>
            <a:srgbClr val="D49470">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ORG B</a:t>
            </a:r>
            <a:endParaRPr b="1" sz="1200">
              <a:solidFill>
                <a:schemeClr val="lt1"/>
              </a:solidFill>
              <a:latin typeface="Barlow"/>
              <a:ea typeface="Barlow"/>
              <a:cs typeface="Barlow"/>
              <a:sym typeface="Barlow"/>
            </a:endParaRPr>
          </a:p>
        </p:txBody>
      </p:sp>
      <p:pic>
        <p:nvPicPr>
          <p:cNvPr id="1875" name="Google Shape;1875;p101"/>
          <p:cNvPicPr preferRelativeResize="0"/>
          <p:nvPr/>
        </p:nvPicPr>
        <p:blipFill>
          <a:blip r:embed="rId4">
            <a:alphaModFix/>
          </a:blip>
          <a:stretch>
            <a:fillRect/>
          </a:stretch>
        </p:blipFill>
        <p:spPr>
          <a:xfrm>
            <a:off x="8322425" y="2952425"/>
            <a:ext cx="243750" cy="243750"/>
          </a:xfrm>
          <a:prstGeom prst="rect">
            <a:avLst/>
          </a:prstGeom>
          <a:noFill/>
          <a:ln>
            <a:noFill/>
          </a:ln>
        </p:spPr>
      </p:pic>
      <p:pic>
        <p:nvPicPr>
          <p:cNvPr id="1876" name="Google Shape;1876;p101"/>
          <p:cNvPicPr preferRelativeResize="0"/>
          <p:nvPr/>
        </p:nvPicPr>
        <p:blipFill>
          <a:blip r:embed="rId5">
            <a:alphaModFix/>
          </a:blip>
          <a:stretch>
            <a:fillRect/>
          </a:stretch>
        </p:blipFill>
        <p:spPr>
          <a:xfrm>
            <a:off x="8389650" y="2307014"/>
            <a:ext cx="295500" cy="302331"/>
          </a:xfrm>
          <a:prstGeom prst="rect">
            <a:avLst/>
          </a:prstGeom>
          <a:noFill/>
          <a:ln>
            <a:noFill/>
          </a:ln>
        </p:spPr>
      </p:pic>
      <p:pic>
        <p:nvPicPr>
          <p:cNvPr id="1877" name="Google Shape;1877;p101"/>
          <p:cNvPicPr preferRelativeResize="0"/>
          <p:nvPr/>
        </p:nvPicPr>
        <p:blipFill>
          <a:blip r:embed="rId3">
            <a:alphaModFix/>
          </a:blip>
          <a:stretch>
            <a:fillRect/>
          </a:stretch>
        </p:blipFill>
        <p:spPr>
          <a:xfrm>
            <a:off x="8717788" y="2704325"/>
            <a:ext cx="295425" cy="300691"/>
          </a:xfrm>
          <a:prstGeom prst="rect">
            <a:avLst/>
          </a:prstGeom>
          <a:noFill/>
          <a:ln>
            <a:noFill/>
          </a:ln>
        </p:spPr>
      </p:pic>
      <p:cxnSp>
        <p:nvCxnSpPr>
          <p:cNvPr id="1878" name="Google Shape;1878;p101"/>
          <p:cNvCxnSpPr>
            <a:stCxn id="1864" idx="0"/>
            <a:endCxn id="1867" idx="0"/>
          </p:cNvCxnSpPr>
          <p:nvPr/>
        </p:nvCxnSpPr>
        <p:spPr>
          <a:xfrm flipH="1" rot="-5400000">
            <a:off x="5507963" y="1428488"/>
            <a:ext cx="600" cy="1309200"/>
          </a:xfrm>
          <a:prstGeom prst="curvedConnector3">
            <a:avLst>
              <a:gd fmla="val -39687500" name="adj1"/>
            </a:avLst>
          </a:prstGeom>
          <a:noFill/>
          <a:ln cap="flat" cmpd="sng" w="28575">
            <a:solidFill>
              <a:srgbClr val="D49470"/>
            </a:solidFill>
            <a:prstDash val="solid"/>
            <a:round/>
            <a:headEnd len="med" w="med" type="none"/>
            <a:tailEnd len="med" w="med" type="stealth"/>
          </a:ln>
        </p:spPr>
      </p:cxnSp>
      <p:cxnSp>
        <p:nvCxnSpPr>
          <p:cNvPr id="1879" name="Google Shape;1879;p101"/>
          <p:cNvCxnSpPr>
            <a:stCxn id="1867" idx="4"/>
            <a:endCxn id="1864" idx="4"/>
          </p:cNvCxnSpPr>
          <p:nvPr/>
        </p:nvCxnSpPr>
        <p:spPr>
          <a:xfrm rot="5400000">
            <a:off x="5507950" y="2615588"/>
            <a:ext cx="600" cy="1309200"/>
          </a:xfrm>
          <a:prstGeom prst="curvedConnector3">
            <a:avLst>
              <a:gd fmla="val 39687500" name="adj1"/>
            </a:avLst>
          </a:prstGeom>
          <a:noFill/>
          <a:ln cap="flat" cmpd="sng" w="28575">
            <a:solidFill>
              <a:srgbClr val="D49470"/>
            </a:solidFill>
            <a:prstDash val="solid"/>
            <a:round/>
            <a:headEnd len="med" w="med" type="none"/>
            <a:tailEnd len="med" w="med" type="stealth"/>
          </a:ln>
        </p:spPr>
      </p:cxnSp>
      <p:cxnSp>
        <p:nvCxnSpPr>
          <p:cNvPr id="1880" name="Google Shape;1880;p101"/>
          <p:cNvCxnSpPr>
            <a:endCxn id="1846" idx="0"/>
          </p:cNvCxnSpPr>
          <p:nvPr/>
        </p:nvCxnSpPr>
        <p:spPr>
          <a:xfrm flipH="1">
            <a:off x="417975" y="1129863"/>
            <a:ext cx="3000" cy="334500"/>
          </a:xfrm>
          <a:prstGeom prst="straightConnector1">
            <a:avLst/>
          </a:prstGeom>
          <a:noFill/>
          <a:ln cap="flat" cmpd="sng" w="38100">
            <a:solidFill>
              <a:schemeClr val="dk2"/>
            </a:solidFill>
            <a:prstDash val="solid"/>
            <a:round/>
            <a:headEnd len="med" w="med" type="none"/>
            <a:tailEnd len="med" w="med" type="none"/>
          </a:ln>
        </p:spPr>
      </p:cxnSp>
      <p:cxnSp>
        <p:nvCxnSpPr>
          <p:cNvPr id="1881" name="Google Shape;1881;p101"/>
          <p:cNvCxnSpPr/>
          <p:nvPr/>
        </p:nvCxnSpPr>
        <p:spPr>
          <a:xfrm flipH="1">
            <a:off x="1408625" y="1129725"/>
            <a:ext cx="3000" cy="334500"/>
          </a:xfrm>
          <a:prstGeom prst="straightConnector1">
            <a:avLst/>
          </a:prstGeom>
          <a:noFill/>
          <a:ln cap="flat" cmpd="sng" w="38100">
            <a:solidFill>
              <a:schemeClr val="dk2"/>
            </a:solidFill>
            <a:prstDash val="solid"/>
            <a:round/>
            <a:headEnd len="med" w="med" type="none"/>
            <a:tailEnd len="med" w="med" type="none"/>
          </a:ln>
        </p:spPr>
      </p:cxnSp>
      <p:cxnSp>
        <p:nvCxnSpPr>
          <p:cNvPr id="1882" name="Google Shape;1882;p101"/>
          <p:cNvCxnSpPr/>
          <p:nvPr/>
        </p:nvCxnSpPr>
        <p:spPr>
          <a:xfrm flipH="1">
            <a:off x="2627825" y="1129725"/>
            <a:ext cx="3000" cy="334500"/>
          </a:xfrm>
          <a:prstGeom prst="straightConnector1">
            <a:avLst/>
          </a:prstGeom>
          <a:noFill/>
          <a:ln cap="flat" cmpd="sng" w="38100">
            <a:solidFill>
              <a:schemeClr val="dk2"/>
            </a:solidFill>
            <a:prstDash val="solid"/>
            <a:round/>
            <a:headEnd len="med" w="med" type="none"/>
            <a:tailEnd len="med" w="med" type="none"/>
          </a:ln>
        </p:spPr>
      </p:cxnSp>
      <p:cxnSp>
        <p:nvCxnSpPr>
          <p:cNvPr id="1883" name="Google Shape;1883;p101"/>
          <p:cNvCxnSpPr/>
          <p:nvPr/>
        </p:nvCxnSpPr>
        <p:spPr>
          <a:xfrm flipH="1">
            <a:off x="5523425" y="1136742"/>
            <a:ext cx="3000" cy="334500"/>
          </a:xfrm>
          <a:prstGeom prst="straightConnector1">
            <a:avLst/>
          </a:prstGeom>
          <a:noFill/>
          <a:ln cap="flat" cmpd="sng" w="38100">
            <a:solidFill>
              <a:schemeClr val="dk2"/>
            </a:solidFill>
            <a:prstDash val="solid"/>
            <a:round/>
            <a:headEnd len="med" w="med" type="none"/>
            <a:tailEnd len="med" w="med" type="none"/>
          </a:ln>
        </p:spPr>
      </p:cxnSp>
      <p:cxnSp>
        <p:nvCxnSpPr>
          <p:cNvPr id="1884" name="Google Shape;1884;p101"/>
          <p:cNvCxnSpPr/>
          <p:nvPr/>
        </p:nvCxnSpPr>
        <p:spPr>
          <a:xfrm flipH="1">
            <a:off x="8121242" y="1143759"/>
            <a:ext cx="3000" cy="334500"/>
          </a:xfrm>
          <a:prstGeom prst="straightConnector1">
            <a:avLst/>
          </a:prstGeom>
          <a:noFill/>
          <a:ln cap="flat" cmpd="sng" w="38100">
            <a:solidFill>
              <a:schemeClr val="dk2"/>
            </a:solidFill>
            <a:prstDash val="solid"/>
            <a:round/>
            <a:headEnd len="med" w="med" type="none"/>
            <a:tailEnd len="med" w="med" type="none"/>
          </a:ln>
        </p:spPr>
      </p:cxnSp>
      <p:cxnSp>
        <p:nvCxnSpPr>
          <p:cNvPr id="1885" name="Google Shape;1885;p101"/>
          <p:cNvCxnSpPr/>
          <p:nvPr/>
        </p:nvCxnSpPr>
        <p:spPr>
          <a:xfrm flipH="1">
            <a:off x="5842750" y="4109275"/>
            <a:ext cx="2368800" cy="600"/>
          </a:xfrm>
          <a:prstGeom prst="curvedConnector3">
            <a:avLst>
              <a:gd fmla="val 50000" name="adj1"/>
            </a:avLst>
          </a:prstGeom>
          <a:noFill/>
          <a:ln cap="flat" cmpd="sng" w="28575">
            <a:solidFill>
              <a:srgbClr val="D49470"/>
            </a:solidFill>
            <a:prstDash val="solid"/>
            <a:round/>
            <a:headEnd len="med" w="med" type="stealth"/>
            <a:tailEnd len="med" w="med" type="none"/>
          </a:ln>
        </p:spPr>
      </p:cxnSp>
      <p:sp>
        <p:nvSpPr>
          <p:cNvPr id="1886" name="Google Shape;1886;p101"/>
          <p:cNvSpPr txBox="1"/>
          <p:nvPr/>
        </p:nvSpPr>
        <p:spPr>
          <a:xfrm>
            <a:off x="5720826" y="4129825"/>
            <a:ext cx="2583000" cy="37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666666"/>
                </a:solidFill>
                <a:latin typeface="Barlow"/>
                <a:ea typeface="Barlow"/>
                <a:cs typeface="Barlow"/>
                <a:sym typeface="Barlow"/>
              </a:rPr>
              <a:t>VALUE EXCHANGE:</a:t>
            </a:r>
            <a:br>
              <a:rPr b="1" lang="en" sz="1200">
                <a:solidFill>
                  <a:srgbClr val="666666"/>
                </a:solidFill>
                <a:latin typeface="Barlow"/>
                <a:ea typeface="Barlow"/>
                <a:cs typeface="Barlow"/>
                <a:sym typeface="Barlow"/>
              </a:rPr>
            </a:br>
            <a:r>
              <a:rPr lang="en" sz="1200">
                <a:solidFill>
                  <a:srgbClr val="666666"/>
                </a:solidFill>
                <a:latin typeface="Barlow"/>
                <a:ea typeface="Barlow"/>
                <a:cs typeface="Barlow"/>
                <a:sym typeface="Barlow"/>
              </a:rPr>
              <a:t>Equity swaps, shared tools, shared events, etc</a:t>
            </a:r>
            <a:endParaRPr sz="1200">
              <a:solidFill>
                <a:srgbClr val="999999"/>
              </a:solidFill>
              <a:latin typeface="Barlow"/>
              <a:ea typeface="Barlow"/>
              <a:cs typeface="Barlow"/>
              <a:sym typeface="Barlow"/>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pic>
        <p:nvPicPr>
          <p:cNvPr id="1891" name="Google Shape;1891;p102"/>
          <p:cNvPicPr preferRelativeResize="0"/>
          <p:nvPr/>
        </p:nvPicPr>
        <p:blipFill rotWithShape="1">
          <a:blip r:embed="rId3">
            <a:alphaModFix amt="11000"/>
          </a:blip>
          <a:srcRect b="0" l="0" r="0" t="59507"/>
          <a:stretch/>
        </p:blipFill>
        <p:spPr>
          <a:xfrm>
            <a:off x="7800731" y="4626467"/>
            <a:ext cx="1314775" cy="785788"/>
          </a:xfrm>
          <a:prstGeom prst="rect">
            <a:avLst/>
          </a:prstGeom>
          <a:noFill/>
          <a:ln>
            <a:noFill/>
          </a:ln>
        </p:spPr>
      </p:pic>
      <p:pic>
        <p:nvPicPr>
          <p:cNvPr id="1892" name="Google Shape;1892;p102"/>
          <p:cNvPicPr preferRelativeResize="0"/>
          <p:nvPr/>
        </p:nvPicPr>
        <p:blipFill rotWithShape="1">
          <a:blip r:embed="rId3">
            <a:alphaModFix amt="11000"/>
          </a:blip>
          <a:srcRect b="0" l="0" r="0" t="59507"/>
          <a:stretch/>
        </p:blipFill>
        <p:spPr>
          <a:xfrm>
            <a:off x="7114931" y="4550267"/>
            <a:ext cx="1314775" cy="785788"/>
          </a:xfrm>
          <a:prstGeom prst="rect">
            <a:avLst/>
          </a:prstGeom>
          <a:noFill/>
          <a:ln>
            <a:noFill/>
          </a:ln>
        </p:spPr>
      </p:pic>
      <p:pic>
        <p:nvPicPr>
          <p:cNvPr id="1893" name="Google Shape;1893;p102"/>
          <p:cNvPicPr preferRelativeResize="0"/>
          <p:nvPr/>
        </p:nvPicPr>
        <p:blipFill rotWithShape="1">
          <a:blip r:embed="rId3">
            <a:alphaModFix amt="11000"/>
          </a:blip>
          <a:srcRect b="0" l="0" r="0" t="59507"/>
          <a:stretch/>
        </p:blipFill>
        <p:spPr>
          <a:xfrm>
            <a:off x="6304156" y="4745992"/>
            <a:ext cx="1314775" cy="785788"/>
          </a:xfrm>
          <a:prstGeom prst="rect">
            <a:avLst/>
          </a:prstGeom>
          <a:noFill/>
          <a:ln>
            <a:noFill/>
          </a:ln>
        </p:spPr>
      </p:pic>
      <p:pic>
        <p:nvPicPr>
          <p:cNvPr id="1894" name="Google Shape;1894;p102"/>
          <p:cNvPicPr preferRelativeResize="0"/>
          <p:nvPr/>
        </p:nvPicPr>
        <p:blipFill rotWithShape="1">
          <a:blip r:embed="rId3">
            <a:alphaModFix amt="11000"/>
          </a:blip>
          <a:srcRect b="0" l="0" r="0" t="59507"/>
          <a:stretch/>
        </p:blipFill>
        <p:spPr>
          <a:xfrm>
            <a:off x="5590931" y="4550267"/>
            <a:ext cx="1314775" cy="785788"/>
          </a:xfrm>
          <a:prstGeom prst="rect">
            <a:avLst/>
          </a:prstGeom>
          <a:noFill/>
          <a:ln>
            <a:noFill/>
          </a:ln>
        </p:spPr>
      </p:pic>
      <p:sp>
        <p:nvSpPr>
          <p:cNvPr id="1895" name="Google Shape;1895;p102"/>
          <p:cNvSpPr/>
          <p:nvPr/>
        </p:nvSpPr>
        <p:spPr>
          <a:xfrm>
            <a:off x="3338300" y="1953275"/>
            <a:ext cx="2333700" cy="1910700"/>
          </a:xfrm>
          <a:prstGeom prst="roundRect">
            <a:avLst>
              <a:gd fmla="val 9514"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6" name="Google Shape;1896;p102"/>
          <p:cNvPicPr preferRelativeResize="0"/>
          <p:nvPr/>
        </p:nvPicPr>
        <p:blipFill>
          <a:blip r:embed="rId4">
            <a:alphaModFix amt="11000"/>
          </a:blip>
          <a:stretch>
            <a:fillRect/>
          </a:stretch>
        </p:blipFill>
        <p:spPr>
          <a:xfrm>
            <a:off x="2540271" y="3251799"/>
            <a:ext cx="866368" cy="1232204"/>
          </a:xfrm>
          <a:prstGeom prst="rect">
            <a:avLst/>
          </a:prstGeom>
          <a:noFill/>
          <a:ln>
            <a:noFill/>
          </a:ln>
        </p:spPr>
      </p:pic>
      <p:pic>
        <p:nvPicPr>
          <p:cNvPr id="1897" name="Google Shape;1897;p102"/>
          <p:cNvPicPr preferRelativeResize="0"/>
          <p:nvPr/>
        </p:nvPicPr>
        <p:blipFill rotWithShape="1">
          <a:blip r:embed="rId3">
            <a:alphaModFix amt="11000"/>
          </a:blip>
          <a:srcRect b="0" l="0" r="0" t="59507"/>
          <a:stretch/>
        </p:blipFill>
        <p:spPr>
          <a:xfrm>
            <a:off x="2304061" y="4481562"/>
            <a:ext cx="1314775" cy="785788"/>
          </a:xfrm>
          <a:prstGeom prst="rect">
            <a:avLst/>
          </a:prstGeom>
          <a:noFill/>
          <a:ln>
            <a:noFill/>
          </a:ln>
        </p:spPr>
      </p:pic>
      <p:pic>
        <p:nvPicPr>
          <p:cNvPr id="1898" name="Google Shape;1898;p102"/>
          <p:cNvPicPr preferRelativeResize="0"/>
          <p:nvPr/>
        </p:nvPicPr>
        <p:blipFill>
          <a:blip r:embed="rId4">
            <a:alphaModFix amt="11000"/>
          </a:blip>
          <a:stretch>
            <a:fillRect/>
          </a:stretch>
        </p:blipFill>
        <p:spPr>
          <a:xfrm>
            <a:off x="1854471" y="3175599"/>
            <a:ext cx="866368" cy="1232204"/>
          </a:xfrm>
          <a:prstGeom prst="rect">
            <a:avLst/>
          </a:prstGeom>
          <a:noFill/>
          <a:ln>
            <a:noFill/>
          </a:ln>
        </p:spPr>
      </p:pic>
      <p:pic>
        <p:nvPicPr>
          <p:cNvPr id="1899" name="Google Shape;1899;p102"/>
          <p:cNvPicPr preferRelativeResize="0"/>
          <p:nvPr/>
        </p:nvPicPr>
        <p:blipFill rotWithShape="1">
          <a:blip r:embed="rId3">
            <a:alphaModFix amt="11000"/>
          </a:blip>
          <a:srcRect b="0" l="0" r="0" t="59507"/>
          <a:stretch/>
        </p:blipFill>
        <p:spPr>
          <a:xfrm>
            <a:off x="1618261" y="4405362"/>
            <a:ext cx="1314775" cy="785788"/>
          </a:xfrm>
          <a:prstGeom prst="rect">
            <a:avLst/>
          </a:prstGeom>
          <a:noFill/>
          <a:ln>
            <a:noFill/>
          </a:ln>
        </p:spPr>
      </p:pic>
      <p:pic>
        <p:nvPicPr>
          <p:cNvPr id="1900" name="Google Shape;1900;p102"/>
          <p:cNvPicPr preferRelativeResize="0"/>
          <p:nvPr/>
        </p:nvPicPr>
        <p:blipFill>
          <a:blip r:embed="rId4">
            <a:alphaModFix amt="11000"/>
          </a:blip>
          <a:stretch>
            <a:fillRect/>
          </a:stretch>
        </p:blipFill>
        <p:spPr>
          <a:xfrm>
            <a:off x="1043696" y="3371324"/>
            <a:ext cx="866368" cy="1232204"/>
          </a:xfrm>
          <a:prstGeom prst="rect">
            <a:avLst/>
          </a:prstGeom>
          <a:noFill/>
          <a:ln>
            <a:noFill/>
          </a:ln>
        </p:spPr>
      </p:pic>
      <p:pic>
        <p:nvPicPr>
          <p:cNvPr id="1901" name="Google Shape;1901;p102"/>
          <p:cNvPicPr preferRelativeResize="0"/>
          <p:nvPr/>
        </p:nvPicPr>
        <p:blipFill rotWithShape="1">
          <a:blip r:embed="rId3">
            <a:alphaModFix amt="11000"/>
          </a:blip>
          <a:srcRect b="0" l="0" r="0" t="59507"/>
          <a:stretch/>
        </p:blipFill>
        <p:spPr>
          <a:xfrm>
            <a:off x="807486" y="4601087"/>
            <a:ext cx="1314775" cy="785788"/>
          </a:xfrm>
          <a:prstGeom prst="rect">
            <a:avLst/>
          </a:prstGeom>
          <a:noFill/>
          <a:ln>
            <a:noFill/>
          </a:ln>
        </p:spPr>
      </p:pic>
      <p:pic>
        <p:nvPicPr>
          <p:cNvPr id="1902" name="Google Shape;1902;p102"/>
          <p:cNvPicPr preferRelativeResize="0"/>
          <p:nvPr/>
        </p:nvPicPr>
        <p:blipFill>
          <a:blip r:embed="rId4">
            <a:alphaModFix amt="11000"/>
          </a:blip>
          <a:stretch>
            <a:fillRect/>
          </a:stretch>
        </p:blipFill>
        <p:spPr>
          <a:xfrm>
            <a:off x="330471" y="3175599"/>
            <a:ext cx="866368" cy="1232204"/>
          </a:xfrm>
          <a:prstGeom prst="rect">
            <a:avLst/>
          </a:prstGeom>
          <a:noFill/>
          <a:ln>
            <a:noFill/>
          </a:ln>
        </p:spPr>
      </p:pic>
      <p:pic>
        <p:nvPicPr>
          <p:cNvPr id="1903" name="Google Shape;1903;p102"/>
          <p:cNvPicPr preferRelativeResize="0"/>
          <p:nvPr/>
        </p:nvPicPr>
        <p:blipFill rotWithShape="1">
          <a:blip r:embed="rId3">
            <a:alphaModFix amt="11000"/>
          </a:blip>
          <a:srcRect b="0" l="0" r="0" t="59507"/>
          <a:stretch/>
        </p:blipFill>
        <p:spPr>
          <a:xfrm>
            <a:off x="94261" y="4405362"/>
            <a:ext cx="1314775" cy="785788"/>
          </a:xfrm>
          <a:prstGeom prst="rect">
            <a:avLst/>
          </a:prstGeom>
          <a:noFill/>
          <a:ln>
            <a:noFill/>
          </a:ln>
        </p:spPr>
      </p:pic>
      <p:pic>
        <p:nvPicPr>
          <p:cNvPr id="1904" name="Google Shape;1904;p102"/>
          <p:cNvPicPr preferRelativeResize="0"/>
          <p:nvPr/>
        </p:nvPicPr>
        <p:blipFill>
          <a:blip r:embed="rId5">
            <a:alphaModFix amt="41000"/>
          </a:blip>
          <a:stretch>
            <a:fillRect/>
          </a:stretch>
        </p:blipFill>
        <p:spPr>
          <a:xfrm>
            <a:off x="-66678" y="524301"/>
            <a:ext cx="3553201" cy="3553201"/>
          </a:xfrm>
          <a:prstGeom prst="rect">
            <a:avLst/>
          </a:prstGeom>
          <a:noFill/>
          <a:ln>
            <a:noFill/>
          </a:ln>
        </p:spPr>
      </p:pic>
      <p:cxnSp>
        <p:nvCxnSpPr>
          <p:cNvPr id="1905" name="Google Shape;1905;p102"/>
          <p:cNvCxnSpPr/>
          <p:nvPr/>
        </p:nvCxnSpPr>
        <p:spPr>
          <a:xfrm>
            <a:off x="4498812" y="1233025"/>
            <a:ext cx="0" cy="3283500"/>
          </a:xfrm>
          <a:prstGeom prst="straightConnector1">
            <a:avLst/>
          </a:prstGeom>
          <a:noFill/>
          <a:ln cap="flat" cmpd="sng" w="9525">
            <a:solidFill>
              <a:srgbClr val="000000"/>
            </a:solidFill>
            <a:prstDash val="dash"/>
            <a:round/>
            <a:headEnd len="med" w="med" type="triangle"/>
            <a:tailEnd len="med" w="med" type="triangle"/>
          </a:ln>
        </p:spPr>
      </p:cxnSp>
      <p:sp>
        <p:nvSpPr>
          <p:cNvPr id="1906" name="Google Shape;1906;p102"/>
          <p:cNvSpPr/>
          <p:nvPr/>
        </p:nvSpPr>
        <p:spPr>
          <a:xfrm>
            <a:off x="5969348" y="965750"/>
            <a:ext cx="2834100" cy="2834100"/>
          </a:xfrm>
          <a:prstGeom prst="ellipse">
            <a:avLst/>
          </a:prstGeom>
          <a:solidFill>
            <a:srgbClr val="00B0A0">
              <a:alpha val="5538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07" name="Google Shape;1907;p102"/>
          <p:cNvSpPr/>
          <p:nvPr/>
        </p:nvSpPr>
        <p:spPr>
          <a:xfrm>
            <a:off x="6276394" y="1194408"/>
            <a:ext cx="1003800" cy="1003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08" name="Google Shape;1908;p102"/>
          <p:cNvSpPr/>
          <p:nvPr/>
        </p:nvSpPr>
        <p:spPr>
          <a:xfrm>
            <a:off x="5969348" y="1781440"/>
            <a:ext cx="1360500" cy="1360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09" name="Google Shape;1909;p102"/>
          <p:cNvSpPr/>
          <p:nvPr/>
        </p:nvSpPr>
        <p:spPr>
          <a:xfrm>
            <a:off x="6993138" y="1450123"/>
            <a:ext cx="1003800" cy="1003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10" name="Google Shape;1910;p102"/>
          <p:cNvSpPr/>
          <p:nvPr/>
        </p:nvSpPr>
        <p:spPr>
          <a:xfrm>
            <a:off x="6707172" y="2198169"/>
            <a:ext cx="1575900" cy="1575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11" name="Google Shape;1911;p102"/>
          <p:cNvSpPr/>
          <p:nvPr/>
        </p:nvSpPr>
        <p:spPr>
          <a:xfrm>
            <a:off x="7799790" y="1880968"/>
            <a:ext cx="1003800" cy="1003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12" name="Google Shape;1912;p102"/>
          <p:cNvSpPr/>
          <p:nvPr/>
        </p:nvSpPr>
        <p:spPr>
          <a:xfrm>
            <a:off x="7567638" y="1082423"/>
            <a:ext cx="620100" cy="620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13" name="Google Shape;1913;p102"/>
          <p:cNvSpPr/>
          <p:nvPr/>
        </p:nvSpPr>
        <p:spPr>
          <a:xfrm>
            <a:off x="7991616" y="1450123"/>
            <a:ext cx="620100" cy="620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14" name="Google Shape;1914;p102"/>
          <p:cNvSpPr/>
          <p:nvPr/>
        </p:nvSpPr>
        <p:spPr>
          <a:xfrm>
            <a:off x="6831302" y="2977891"/>
            <a:ext cx="620100" cy="620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15" name="Google Shape;1915;p102"/>
          <p:cNvSpPr/>
          <p:nvPr/>
        </p:nvSpPr>
        <p:spPr>
          <a:xfrm>
            <a:off x="7184972" y="2675967"/>
            <a:ext cx="620100" cy="620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1916" name="Google Shape;1916;p102"/>
          <p:cNvPicPr preferRelativeResize="0"/>
          <p:nvPr/>
        </p:nvPicPr>
        <p:blipFill>
          <a:blip r:embed="rId6">
            <a:alphaModFix/>
          </a:blip>
          <a:stretch>
            <a:fillRect/>
          </a:stretch>
        </p:blipFill>
        <p:spPr>
          <a:xfrm>
            <a:off x="6652865" y="2175643"/>
            <a:ext cx="1238377" cy="1238374"/>
          </a:xfrm>
          <a:prstGeom prst="rect">
            <a:avLst/>
          </a:prstGeom>
          <a:noFill/>
          <a:ln>
            <a:noFill/>
          </a:ln>
        </p:spPr>
      </p:pic>
      <p:sp>
        <p:nvSpPr>
          <p:cNvPr id="1917" name="Google Shape;1917;p102"/>
          <p:cNvSpPr/>
          <p:nvPr/>
        </p:nvSpPr>
        <p:spPr>
          <a:xfrm>
            <a:off x="7915014" y="1953171"/>
            <a:ext cx="392400" cy="39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18" name="Google Shape;1918;p102"/>
          <p:cNvSpPr/>
          <p:nvPr/>
        </p:nvSpPr>
        <p:spPr>
          <a:xfrm>
            <a:off x="7891244" y="2289388"/>
            <a:ext cx="492000" cy="492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19" name="Google Shape;1919;p102"/>
          <p:cNvSpPr/>
          <p:nvPr/>
        </p:nvSpPr>
        <p:spPr>
          <a:xfrm>
            <a:off x="8260257" y="2245219"/>
            <a:ext cx="519300" cy="5193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20" name="Google Shape;1920;p102"/>
          <p:cNvSpPr/>
          <p:nvPr/>
        </p:nvSpPr>
        <p:spPr>
          <a:xfrm>
            <a:off x="8260258" y="1918777"/>
            <a:ext cx="370500" cy="370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1921" name="Google Shape;1921;p102"/>
          <p:cNvPicPr preferRelativeResize="0"/>
          <p:nvPr/>
        </p:nvPicPr>
        <p:blipFill>
          <a:blip r:embed="rId7">
            <a:alphaModFix/>
          </a:blip>
          <a:stretch>
            <a:fillRect/>
          </a:stretch>
        </p:blipFill>
        <p:spPr>
          <a:xfrm>
            <a:off x="637599" y="2322669"/>
            <a:ext cx="171825" cy="278058"/>
          </a:xfrm>
          <a:prstGeom prst="rect">
            <a:avLst/>
          </a:prstGeom>
          <a:noFill/>
          <a:ln>
            <a:noFill/>
          </a:ln>
        </p:spPr>
      </p:pic>
      <p:pic>
        <p:nvPicPr>
          <p:cNvPr id="1922" name="Google Shape;1922;p102"/>
          <p:cNvPicPr preferRelativeResize="0"/>
          <p:nvPr/>
        </p:nvPicPr>
        <p:blipFill>
          <a:blip r:embed="rId7">
            <a:alphaModFix/>
          </a:blip>
          <a:stretch>
            <a:fillRect/>
          </a:stretch>
        </p:blipFill>
        <p:spPr>
          <a:xfrm>
            <a:off x="2256449" y="2129419"/>
            <a:ext cx="171825" cy="278058"/>
          </a:xfrm>
          <a:prstGeom prst="rect">
            <a:avLst/>
          </a:prstGeom>
          <a:noFill/>
          <a:ln>
            <a:noFill/>
          </a:ln>
        </p:spPr>
      </p:pic>
      <p:pic>
        <p:nvPicPr>
          <p:cNvPr id="1923" name="Google Shape;1923;p102"/>
          <p:cNvPicPr preferRelativeResize="0"/>
          <p:nvPr/>
        </p:nvPicPr>
        <p:blipFill>
          <a:blip r:embed="rId7">
            <a:alphaModFix/>
          </a:blip>
          <a:stretch>
            <a:fillRect/>
          </a:stretch>
        </p:blipFill>
        <p:spPr>
          <a:xfrm>
            <a:off x="889599" y="2604169"/>
            <a:ext cx="171825" cy="278058"/>
          </a:xfrm>
          <a:prstGeom prst="rect">
            <a:avLst/>
          </a:prstGeom>
          <a:noFill/>
          <a:ln>
            <a:noFill/>
          </a:ln>
        </p:spPr>
      </p:pic>
      <p:pic>
        <p:nvPicPr>
          <p:cNvPr id="1924" name="Google Shape;1924;p102"/>
          <p:cNvPicPr preferRelativeResize="0"/>
          <p:nvPr/>
        </p:nvPicPr>
        <p:blipFill>
          <a:blip r:embed="rId7">
            <a:alphaModFix/>
          </a:blip>
          <a:stretch>
            <a:fillRect/>
          </a:stretch>
        </p:blipFill>
        <p:spPr>
          <a:xfrm>
            <a:off x="6596874" y="1812994"/>
            <a:ext cx="171825" cy="278058"/>
          </a:xfrm>
          <a:prstGeom prst="rect">
            <a:avLst/>
          </a:prstGeom>
          <a:noFill/>
          <a:ln>
            <a:noFill/>
          </a:ln>
        </p:spPr>
      </p:pic>
      <p:pic>
        <p:nvPicPr>
          <p:cNvPr id="1925" name="Google Shape;1925;p102"/>
          <p:cNvPicPr preferRelativeResize="0"/>
          <p:nvPr/>
        </p:nvPicPr>
        <p:blipFill>
          <a:blip r:embed="rId7">
            <a:alphaModFix/>
          </a:blip>
          <a:stretch>
            <a:fillRect/>
          </a:stretch>
        </p:blipFill>
        <p:spPr>
          <a:xfrm>
            <a:off x="6692386" y="1194406"/>
            <a:ext cx="171825" cy="278058"/>
          </a:xfrm>
          <a:prstGeom prst="rect">
            <a:avLst/>
          </a:prstGeom>
          <a:noFill/>
          <a:ln>
            <a:noFill/>
          </a:ln>
        </p:spPr>
      </p:pic>
      <p:pic>
        <p:nvPicPr>
          <p:cNvPr id="1926" name="Google Shape;1926;p102"/>
          <p:cNvPicPr preferRelativeResize="0"/>
          <p:nvPr/>
        </p:nvPicPr>
        <p:blipFill>
          <a:blip r:embed="rId7">
            <a:alphaModFix/>
          </a:blip>
          <a:stretch>
            <a:fillRect/>
          </a:stretch>
        </p:blipFill>
        <p:spPr>
          <a:xfrm>
            <a:off x="8042674" y="2010344"/>
            <a:ext cx="171825" cy="278058"/>
          </a:xfrm>
          <a:prstGeom prst="rect">
            <a:avLst/>
          </a:prstGeom>
          <a:noFill/>
          <a:ln>
            <a:noFill/>
          </a:ln>
        </p:spPr>
      </p:pic>
      <p:sp>
        <p:nvSpPr>
          <p:cNvPr id="1927" name="Google Shape;1927;p102"/>
          <p:cNvSpPr/>
          <p:nvPr/>
        </p:nvSpPr>
        <p:spPr>
          <a:xfrm>
            <a:off x="3615447" y="2145450"/>
            <a:ext cx="620100" cy="246000"/>
          </a:xfrm>
          <a:prstGeom prst="roundRect">
            <a:avLst>
              <a:gd fmla="val 16667" name="adj"/>
            </a:avLst>
          </a:prstGeom>
          <a:solidFill>
            <a:srgbClr val="FFAB40"/>
          </a:solidFill>
          <a:ln cap="flat" cmpd="sng" w="2857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Role</a:t>
            </a:r>
            <a:endParaRPr sz="1100">
              <a:solidFill>
                <a:srgbClr val="FFFFFF"/>
              </a:solidFill>
              <a:latin typeface="Barlow"/>
              <a:ea typeface="Barlow"/>
              <a:cs typeface="Barlow"/>
              <a:sym typeface="Barlow"/>
            </a:endParaRPr>
          </a:p>
        </p:txBody>
      </p:sp>
      <p:sp>
        <p:nvSpPr>
          <p:cNvPr id="1928" name="Google Shape;1928;p102"/>
          <p:cNvSpPr/>
          <p:nvPr/>
        </p:nvSpPr>
        <p:spPr>
          <a:xfrm>
            <a:off x="3615447" y="2412400"/>
            <a:ext cx="620100" cy="246000"/>
          </a:xfrm>
          <a:prstGeom prst="roundRect">
            <a:avLst>
              <a:gd fmla="val 16667" name="adj"/>
            </a:avLst>
          </a:prstGeom>
          <a:solidFill>
            <a:srgbClr val="FFAB40"/>
          </a:solidFill>
          <a:ln cap="flat" cmpd="sng" w="2857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Role</a:t>
            </a:r>
            <a:endParaRPr sz="1100">
              <a:solidFill>
                <a:srgbClr val="FFFFFF"/>
              </a:solidFill>
              <a:latin typeface="Barlow"/>
              <a:ea typeface="Barlow"/>
              <a:cs typeface="Barlow"/>
              <a:sym typeface="Barlow"/>
            </a:endParaRPr>
          </a:p>
        </p:txBody>
      </p:sp>
      <p:sp>
        <p:nvSpPr>
          <p:cNvPr id="1929" name="Google Shape;1929;p102"/>
          <p:cNvSpPr/>
          <p:nvPr/>
        </p:nvSpPr>
        <p:spPr>
          <a:xfrm>
            <a:off x="3615447" y="2679350"/>
            <a:ext cx="620100" cy="246000"/>
          </a:xfrm>
          <a:prstGeom prst="roundRect">
            <a:avLst>
              <a:gd fmla="val 16667" name="adj"/>
            </a:avLst>
          </a:prstGeom>
          <a:solidFill>
            <a:srgbClr val="FFAB40"/>
          </a:solidFill>
          <a:ln cap="flat" cmpd="sng" w="2857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Role</a:t>
            </a:r>
            <a:endParaRPr sz="1100">
              <a:solidFill>
                <a:srgbClr val="FFFFFF"/>
              </a:solidFill>
              <a:latin typeface="Barlow"/>
              <a:ea typeface="Barlow"/>
              <a:cs typeface="Barlow"/>
              <a:sym typeface="Barlow"/>
            </a:endParaRPr>
          </a:p>
        </p:txBody>
      </p:sp>
      <p:cxnSp>
        <p:nvCxnSpPr>
          <p:cNvPr id="1930" name="Google Shape;1930;p102"/>
          <p:cNvCxnSpPr>
            <a:stCxn id="1922" idx="3"/>
            <a:endCxn id="1927" idx="1"/>
          </p:cNvCxnSpPr>
          <p:nvPr/>
        </p:nvCxnSpPr>
        <p:spPr>
          <a:xfrm>
            <a:off x="2428274" y="2268448"/>
            <a:ext cx="1187100" cy="0"/>
          </a:xfrm>
          <a:prstGeom prst="straightConnector1">
            <a:avLst/>
          </a:prstGeom>
          <a:noFill/>
          <a:ln cap="flat" cmpd="sng" w="9525">
            <a:solidFill>
              <a:srgbClr val="000000"/>
            </a:solidFill>
            <a:prstDash val="dot"/>
            <a:round/>
            <a:headEnd len="med" w="med" type="none"/>
            <a:tailEnd len="med" w="med" type="none"/>
          </a:ln>
        </p:spPr>
      </p:cxnSp>
      <p:cxnSp>
        <p:nvCxnSpPr>
          <p:cNvPr id="1931" name="Google Shape;1931;p102"/>
          <p:cNvCxnSpPr>
            <a:stCxn id="1921" idx="3"/>
            <a:endCxn id="1928" idx="1"/>
          </p:cNvCxnSpPr>
          <p:nvPr/>
        </p:nvCxnSpPr>
        <p:spPr>
          <a:xfrm>
            <a:off x="809424" y="2461698"/>
            <a:ext cx="2805900" cy="73800"/>
          </a:xfrm>
          <a:prstGeom prst="straightConnector1">
            <a:avLst/>
          </a:prstGeom>
          <a:noFill/>
          <a:ln cap="flat" cmpd="sng" w="9525">
            <a:solidFill>
              <a:srgbClr val="000000"/>
            </a:solidFill>
            <a:prstDash val="dot"/>
            <a:round/>
            <a:headEnd len="med" w="med" type="none"/>
            <a:tailEnd len="med" w="med" type="none"/>
          </a:ln>
        </p:spPr>
      </p:cxnSp>
      <p:cxnSp>
        <p:nvCxnSpPr>
          <p:cNvPr id="1932" name="Google Shape;1932;p102"/>
          <p:cNvCxnSpPr>
            <a:stCxn id="1933" idx="3"/>
            <a:endCxn id="1929" idx="1"/>
          </p:cNvCxnSpPr>
          <p:nvPr/>
        </p:nvCxnSpPr>
        <p:spPr>
          <a:xfrm>
            <a:off x="2764961" y="2641298"/>
            <a:ext cx="850500" cy="161100"/>
          </a:xfrm>
          <a:prstGeom prst="straightConnector1">
            <a:avLst/>
          </a:prstGeom>
          <a:noFill/>
          <a:ln cap="flat" cmpd="sng" w="9525">
            <a:solidFill>
              <a:srgbClr val="000000"/>
            </a:solidFill>
            <a:prstDash val="dot"/>
            <a:round/>
            <a:headEnd len="med" w="med" type="none"/>
            <a:tailEnd len="med" w="med" type="none"/>
          </a:ln>
        </p:spPr>
      </p:cxnSp>
      <p:cxnSp>
        <p:nvCxnSpPr>
          <p:cNvPr id="1934" name="Google Shape;1934;p102"/>
          <p:cNvCxnSpPr>
            <a:stCxn id="1923" idx="3"/>
            <a:endCxn id="1935" idx="1"/>
          </p:cNvCxnSpPr>
          <p:nvPr/>
        </p:nvCxnSpPr>
        <p:spPr>
          <a:xfrm>
            <a:off x="1061424" y="2743198"/>
            <a:ext cx="2553900" cy="326100"/>
          </a:xfrm>
          <a:prstGeom prst="straightConnector1">
            <a:avLst/>
          </a:prstGeom>
          <a:noFill/>
          <a:ln cap="flat" cmpd="sng" w="9525">
            <a:solidFill>
              <a:srgbClr val="000000"/>
            </a:solidFill>
            <a:prstDash val="dot"/>
            <a:round/>
            <a:headEnd len="med" w="med" type="none"/>
            <a:tailEnd len="med" w="med" type="none"/>
          </a:ln>
        </p:spPr>
      </p:cxnSp>
      <p:sp>
        <p:nvSpPr>
          <p:cNvPr id="1935" name="Google Shape;1935;p102"/>
          <p:cNvSpPr/>
          <p:nvPr/>
        </p:nvSpPr>
        <p:spPr>
          <a:xfrm>
            <a:off x="3615447" y="2946300"/>
            <a:ext cx="620100" cy="246000"/>
          </a:xfrm>
          <a:prstGeom prst="roundRect">
            <a:avLst>
              <a:gd fmla="val 16667" name="adj"/>
            </a:avLst>
          </a:prstGeom>
          <a:solidFill>
            <a:srgbClr val="FFAB40"/>
          </a:solidFill>
          <a:ln cap="flat" cmpd="sng" w="2857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Role</a:t>
            </a:r>
            <a:endParaRPr sz="1100">
              <a:solidFill>
                <a:srgbClr val="FFFFFF"/>
              </a:solidFill>
              <a:latin typeface="Barlow"/>
              <a:ea typeface="Barlow"/>
              <a:cs typeface="Barlow"/>
              <a:sym typeface="Barlow"/>
            </a:endParaRPr>
          </a:p>
        </p:txBody>
      </p:sp>
      <p:pic>
        <p:nvPicPr>
          <p:cNvPr id="1933" name="Google Shape;1933;p102"/>
          <p:cNvPicPr preferRelativeResize="0"/>
          <p:nvPr/>
        </p:nvPicPr>
        <p:blipFill>
          <a:blip r:embed="rId7">
            <a:alphaModFix/>
          </a:blip>
          <a:stretch>
            <a:fillRect/>
          </a:stretch>
        </p:blipFill>
        <p:spPr>
          <a:xfrm>
            <a:off x="2593136" y="2502269"/>
            <a:ext cx="171825" cy="278058"/>
          </a:xfrm>
          <a:prstGeom prst="rect">
            <a:avLst/>
          </a:prstGeom>
          <a:noFill/>
          <a:ln>
            <a:noFill/>
          </a:ln>
        </p:spPr>
      </p:pic>
      <p:pic>
        <p:nvPicPr>
          <p:cNvPr id="1936" name="Google Shape;1936;p102"/>
          <p:cNvPicPr preferRelativeResize="0"/>
          <p:nvPr/>
        </p:nvPicPr>
        <p:blipFill>
          <a:blip r:embed="rId7">
            <a:alphaModFix/>
          </a:blip>
          <a:stretch>
            <a:fillRect/>
          </a:stretch>
        </p:blipFill>
        <p:spPr>
          <a:xfrm>
            <a:off x="7158011" y="2655806"/>
            <a:ext cx="171825" cy="278058"/>
          </a:xfrm>
          <a:prstGeom prst="rect">
            <a:avLst/>
          </a:prstGeom>
          <a:noFill/>
          <a:ln>
            <a:noFill/>
          </a:ln>
        </p:spPr>
      </p:pic>
      <p:sp>
        <p:nvSpPr>
          <p:cNvPr id="1937" name="Google Shape;1937;p102"/>
          <p:cNvSpPr/>
          <p:nvPr/>
        </p:nvSpPr>
        <p:spPr>
          <a:xfrm>
            <a:off x="4760210" y="2151100"/>
            <a:ext cx="620100" cy="246000"/>
          </a:xfrm>
          <a:prstGeom prst="roundRect">
            <a:avLst>
              <a:gd fmla="val 16667" name="adj"/>
            </a:avLst>
          </a:prstGeom>
          <a:solidFill>
            <a:srgbClr val="FFAB40"/>
          </a:solidFill>
          <a:ln cap="flat" cmpd="sng" w="2857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Role</a:t>
            </a:r>
            <a:endParaRPr sz="1100">
              <a:solidFill>
                <a:srgbClr val="FFFFFF"/>
              </a:solidFill>
              <a:latin typeface="Barlow"/>
              <a:ea typeface="Barlow"/>
              <a:cs typeface="Barlow"/>
              <a:sym typeface="Barlow"/>
            </a:endParaRPr>
          </a:p>
        </p:txBody>
      </p:sp>
      <p:sp>
        <p:nvSpPr>
          <p:cNvPr id="1938" name="Google Shape;1938;p102"/>
          <p:cNvSpPr/>
          <p:nvPr/>
        </p:nvSpPr>
        <p:spPr>
          <a:xfrm>
            <a:off x="4760210" y="2418050"/>
            <a:ext cx="620100" cy="246000"/>
          </a:xfrm>
          <a:prstGeom prst="roundRect">
            <a:avLst>
              <a:gd fmla="val 16667" name="adj"/>
            </a:avLst>
          </a:prstGeom>
          <a:solidFill>
            <a:srgbClr val="FFAB40"/>
          </a:solidFill>
          <a:ln cap="flat" cmpd="sng" w="2857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Role</a:t>
            </a:r>
            <a:endParaRPr sz="1100">
              <a:solidFill>
                <a:srgbClr val="FFFFFF"/>
              </a:solidFill>
              <a:latin typeface="Barlow"/>
              <a:ea typeface="Barlow"/>
              <a:cs typeface="Barlow"/>
              <a:sym typeface="Barlow"/>
            </a:endParaRPr>
          </a:p>
        </p:txBody>
      </p:sp>
      <p:sp>
        <p:nvSpPr>
          <p:cNvPr id="1939" name="Google Shape;1939;p102"/>
          <p:cNvSpPr/>
          <p:nvPr/>
        </p:nvSpPr>
        <p:spPr>
          <a:xfrm>
            <a:off x="4760210" y="2685000"/>
            <a:ext cx="620100" cy="246000"/>
          </a:xfrm>
          <a:prstGeom prst="roundRect">
            <a:avLst>
              <a:gd fmla="val 16667" name="adj"/>
            </a:avLst>
          </a:prstGeom>
          <a:solidFill>
            <a:srgbClr val="FFAB40"/>
          </a:solidFill>
          <a:ln cap="flat" cmpd="sng" w="2857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Role</a:t>
            </a:r>
            <a:endParaRPr sz="1100">
              <a:solidFill>
                <a:srgbClr val="FFFFFF"/>
              </a:solidFill>
              <a:latin typeface="Barlow"/>
              <a:ea typeface="Barlow"/>
              <a:cs typeface="Barlow"/>
              <a:sym typeface="Barlow"/>
            </a:endParaRPr>
          </a:p>
        </p:txBody>
      </p:sp>
      <p:sp>
        <p:nvSpPr>
          <p:cNvPr id="1940" name="Google Shape;1940;p102"/>
          <p:cNvSpPr/>
          <p:nvPr/>
        </p:nvSpPr>
        <p:spPr>
          <a:xfrm>
            <a:off x="4760210" y="2951950"/>
            <a:ext cx="620100" cy="246000"/>
          </a:xfrm>
          <a:prstGeom prst="roundRect">
            <a:avLst>
              <a:gd fmla="val 16667" name="adj"/>
            </a:avLst>
          </a:prstGeom>
          <a:solidFill>
            <a:srgbClr val="FFAB40"/>
          </a:solidFill>
          <a:ln cap="flat" cmpd="sng" w="2857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Barlow"/>
                <a:ea typeface="Barlow"/>
                <a:cs typeface="Barlow"/>
                <a:sym typeface="Barlow"/>
              </a:rPr>
              <a:t>Role</a:t>
            </a:r>
            <a:endParaRPr sz="1100">
              <a:solidFill>
                <a:srgbClr val="FFFFFF"/>
              </a:solidFill>
              <a:latin typeface="Barlow"/>
              <a:ea typeface="Barlow"/>
              <a:cs typeface="Barlow"/>
              <a:sym typeface="Barlow"/>
            </a:endParaRPr>
          </a:p>
        </p:txBody>
      </p:sp>
      <p:cxnSp>
        <p:nvCxnSpPr>
          <p:cNvPr id="1941" name="Google Shape;1941;p102"/>
          <p:cNvCxnSpPr>
            <a:stCxn id="1937" idx="3"/>
            <a:endCxn id="1925" idx="1"/>
          </p:cNvCxnSpPr>
          <p:nvPr/>
        </p:nvCxnSpPr>
        <p:spPr>
          <a:xfrm flipH="1" rot="10800000">
            <a:off x="5380310" y="1333300"/>
            <a:ext cx="1312200" cy="940800"/>
          </a:xfrm>
          <a:prstGeom prst="straightConnector1">
            <a:avLst/>
          </a:prstGeom>
          <a:noFill/>
          <a:ln cap="flat" cmpd="sng" w="9525">
            <a:solidFill>
              <a:srgbClr val="000000"/>
            </a:solidFill>
            <a:prstDash val="dot"/>
            <a:round/>
            <a:headEnd len="med" w="med" type="none"/>
            <a:tailEnd len="med" w="med" type="none"/>
          </a:ln>
        </p:spPr>
      </p:cxnSp>
      <p:cxnSp>
        <p:nvCxnSpPr>
          <p:cNvPr id="1942" name="Google Shape;1942;p102"/>
          <p:cNvCxnSpPr>
            <a:stCxn id="1938" idx="3"/>
            <a:endCxn id="1924" idx="1"/>
          </p:cNvCxnSpPr>
          <p:nvPr/>
        </p:nvCxnSpPr>
        <p:spPr>
          <a:xfrm flipH="1" rot="10800000">
            <a:off x="5380310" y="1952150"/>
            <a:ext cx="1216500" cy="588900"/>
          </a:xfrm>
          <a:prstGeom prst="straightConnector1">
            <a:avLst/>
          </a:prstGeom>
          <a:noFill/>
          <a:ln cap="flat" cmpd="sng" w="9525">
            <a:solidFill>
              <a:srgbClr val="000000"/>
            </a:solidFill>
            <a:prstDash val="dot"/>
            <a:round/>
            <a:headEnd len="med" w="med" type="none"/>
            <a:tailEnd len="med" w="med" type="none"/>
          </a:ln>
        </p:spPr>
      </p:cxnSp>
      <p:cxnSp>
        <p:nvCxnSpPr>
          <p:cNvPr id="1943" name="Google Shape;1943;p102"/>
          <p:cNvCxnSpPr>
            <a:stCxn id="1940" idx="3"/>
            <a:endCxn id="1936" idx="1"/>
          </p:cNvCxnSpPr>
          <p:nvPr/>
        </p:nvCxnSpPr>
        <p:spPr>
          <a:xfrm flipH="1" rot="10800000">
            <a:off x="5380310" y="2794750"/>
            <a:ext cx="1777800" cy="280200"/>
          </a:xfrm>
          <a:prstGeom prst="straightConnector1">
            <a:avLst/>
          </a:prstGeom>
          <a:noFill/>
          <a:ln cap="flat" cmpd="sng" w="9525">
            <a:solidFill>
              <a:srgbClr val="000000"/>
            </a:solidFill>
            <a:prstDash val="dot"/>
            <a:round/>
            <a:headEnd len="med" w="med" type="none"/>
            <a:tailEnd len="med" w="med" type="none"/>
          </a:ln>
        </p:spPr>
      </p:cxnSp>
      <p:cxnSp>
        <p:nvCxnSpPr>
          <p:cNvPr id="1944" name="Google Shape;1944;p102"/>
          <p:cNvCxnSpPr>
            <a:stCxn id="1939" idx="3"/>
            <a:endCxn id="1926" idx="1"/>
          </p:cNvCxnSpPr>
          <p:nvPr/>
        </p:nvCxnSpPr>
        <p:spPr>
          <a:xfrm flipH="1" rot="10800000">
            <a:off x="5380310" y="2149500"/>
            <a:ext cx="2662500" cy="658500"/>
          </a:xfrm>
          <a:prstGeom prst="straightConnector1">
            <a:avLst/>
          </a:prstGeom>
          <a:noFill/>
          <a:ln cap="flat" cmpd="sng" w="9525">
            <a:solidFill>
              <a:srgbClr val="000000"/>
            </a:solidFill>
            <a:prstDash val="dot"/>
            <a:round/>
            <a:headEnd len="med" w="med" type="none"/>
            <a:tailEnd len="med" w="med" type="none"/>
          </a:ln>
        </p:spPr>
      </p:cxnSp>
      <p:sp>
        <p:nvSpPr>
          <p:cNvPr id="1945" name="Google Shape;1945;p102"/>
          <p:cNvSpPr txBox="1"/>
          <p:nvPr/>
        </p:nvSpPr>
        <p:spPr>
          <a:xfrm>
            <a:off x="511632" y="-80282"/>
            <a:ext cx="2913000" cy="11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Barlow"/>
                <a:ea typeface="Barlow"/>
                <a:cs typeface="Barlow"/>
                <a:sym typeface="Barlow"/>
              </a:rPr>
              <a:t>SEEDS</a:t>
            </a:r>
            <a:endParaRPr b="1" sz="3600">
              <a:latin typeface="Barlow"/>
              <a:ea typeface="Barlow"/>
              <a:cs typeface="Barlow"/>
              <a:sym typeface="Barlow"/>
            </a:endParaRPr>
          </a:p>
          <a:p>
            <a:pPr indent="0" lvl="0" marL="0" rtl="0" algn="ctr">
              <a:spcBef>
                <a:spcPts val="0"/>
              </a:spcBef>
              <a:spcAft>
                <a:spcPts val="0"/>
              </a:spcAft>
              <a:buNone/>
            </a:pPr>
            <a:r>
              <a:rPr lang="en" sz="1200">
                <a:latin typeface="Barlow"/>
                <a:ea typeface="Barlow"/>
                <a:cs typeface="Barlow"/>
                <a:sym typeface="Barlow"/>
              </a:rPr>
              <a:t>Bioregional Focus</a:t>
            </a:r>
            <a:br>
              <a:rPr lang="en" sz="1200">
                <a:latin typeface="Barlow"/>
                <a:ea typeface="Barlow"/>
                <a:cs typeface="Barlow"/>
                <a:sym typeface="Barlow"/>
              </a:rPr>
            </a:br>
            <a:r>
              <a:rPr lang="en" sz="900">
                <a:latin typeface="Barlow"/>
                <a:ea typeface="Barlow"/>
                <a:cs typeface="Barlow"/>
                <a:sym typeface="Barlow"/>
              </a:rPr>
              <a:t>“Where we connect-communicate-coordinate.”</a:t>
            </a:r>
            <a:endParaRPr sz="900">
              <a:latin typeface="Barlow"/>
              <a:ea typeface="Barlow"/>
              <a:cs typeface="Barlow"/>
              <a:sym typeface="Barlow"/>
            </a:endParaRPr>
          </a:p>
        </p:txBody>
      </p:sp>
      <p:sp>
        <p:nvSpPr>
          <p:cNvPr id="1946" name="Google Shape;1946;p102"/>
          <p:cNvSpPr txBox="1"/>
          <p:nvPr/>
        </p:nvSpPr>
        <p:spPr>
          <a:xfrm>
            <a:off x="5680625" y="-58225"/>
            <a:ext cx="2080500" cy="10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Barlow"/>
                <a:ea typeface="Barlow"/>
                <a:cs typeface="Barlow"/>
                <a:sym typeface="Barlow"/>
              </a:rPr>
              <a:t>HYPHA</a:t>
            </a:r>
            <a:endParaRPr b="1" sz="3600">
              <a:latin typeface="Barlow"/>
              <a:ea typeface="Barlow"/>
              <a:cs typeface="Barlow"/>
              <a:sym typeface="Barlow"/>
            </a:endParaRPr>
          </a:p>
          <a:p>
            <a:pPr indent="0" lvl="0" marL="0" rtl="0" algn="ctr">
              <a:spcBef>
                <a:spcPts val="0"/>
              </a:spcBef>
              <a:spcAft>
                <a:spcPts val="0"/>
              </a:spcAft>
              <a:buNone/>
            </a:pPr>
            <a:r>
              <a:rPr lang="en" sz="1200">
                <a:latin typeface="Barlow"/>
                <a:ea typeface="Barlow"/>
                <a:cs typeface="Barlow"/>
                <a:sym typeface="Barlow"/>
              </a:rPr>
              <a:t>Organizational Focus</a:t>
            </a:r>
            <a:endParaRPr sz="1200">
              <a:latin typeface="Barlow"/>
              <a:ea typeface="Barlow"/>
              <a:cs typeface="Barlow"/>
              <a:sym typeface="Barlow"/>
            </a:endParaRPr>
          </a:p>
          <a:p>
            <a:pPr indent="0" lvl="0" marL="0" rtl="0" algn="ctr">
              <a:spcBef>
                <a:spcPts val="0"/>
              </a:spcBef>
              <a:spcAft>
                <a:spcPts val="0"/>
              </a:spcAft>
              <a:buNone/>
            </a:pPr>
            <a:r>
              <a:rPr lang="en" sz="900">
                <a:latin typeface="Barlow"/>
                <a:ea typeface="Barlow"/>
                <a:cs typeface="Barlow"/>
                <a:sym typeface="Barlow"/>
              </a:rPr>
              <a:t>“Where we work-play-learn.”</a:t>
            </a:r>
            <a:endParaRPr sz="1200">
              <a:latin typeface="Barlow"/>
              <a:ea typeface="Barlow"/>
              <a:cs typeface="Barlow"/>
              <a:sym typeface="Barlow"/>
            </a:endParaRPr>
          </a:p>
        </p:txBody>
      </p:sp>
      <p:pic>
        <p:nvPicPr>
          <p:cNvPr id="1947" name="Google Shape;1947;p102"/>
          <p:cNvPicPr preferRelativeResize="0"/>
          <p:nvPr/>
        </p:nvPicPr>
        <p:blipFill>
          <a:blip r:embed="rId8">
            <a:alphaModFix/>
          </a:blip>
          <a:stretch>
            <a:fillRect/>
          </a:stretch>
        </p:blipFill>
        <p:spPr>
          <a:xfrm>
            <a:off x="1924066" y="2009269"/>
            <a:ext cx="280200" cy="280200"/>
          </a:xfrm>
          <a:prstGeom prst="rect">
            <a:avLst/>
          </a:prstGeom>
          <a:noFill/>
          <a:ln>
            <a:noFill/>
          </a:ln>
        </p:spPr>
      </p:pic>
      <p:pic>
        <p:nvPicPr>
          <p:cNvPr id="1948" name="Google Shape;1948;p102"/>
          <p:cNvPicPr preferRelativeResize="0"/>
          <p:nvPr/>
        </p:nvPicPr>
        <p:blipFill>
          <a:blip r:embed="rId8">
            <a:alphaModFix/>
          </a:blip>
          <a:stretch>
            <a:fillRect/>
          </a:stretch>
        </p:blipFill>
        <p:spPr>
          <a:xfrm>
            <a:off x="1640954" y="2461694"/>
            <a:ext cx="280200" cy="280200"/>
          </a:xfrm>
          <a:prstGeom prst="rect">
            <a:avLst/>
          </a:prstGeom>
          <a:noFill/>
          <a:ln>
            <a:noFill/>
          </a:ln>
        </p:spPr>
      </p:pic>
      <p:pic>
        <p:nvPicPr>
          <p:cNvPr id="1949" name="Google Shape;1949;p102"/>
          <p:cNvPicPr preferRelativeResize="0"/>
          <p:nvPr/>
        </p:nvPicPr>
        <p:blipFill>
          <a:blip r:embed="rId8">
            <a:alphaModFix/>
          </a:blip>
          <a:stretch>
            <a:fillRect/>
          </a:stretch>
        </p:blipFill>
        <p:spPr>
          <a:xfrm>
            <a:off x="730141" y="2845919"/>
            <a:ext cx="280200" cy="280200"/>
          </a:xfrm>
          <a:prstGeom prst="rect">
            <a:avLst/>
          </a:prstGeom>
          <a:noFill/>
          <a:ln>
            <a:noFill/>
          </a:ln>
        </p:spPr>
      </p:pic>
      <p:sp>
        <p:nvSpPr>
          <p:cNvPr id="1950" name="Google Shape;1950;p102"/>
          <p:cNvSpPr/>
          <p:nvPr/>
        </p:nvSpPr>
        <p:spPr>
          <a:xfrm>
            <a:off x="490673" y="4157705"/>
            <a:ext cx="570600" cy="570600"/>
          </a:xfrm>
          <a:prstGeom prst="ellipse">
            <a:avLst/>
          </a:prstGeom>
          <a:solidFill>
            <a:srgbClr val="00B0A0">
              <a:alpha val="5538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51" name="Google Shape;1951;p102"/>
          <p:cNvSpPr/>
          <p:nvPr/>
        </p:nvSpPr>
        <p:spPr>
          <a:xfrm>
            <a:off x="552494" y="4203743"/>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52" name="Google Shape;1952;p102"/>
          <p:cNvSpPr/>
          <p:nvPr/>
        </p:nvSpPr>
        <p:spPr>
          <a:xfrm>
            <a:off x="490673" y="4321937"/>
            <a:ext cx="273900" cy="273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53" name="Google Shape;1953;p102"/>
          <p:cNvSpPr/>
          <p:nvPr/>
        </p:nvSpPr>
        <p:spPr>
          <a:xfrm>
            <a:off x="696804" y="4255229"/>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54" name="Google Shape;1954;p102"/>
          <p:cNvSpPr/>
          <p:nvPr/>
        </p:nvSpPr>
        <p:spPr>
          <a:xfrm>
            <a:off x="639227" y="4405841"/>
            <a:ext cx="317400" cy="317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55" name="Google Shape;1955;p102"/>
          <p:cNvSpPr/>
          <p:nvPr/>
        </p:nvSpPr>
        <p:spPr>
          <a:xfrm>
            <a:off x="859216" y="4341976"/>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56" name="Google Shape;1956;p102"/>
          <p:cNvSpPr/>
          <p:nvPr/>
        </p:nvSpPr>
        <p:spPr>
          <a:xfrm>
            <a:off x="812474" y="4181196"/>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57" name="Google Shape;1957;p102"/>
          <p:cNvSpPr/>
          <p:nvPr/>
        </p:nvSpPr>
        <p:spPr>
          <a:xfrm>
            <a:off x="897839" y="4255229"/>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58" name="Google Shape;1958;p102"/>
          <p:cNvSpPr/>
          <p:nvPr/>
        </p:nvSpPr>
        <p:spPr>
          <a:xfrm>
            <a:off x="664220" y="4562831"/>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59" name="Google Shape;1959;p102"/>
          <p:cNvSpPr/>
          <p:nvPr/>
        </p:nvSpPr>
        <p:spPr>
          <a:xfrm>
            <a:off x="735428" y="4502042"/>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1960" name="Google Shape;1960;p102"/>
          <p:cNvPicPr preferRelativeResize="0"/>
          <p:nvPr/>
        </p:nvPicPr>
        <p:blipFill>
          <a:blip r:embed="rId6">
            <a:alphaModFix/>
          </a:blip>
          <a:stretch>
            <a:fillRect/>
          </a:stretch>
        </p:blipFill>
        <p:spPr>
          <a:xfrm>
            <a:off x="628293" y="4401306"/>
            <a:ext cx="249336" cy="249335"/>
          </a:xfrm>
          <a:prstGeom prst="rect">
            <a:avLst/>
          </a:prstGeom>
          <a:noFill/>
          <a:ln>
            <a:noFill/>
          </a:ln>
        </p:spPr>
      </p:pic>
      <p:sp>
        <p:nvSpPr>
          <p:cNvPr id="1961" name="Google Shape;1961;p102"/>
          <p:cNvSpPr/>
          <p:nvPr/>
        </p:nvSpPr>
        <p:spPr>
          <a:xfrm>
            <a:off x="882416" y="4356513"/>
            <a:ext cx="78900" cy="78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62" name="Google Shape;1962;p102"/>
          <p:cNvSpPr/>
          <p:nvPr/>
        </p:nvSpPr>
        <p:spPr>
          <a:xfrm>
            <a:off x="877630" y="4424208"/>
            <a:ext cx="99000" cy="99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63" name="Google Shape;1963;p102"/>
          <p:cNvSpPr/>
          <p:nvPr/>
        </p:nvSpPr>
        <p:spPr>
          <a:xfrm>
            <a:off x="951927" y="4415315"/>
            <a:ext cx="104700" cy="10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64" name="Google Shape;1964;p102"/>
          <p:cNvSpPr/>
          <p:nvPr/>
        </p:nvSpPr>
        <p:spPr>
          <a:xfrm>
            <a:off x="951928" y="4349588"/>
            <a:ext cx="74700" cy="7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65" name="Google Shape;1965;p102"/>
          <p:cNvSpPr/>
          <p:nvPr/>
        </p:nvSpPr>
        <p:spPr>
          <a:xfrm>
            <a:off x="1243973" y="4173580"/>
            <a:ext cx="570600" cy="570600"/>
          </a:xfrm>
          <a:prstGeom prst="ellipse">
            <a:avLst/>
          </a:prstGeom>
          <a:solidFill>
            <a:srgbClr val="00B0A0">
              <a:alpha val="5538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66" name="Google Shape;1966;p102"/>
          <p:cNvSpPr/>
          <p:nvPr/>
        </p:nvSpPr>
        <p:spPr>
          <a:xfrm>
            <a:off x="1305794" y="4219618"/>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67" name="Google Shape;1967;p102"/>
          <p:cNvSpPr/>
          <p:nvPr/>
        </p:nvSpPr>
        <p:spPr>
          <a:xfrm>
            <a:off x="1243973" y="4337812"/>
            <a:ext cx="273900" cy="273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68" name="Google Shape;1968;p102"/>
          <p:cNvSpPr/>
          <p:nvPr/>
        </p:nvSpPr>
        <p:spPr>
          <a:xfrm>
            <a:off x="1450104" y="4271104"/>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69" name="Google Shape;1969;p102"/>
          <p:cNvSpPr/>
          <p:nvPr/>
        </p:nvSpPr>
        <p:spPr>
          <a:xfrm>
            <a:off x="1392527" y="4421716"/>
            <a:ext cx="317400" cy="317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70" name="Google Shape;1970;p102"/>
          <p:cNvSpPr/>
          <p:nvPr/>
        </p:nvSpPr>
        <p:spPr>
          <a:xfrm>
            <a:off x="1612516" y="4357851"/>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71" name="Google Shape;1971;p102"/>
          <p:cNvSpPr/>
          <p:nvPr/>
        </p:nvSpPr>
        <p:spPr>
          <a:xfrm>
            <a:off x="1565774" y="4197071"/>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72" name="Google Shape;1972;p102"/>
          <p:cNvSpPr/>
          <p:nvPr/>
        </p:nvSpPr>
        <p:spPr>
          <a:xfrm>
            <a:off x="1651139" y="4271104"/>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73" name="Google Shape;1973;p102"/>
          <p:cNvSpPr/>
          <p:nvPr/>
        </p:nvSpPr>
        <p:spPr>
          <a:xfrm>
            <a:off x="1417520" y="4578706"/>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74" name="Google Shape;1974;p102"/>
          <p:cNvSpPr/>
          <p:nvPr/>
        </p:nvSpPr>
        <p:spPr>
          <a:xfrm>
            <a:off x="1488728" y="4517917"/>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1975" name="Google Shape;1975;p102"/>
          <p:cNvPicPr preferRelativeResize="0"/>
          <p:nvPr/>
        </p:nvPicPr>
        <p:blipFill>
          <a:blip r:embed="rId6">
            <a:alphaModFix/>
          </a:blip>
          <a:stretch>
            <a:fillRect/>
          </a:stretch>
        </p:blipFill>
        <p:spPr>
          <a:xfrm>
            <a:off x="1381593" y="4417181"/>
            <a:ext cx="249336" cy="249335"/>
          </a:xfrm>
          <a:prstGeom prst="rect">
            <a:avLst/>
          </a:prstGeom>
          <a:noFill/>
          <a:ln>
            <a:noFill/>
          </a:ln>
        </p:spPr>
      </p:pic>
      <p:sp>
        <p:nvSpPr>
          <p:cNvPr id="1976" name="Google Shape;1976;p102"/>
          <p:cNvSpPr/>
          <p:nvPr/>
        </p:nvSpPr>
        <p:spPr>
          <a:xfrm>
            <a:off x="1635716" y="4372388"/>
            <a:ext cx="78900" cy="78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77" name="Google Shape;1977;p102"/>
          <p:cNvSpPr/>
          <p:nvPr/>
        </p:nvSpPr>
        <p:spPr>
          <a:xfrm>
            <a:off x="1630930" y="4440083"/>
            <a:ext cx="99000" cy="99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78" name="Google Shape;1978;p102"/>
          <p:cNvSpPr/>
          <p:nvPr/>
        </p:nvSpPr>
        <p:spPr>
          <a:xfrm>
            <a:off x="1705227" y="4431190"/>
            <a:ext cx="104700" cy="10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79" name="Google Shape;1979;p102"/>
          <p:cNvSpPr/>
          <p:nvPr/>
        </p:nvSpPr>
        <p:spPr>
          <a:xfrm>
            <a:off x="1705228" y="4365463"/>
            <a:ext cx="74700" cy="7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80" name="Google Shape;1980;p102"/>
          <p:cNvSpPr/>
          <p:nvPr/>
        </p:nvSpPr>
        <p:spPr>
          <a:xfrm>
            <a:off x="1967198" y="4182380"/>
            <a:ext cx="570600" cy="570600"/>
          </a:xfrm>
          <a:prstGeom prst="ellipse">
            <a:avLst/>
          </a:prstGeom>
          <a:solidFill>
            <a:srgbClr val="00B0A0">
              <a:alpha val="5538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81" name="Google Shape;1981;p102"/>
          <p:cNvSpPr/>
          <p:nvPr/>
        </p:nvSpPr>
        <p:spPr>
          <a:xfrm>
            <a:off x="2029019" y="4228418"/>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82" name="Google Shape;1982;p102"/>
          <p:cNvSpPr/>
          <p:nvPr/>
        </p:nvSpPr>
        <p:spPr>
          <a:xfrm>
            <a:off x="1967198" y="4346612"/>
            <a:ext cx="273900" cy="273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83" name="Google Shape;1983;p102"/>
          <p:cNvSpPr/>
          <p:nvPr/>
        </p:nvSpPr>
        <p:spPr>
          <a:xfrm>
            <a:off x="2173329" y="4279904"/>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84" name="Google Shape;1984;p102"/>
          <p:cNvSpPr/>
          <p:nvPr/>
        </p:nvSpPr>
        <p:spPr>
          <a:xfrm>
            <a:off x="2115752" y="4430516"/>
            <a:ext cx="317400" cy="317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85" name="Google Shape;1985;p102"/>
          <p:cNvSpPr/>
          <p:nvPr/>
        </p:nvSpPr>
        <p:spPr>
          <a:xfrm>
            <a:off x="2335741" y="4366651"/>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86" name="Google Shape;1986;p102"/>
          <p:cNvSpPr/>
          <p:nvPr/>
        </p:nvSpPr>
        <p:spPr>
          <a:xfrm>
            <a:off x="2288999" y="4205871"/>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87" name="Google Shape;1987;p102"/>
          <p:cNvSpPr/>
          <p:nvPr/>
        </p:nvSpPr>
        <p:spPr>
          <a:xfrm>
            <a:off x="2374364" y="4279904"/>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88" name="Google Shape;1988;p102"/>
          <p:cNvSpPr/>
          <p:nvPr/>
        </p:nvSpPr>
        <p:spPr>
          <a:xfrm>
            <a:off x="2140745" y="4587506"/>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89" name="Google Shape;1989;p102"/>
          <p:cNvSpPr/>
          <p:nvPr/>
        </p:nvSpPr>
        <p:spPr>
          <a:xfrm>
            <a:off x="2211953" y="4526717"/>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1990" name="Google Shape;1990;p102"/>
          <p:cNvPicPr preferRelativeResize="0"/>
          <p:nvPr/>
        </p:nvPicPr>
        <p:blipFill>
          <a:blip r:embed="rId6">
            <a:alphaModFix/>
          </a:blip>
          <a:stretch>
            <a:fillRect/>
          </a:stretch>
        </p:blipFill>
        <p:spPr>
          <a:xfrm>
            <a:off x="2104818" y="4425981"/>
            <a:ext cx="249336" cy="249335"/>
          </a:xfrm>
          <a:prstGeom prst="rect">
            <a:avLst/>
          </a:prstGeom>
          <a:noFill/>
          <a:ln>
            <a:noFill/>
          </a:ln>
        </p:spPr>
      </p:pic>
      <p:sp>
        <p:nvSpPr>
          <p:cNvPr id="1991" name="Google Shape;1991;p102"/>
          <p:cNvSpPr/>
          <p:nvPr/>
        </p:nvSpPr>
        <p:spPr>
          <a:xfrm>
            <a:off x="2358941" y="4381188"/>
            <a:ext cx="78900" cy="78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92" name="Google Shape;1992;p102"/>
          <p:cNvSpPr/>
          <p:nvPr/>
        </p:nvSpPr>
        <p:spPr>
          <a:xfrm>
            <a:off x="2354155" y="4448883"/>
            <a:ext cx="99000" cy="99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93" name="Google Shape;1993;p102"/>
          <p:cNvSpPr/>
          <p:nvPr/>
        </p:nvSpPr>
        <p:spPr>
          <a:xfrm>
            <a:off x="2428452" y="4439990"/>
            <a:ext cx="104700" cy="10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94" name="Google Shape;1994;p102"/>
          <p:cNvSpPr/>
          <p:nvPr/>
        </p:nvSpPr>
        <p:spPr>
          <a:xfrm>
            <a:off x="2428453" y="4374263"/>
            <a:ext cx="74700" cy="7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95" name="Google Shape;1995;p102"/>
          <p:cNvSpPr/>
          <p:nvPr/>
        </p:nvSpPr>
        <p:spPr>
          <a:xfrm>
            <a:off x="2690423" y="4173580"/>
            <a:ext cx="570600" cy="570600"/>
          </a:xfrm>
          <a:prstGeom prst="ellipse">
            <a:avLst/>
          </a:prstGeom>
          <a:solidFill>
            <a:srgbClr val="00B0A0">
              <a:alpha val="5538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96" name="Google Shape;1996;p102"/>
          <p:cNvSpPr/>
          <p:nvPr/>
        </p:nvSpPr>
        <p:spPr>
          <a:xfrm>
            <a:off x="2752244" y="4219618"/>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97" name="Google Shape;1997;p102"/>
          <p:cNvSpPr/>
          <p:nvPr/>
        </p:nvSpPr>
        <p:spPr>
          <a:xfrm>
            <a:off x="2690423" y="4337812"/>
            <a:ext cx="273900" cy="273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98" name="Google Shape;1998;p102"/>
          <p:cNvSpPr/>
          <p:nvPr/>
        </p:nvSpPr>
        <p:spPr>
          <a:xfrm>
            <a:off x="2896554" y="4271104"/>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1999" name="Google Shape;1999;p102"/>
          <p:cNvSpPr/>
          <p:nvPr/>
        </p:nvSpPr>
        <p:spPr>
          <a:xfrm>
            <a:off x="2838977" y="4421716"/>
            <a:ext cx="317400" cy="317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00" name="Google Shape;2000;p102"/>
          <p:cNvSpPr/>
          <p:nvPr/>
        </p:nvSpPr>
        <p:spPr>
          <a:xfrm>
            <a:off x="3058966" y="4357851"/>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01" name="Google Shape;2001;p102"/>
          <p:cNvSpPr/>
          <p:nvPr/>
        </p:nvSpPr>
        <p:spPr>
          <a:xfrm>
            <a:off x="3012224" y="4197071"/>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02" name="Google Shape;2002;p102"/>
          <p:cNvSpPr/>
          <p:nvPr/>
        </p:nvSpPr>
        <p:spPr>
          <a:xfrm>
            <a:off x="3097589" y="4271104"/>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03" name="Google Shape;2003;p102"/>
          <p:cNvSpPr/>
          <p:nvPr/>
        </p:nvSpPr>
        <p:spPr>
          <a:xfrm>
            <a:off x="2863970" y="4578706"/>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04" name="Google Shape;2004;p102"/>
          <p:cNvSpPr/>
          <p:nvPr/>
        </p:nvSpPr>
        <p:spPr>
          <a:xfrm>
            <a:off x="2935178" y="4517917"/>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2005" name="Google Shape;2005;p102"/>
          <p:cNvPicPr preferRelativeResize="0"/>
          <p:nvPr/>
        </p:nvPicPr>
        <p:blipFill>
          <a:blip r:embed="rId6">
            <a:alphaModFix/>
          </a:blip>
          <a:stretch>
            <a:fillRect/>
          </a:stretch>
        </p:blipFill>
        <p:spPr>
          <a:xfrm>
            <a:off x="2828043" y="4417181"/>
            <a:ext cx="249336" cy="249335"/>
          </a:xfrm>
          <a:prstGeom prst="rect">
            <a:avLst/>
          </a:prstGeom>
          <a:noFill/>
          <a:ln>
            <a:noFill/>
          </a:ln>
        </p:spPr>
      </p:pic>
      <p:sp>
        <p:nvSpPr>
          <p:cNvPr id="2006" name="Google Shape;2006;p102"/>
          <p:cNvSpPr/>
          <p:nvPr/>
        </p:nvSpPr>
        <p:spPr>
          <a:xfrm>
            <a:off x="3082166" y="4372388"/>
            <a:ext cx="78900" cy="78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07" name="Google Shape;2007;p102"/>
          <p:cNvSpPr/>
          <p:nvPr/>
        </p:nvSpPr>
        <p:spPr>
          <a:xfrm>
            <a:off x="3077380" y="4440083"/>
            <a:ext cx="99000" cy="99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08" name="Google Shape;2008;p102"/>
          <p:cNvSpPr/>
          <p:nvPr/>
        </p:nvSpPr>
        <p:spPr>
          <a:xfrm>
            <a:off x="3151677" y="4431190"/>
            <a:ext cx="104700" cy="10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09" name="Google Shape;2009;p102"/>
          <p:cNvSpPr/>
          <p:nvPr/>
        </p:nvSpPr>
        <p:spPr>
          <a:xfrm>
            <a:off x="3151678" y="4365463"/>
            <a:ext cx="74700" cy="7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cxnSp>
        <p:nvCxnSpPr>
          <p:cNvPr id="2010" name="Google Shape;2010;p102"/>
          <p:cNvCxnSpPr>
            <a:stCxn id="1949" idx="2"/>
          </p:cNvCxnSpPr>
          <p:nvPr/>
        </p:nvCxnSpPr>
        <p:spPr>
          <a:xfrm flipH="1">
            <a:off x="780541" y="3126119"/>
            <a:ext cx="89700" cy="1053300"/>
          </a:xfrm>
          <a:prstGeom prst="straightConnector1">
            <a:avLst/>
          </a:prstGeom>
          <a:noFill/>
          <a:ln cap="flat" cmpd="sng" w="9525">
            <a:solidFill>
              <a:srgbClr val="000000"/>
            </a:solidFill>
            <a:prstDash val="dot"/>
            <a:round/>
            <a:headEnd len="med" w="med" type="none"/>
            <a:tailEnd len="med" w="med" type="none"/>
          </a:ln>
        </p:spPr>
      </p:cxnSp>
      <p:cxnSp>
        <p:nvCxnSpPr>
          <p:cNvPr id="2011" name="Google Shape;2011;p102"/>
          <p:cNvCxnSpPr/>
          <p:nvPr/>
        </p:nvCxnSpPr>
        <p:spPr>
          <a:xfrm>
            <a:off x="2854247" y="2859100"/>
            <a:ext cx="116400" cy="1341000"/>
          </a:xfrm>
          <a:prstGeom prst="straightConnector1">
            <a:avLst/>
          </a:prstGeom>
          <a:noFill/>
          <a:ln cap="flat" cmpd="sng" w="9525">
            <a:solidFill>
              <a:srgbClr val="000000"/>
            </a:solidFill>
            <a:prstDash val="dot"/>
            <a:round/>
            <a:headEnd len="med" w="med" type="none"/>
            <a:tailEnd len="med" w="med" type="none"/>
          </a:ln>
        </p:spPr>
      </p:cxnSp>
      <p:cxnSp>
        <p:nvCxnSpPr>
          <p:cNvPr id="2012" name="Google Shape;2012;p102"/>
          <p:cNvCxnSpPr>
            <a:stCxn id="1947" idx="2"/>
          </p:cNvCxnSpPr>
          <p:nvPr/>
        </p:nvCxnSpPr>
        <p:spPr>
          <a:xfrm>
            <a:off x="2064166" y="2289469"/>
            <a:ext cx="201600" cy="1910700"/>
          </a:xfrm>
          <a:prstGeom prst="straightConnector1">
            <a:avLst/>
          </a:prstGeom>
          <a:noFill/>
          <a:ln cap="flat" cmpd="sng" w="9525">
            <a:solidFill>
              <a:srgbClr val="000000"/>
            </a:solidFill>
            <a:prstDash val="dot"/>
            <a:round/>
            <a:headEnd len="med" w="med" type="none"/>
            <a:tailEnd len="med" w="med" type="none"/>
          </a:ln>
        </p:spPr>
      </p:cxnSp>
      <p:cxnSp>
        <p:nvCxnSpPr>
          <p:cNvPr id="2013" name="Google Shape;2013;p102"/>
          <p:cNvCxnSpPr>
            <a:stCxn id="1948" idx="2"/>
          </p:cNvCxnSpPr>
          <p:nvPr/>
        </p:nvCxnSpPr>
        <p:spPr>
          <a:xfrm flipH="1">
            <a:off x="1533554" y="2741894"/>
            <a:ext cx="247500" cy="1423800"/>
          </a:xfrm>
          <a:prstGeom prst="straightConnector1">
            <a:avLst/>
          </a:prstGeom>
          <a:noFill/>
          <a:ln cap="flat" cmpd="sng" w="9525">
            <a:solidFill>
              <a:srgbClr val="000000"/>
            </a:solidFill>
            <a:prstDash val="dot"/>
            <a:round/>
            <a:headEnd len="med" w="med" type="none"/>
            <a:tailEnd len="med" w="med" type="none"/>
          </a:ln>
        </p:spPr>
      </p:cxnSp>
      <p:pic>
        <p:nvPicPr>
          <p:cNvPr id="2014" name="Google Shape;2014;p102"/>
          <p:cNvPicPr preferRelativeResize="0"/>
          <p:nvPr/>
        </p:nvPicPr>
        <p:blipFill>
          <a:blip r:embed="rId8">
            <a:alphaModFix/>
          </a:blip>
          <a:stretch>
            <a:fillRect/>
          </a:stretch>
        </p:blipFill>
        <p:spPr>
          <a:xfrm>
            <a:off x="2695954" y="2654732"/>
            <a:ext cx="280200" cy="280200"/>
          </a:xfrm>
          <a:prstGeom prst="rect">
            <a:avLst/>
          </a:prstGeom>
          <a:noFill/>
          <a:ln>
            <a:noFill/>
          </a:ln>
        </p:spPr>
      </p:pic>
      <p:sp>
        <p:nvSpPr>
          <p:cNvPr id="2015" name="Google Shape;2015;p102"/>
          <p:cNvSpPr/>
          <p:nvPr/>
        </p:nvSpPr>
        <p:spPr>
          <a:xfrm>
            <a:off x="3733365" y="4005902"/>
            <a:ext cx="392400" cy="1557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Barlow"/>
                <a:ea typeface="Barlow"/>
                <a:cs typeface="Barlow"/>
                <a:sym typeface="Barlow"/>
              </a:rPr>
              <a:t>Role</a:t>
            </a:r>
            <a:endParaRPr sz="600">
              <a:solidFill>
                <a:srgbClr val="FFFFFF"/>
              </a:solidFill>
              <a:latin typeface="Barlow"/>
              <a:ea typeface="Barlow"/>
              <a:cs typeface="Barlow"/>
              <a:sym typeface="Barlow"/>
            </a:endParaRPr>
          </a:p>
        </p:txBody>
      </p:sp>
      <p:sp>
        <p:nvSpPr>
          <p:cNvPr id="2016" name="Google Shape;2016;p102"/>
          <p:cNvSpPr/>
          <p:nvPr/>
        </p:nvSpPr>
        <p:spPr>
          <a:xfrm>
            <a:off x="3733365" y="4174851"/>
            <a:ext cx="392400" cy="1557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Barlow"/>
                <a:ea typeface="Barlow"/>
                <a:cs typeface="Barlow"/>
                <a:sym typeface="Barlow"/>
              </a:rPr>
              <a:t>Role</a:t>
            </a:r>
            <a:endParaRPr sz="600">
              <a:solidFill>
                <a:srgbClr val="FFFFFF"/>
              </a:solidFill>
              <a:latin typeface="Barlow"/>
              <a:ea typeface="Barlow"/>
              <a:cs typeface="Barlow"/>
              <a:sym typeface="Barlow"/>
            </a:endParaRPr>
          </a:p>
        </p:txBody>
      </p:sp>
      <p:sp>
        <p:nvSpPr>
          <p:cNvPr id="2017" name="Google Shape;2017;p102"/>
          <p:cNvSpPr/>
          <p:nvPr/>
        </p:nvSpPr>
        <p:spPr>
          <a:xfrm>
            <a:off x="3733365" y="4343801"/>
            <a:ext cx="392400" cy="1557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Barlow"/>
                <a:ea typeface="Barlow"/>
                <a:cs typeface="Barlow"/>
                <a:sym typeface="Barlow"/>
              </a:rPr>
              <a:t>Role</a:t>
            </a:r>
            <a:endParaRPr sz="600">
              <a:solidFill>
                <a:srgbClr val="FFFFFF"/>
              </a:solidFill>
              <a:latin typeface="Barlow"/>
              <a:ea typeface="Barlow"/>
              <a:cs typeface="Barlow"/>
              <a:sym typeface="Barlow"/>
            </a:endParaRPr>
          </a:p>
        </p:txBody>
      </p:sp>
      <p:sp>
        <p:nvSpPr>
          <p:cNvPr id="2018" name="Google Shape;2018;p102"/>
          <p:cNvSpPr/>
          <p:nvPr/>
        </p:nvSpPr>
        <p:spPr>
          <a:xfrm>
            <a:off x="4893121" y="3993652"/>
            <a:ext cx="392400" cy="1557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Barlow"/>
                <a:ea typeface="Barlow"/>
                <a:cs typeface="Barlow"/>
                <a:sym typeface="Barlow"/>
              </a:rPr>
              <a:t>Role</a:t>
            </a:r>
            <a:endParaRPr sz="600">
              <a:solidFill>
                <a:srgbClr val="FFFFFF"/>
              </a:solidFill>
              <a:latin typeface="Barlow"/>
              <a:ea typeface="Barlow"/>
              <a:cs typeface="Barlow"/>
              <a:sym typeface="Barlow"/>
            </a:endParaRPr>
          </a:p>
        </p:txBody>
      </p:sp>
      <p:sp>
        <p:nvSpPr>
          <p:cNvPr id="2019" name="Google Shape;2019;p102"/>
          <p:cNvSpPr/>
          <p:nvPr/>
        </p:nvSpPr>
        <p:spPr>
          <a:xfrm>
            <a:off x="4893121" y="4162601"/>
            <a:ext cx="392400" cy="1557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Barlow"/>
                <a:ea typeface="Barlow"/>
                <a:cs typeface="Barlow"/>
                <a:sym typeface="Barlow"/>
              </a:rPr>
              <a:t>Role</a:t>
            </a:r>
            <a:endParaRPr sz="600">
              <a:solidFill>
                <a:srgbClr val="FFFFFF"/>
              </a:solidFill>
              <a:latin typeface="Barlow"/>
              <a:ea typeface="Barlow"/>
              <a:cs typeface="Barlow"/>
              <a:sym typeface="Barlow"/>
            </a:endParaRPr>
          </a:p>
        </p:txBody>
      </p:sp>
      <p:sp>
        <p:nvSpPr>
          <p:cNvPr id="2020" name="Google Shape;2020;p102"/>
          <p:cNvSpPr/>
          <p:nvPr/>
        </p:nvSpPr>
        <p:spPr>
          <a:xfrm>
            <a:off x="4893121" y="4331551"/>
            <a:ext cx="392400" cy="155700"/>
          </a:xfrm>
          <a:prstGeom prst="roundRect">
            <a:avLst>
              <a:gd fmla="val 16667" name="adj"/>
            </a:avLst>
          </a:prstGeom>
          <a:solidFill>
            <a:srgbClr val="FFAB4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Barlow"/>
                <a:ea typeface="Barlow"/>
                <a:cs typeface="Barlow"/>
                <a:sym typeface="Barlow"/>
              </a:rPr>
              <a:t>Role</a:t>
            </a:r>
            <a:endParaRPr sz="600">
              <a:solidFill>
                <a:srgbClr val="FFFFFF"/>
              </a:solidFill>
              <a:latin typeface="Barlow"/>
              <a:ea typeface="Barlow"/>
              <a:cs typeface="Barlow"/>
              <a:sym typeface="Barlow"/>
            </a:endParaRPr>
          </a:p>
        </p:txBody>
      </p:sp>
      <p:sp>
        <p:nvSpPr>
          <p:cNvPr id="2021" name="Google Shape;2021;p102"/>
          <p:cNvSpPr/>
          <p:nvPr/>
        </p:nvSpPr>
        <p:spPr>
          <a:xfrm>
            <a:off x="5956398" y="4176068"/>
            <a:ext cx="570600" cy="570600"/>
          </a:xfrm>
          <a:prstGeom prst="ellipse">
            <a:avLst/>
          </a:prstGeom>
          <a:solidFill>
            <a:srgbClr val="00B0A0">
              <a:alpha val="5538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22" name="Google Shape;2022;p102"/>
          <p:cNvSpPr/>
          <p:nvPr/>
        </p:nvSpPr>
        <p:spPr>
          <a:xfrm>
            <a:off x="6018219" y="4222106"/>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23" name="Google Shape;2023;p102"/>
          <p:cNvSpPr/>
          <p:nvPr/>
        </p:nvSpPr>
        <p:spPr>
          <a:xfrm>
            <a:off x="5956398" y="4340299"/>
            <a:ext cx="273900" cy="273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24" name="Google Shape;2024;p102"/>
          <p:cNvSpPr/>
          <p:nvPr/>
        </p:nvSpPr>
        <p:spPr>
          <a:xfrm>
            <a:off x="6162529" y="4273592"/>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25" name="Google Shape;2025;p102"/>
          <p:cNvSpPr/>
          <p:nvPr/>
        </p:nvSpPr>
        <p:spPr>
          <a:xfrm>
            <a:off x="6104952" y="4424204"/>
            <a:ext cx="317400" cy="317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26" name="Google Shape;2026;p102"/>
          <p:cNvSpPr/>
          <p:nvPr/>
        </p:nvSpPr>
        <p:spPr>
          <a:xfrm>
            <a:off x="6324941" y="4360339"/>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27" name="Google Shape;2027;p102"/>
          <p:cNvSpPr/>
          <p:nvPr/>
        </p:nvSpPr>
        <p:spPr>
          <a:xfrm>
            <a:off x="6278199" y="4199559"/>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28" name="Google Shape;2028;p102"/>
          <p:cNvSpPr/>
          <p:nvPr/>
        </p:nvSpPr>
        <p:spPr>
          <a:xfrm>
            <a:off x="6363564" y="4273592"/>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29" name="Google Shape;2029;p102"/>
          <p:cNvSpPr/>
          <p:nvPr/>
        </p:nvSpPr>
        <p:spPr>
          <a:xfrm>
            <a:off x="6129945" y="4581194"/>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30" name="Google Shape;2030;p102"/>
          <p:cNvSpPr/>
          <p:nvPr/>
        </p:nvSpPr>
        <p:spPr>
          <a:xfrm>
            <a:off x="6201153" y="4520404"/>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2031" name="Google Shape;2031;p102"/>
          <p:cNvPicPr preferRelativeResize="0"/>
          <p:nvPr/>
        </p:nvPicPr>
        <p:blipFill>
          <a:blip r:embed="rId6">
            <a:alphaModFix/>
          </a:blip>
          <a:stretch>
            <a:fillRect/>
          </a:stretch>
        </p:blipFill>
        <p:spPr>
          <a:xfrm>
            <a:off x="6094018" y="4419669"/>
            <a:ext cx="249336" cy="249335"/>
          </a:xfrm>
          <a:prstGeom prst="rect">
            <a:avLst/>
          </a:prstGeom>
          <a:noFill/>
          <a:ln>
            <a:noFill/>
          </a:ln>
        </p:spPr>
      </p:pic>
      <p:sp>
        <p:nvSpPr>
          <p:cNvPr id="2032" name="Google Shape;2032;p102"/>
          <p:cNvSpPr/>
          <p:nvPr/>
        </p:nvSpPr>
        <p:spPr>
          <a:xfrm>
            <a:off x="6348141" y="4374876"/>
            <a:ext cx="78900" cy="78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33" name="Google Shape;2033;p102"/>
          <p:cNvSpPr/>
          <p:nvPr/>
        </p:nvSpPr>
        <p:spPr>
          <a:xfrm>
            <a:off x="6343355" y="4442570"/>
            <a:ext cx="99000" cy="99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34" name="Google Shape;2034;p102"/>
          <p:cNvSpPr/>
          <p:nvPr/>
        </p:nvSpPr>
        <p:spPr>
          <a:xfrm>
            <a:off x="6417652" y="4433677"/>
            <a:ext cx="104700" cy="10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35" name="Google Shape;2035;p102"/>
          <p:cNvSpPr/>
          <p:nvPr/>
        </p:nvSpPr>
        <p:spPr>
          <a:xfrm>
            <a:off x="6417653" y="4367951"/>
            <a:ext cx="74700" cy="7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36" name="Google Shape;2036;p102"/>
          <p:cNvSpPr/>
          <p:nvPr/>
        </p:nvSpPr>
        <p:spPr>
          <a:xfrm>
            <a:off x="6709698" y="4191943"/>
            <a:ext cx="570600" cy="570600"/>
          </a:xfrm>
          <a:prstGeom prst="ellipse">
            <a:avLst/>
          </a:prstGeom>
          <a:solidFill>
            <a:srgbClr val="00B0A0">
              <a:alpha val="5538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37" name="Google Shape;2037;p102"/>
          <p:cNvSpPr/>
          <p:nvPr/>
        </p:nvSpPr>
        <p:spPr>
          <a:xfrm>
            <a:off x="6771519" y="4237981"/>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38" name="Google Shape;2038;p102"/>
          <p:cNvSpPr/>
          <p:nvPr/>
        </p:nvSpPr>
        <p:spPr>
          <a:xfrm>
            <a:off x="6709698" y="4356174"/>
            <a:ext cx="273900" cy="273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39" name="Google Shape;2039;p102"/>
          <p:cNvSpPr/>
          <p:nvPr/>
        </p:nvSpPr>
        <p:spPr>
          <a:xfrm>
            <a:off x="6915829" y="4289467"/>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40" name="Google Shape;2040;p102"/>
          <p:cNvSpPr/>
          <p:nvPr/>
        </p:nvSpPr>
        <p:spPr>
          <a:xfrm>
            <a:off x="6858252" y="4440079"/>
            <a:ext cx="317400" cy="317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41" name="Google Shape;2041;p102"/>
          <p:cNvSpPr/>
          <p:nvPr/>
        </p:nvSpPr>
        <p:spPr>
          <a:xfrm>
            <a:off x="7078241" y="4376214"/>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42" name="Google Shape;2042;p102"/>
          <p:cNvSpPr/>
          <p:nvPr/>
        </p:nvSpPr>
        <p:spPr>
          <a:xfrm>
            <a:off x="7031499" y="4215434"/>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43" name="Google Shape;2043;p102"/>
          <p:cNvSpPr/>
          <p:nvPr/>
        </p:nvSpPr>
        <p:spPr>
          <a:xfrm>
            <a:off x="7116864" y="4289467"/>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44" name="Google Shape;2044;p102"/>
          <p:cNvSpPr/>
          <p:nvPr/>
        </p:nvSpPr>
        <p:spPr>
          <a:xfrm>
            <a:off x="6883245" y="4597069"/>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45" name="Google Shape;2045;p102"/>
          <p:cNvSpPr/>
          <p:nvPr/>
        </p:nvSpPr>
        <p:spPr>
          <a:xfrm>
            <a:off x="6954453" y="4536279"/>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2046" name="Google Shape;2046;p102"/>
          <p:cNvPicPr preferRelativeResize="0"/>
          <p:nvPr/>
        </p:nvPicPr>
        <p:blipFill>
          <a:blip r:embed="rId6">
            <a:alphaModFix/>
          </a:blip>
          <a:stretch>
            <a:fillRect/>
          </a:stretch>
        </p:blipFill>
        <p:spPr>
          <a:xfrm>
            <a:off x="6847318" y="4435544"/>
            <a:ext cx="249336" cy="249335"/>
          </a:xfrm>
          <a:prstGeom prst="rect">
            <a:avLst/>
          </a:prstGeom>
          <a:noFill/>
          <a:ln>
            <a:noFill/>
          </a:ln>
        </p:spPr>
      </p:pic>
      <p:sp>
        <p:nvSpPr>
          <p:cNvPr id="2047" name="Google Shape;2047;p102"/>
          <p:cNvSpPr/>
          <p:nvPr/>
        </p:nvSpPr>
        <p:spPr>
          <a:xfrm>
            <a:off x="7101441" y="4390751"/>
            <a:ext cx="78900" cy="78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48" name="Google Shape;2048;p102"/>
          <p:cNvSpPr/>
          <p:nvPr/>
        </p:nvSpPr>
        <p:spPr>
          <a:xfrm>
            <a:off x="7096655" y="4458445"/>
            <a:ext cx="99000" cy="99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49" name="Google Shape;2049;p102"/>
          <p:cNvSpPr/>
          <p:nvPr/>
        </p:nvSpPr>
        <p:spPr>
          <a:xfrm>
            <a:off x="7170952" y="4449552"/>
            <a:ext cx="104700" cy="10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50" name="Google Shape;2050;p102"/>
          <p:cNvSpPr/>
          <p:nvPr/>
        </p:nvSpPr>
        <p:spPr>
          <a:xfrm>
            <a:off x="7170953" y="4383826"/>
            <a:ext cx="74700" cy="7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51" name="Google Shape;2051;p102"/>
          <p:cNvSpPr/>
          <p:nvPr/>
        </p:nvSpPr>
        <p:spPr>
          <a:xfrm>
            <a:off x="7432923" y="4200743"/>
            <a:ext cx="570600" cy="570600"/>
          </a:xfrm>
          <a:prstGeom prst="ellipse">
            <a:avLst/>
          </a:prstGeom>
          <a:solidFill>
            <a:srgbClr val="00B0A0">
              <a:alpha val="5538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52" name="Google Shape;2052;p102"/>
          <p:cNvSpPr/>
          <p:nvPr/>
        </p:nvSpPr>
        <p:spPr>
          <a:xfrm>
            <a:off x="7494744" y="4246781"/>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53" name="Google Shape;2053;p102"/>
          <p:cNvSpPr/>
          <p:nvPr/>
        </p:nvSpPr>
        <p:spPr>
          <a:xfrm>
            <a:off x="7432923" y="4364974"/>
            <a:ext cx="273900" cy="273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54" name="Google Shape;2054;p102"/>
          <p:cNvSpPr/>
          <p:nvPr/>
        </p:nvSpPr>
        <p:spPr>
          <a:xfrm>
            <a:off x="7639054" y="4298267"/>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55" name="Google Shape;2055;p102"/>
          <p:cNvSpPr/>
          <p:nvPr/>
        </p:nvSpPr>
        <p:spPr>
          <a:xfrm>
            <a:off x="7581477" y="4448879"/>
            <a:ext cx="317400" cy="317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56" name="Google Shape;2056;p102"/>
          <p:cNvSpPr/>
          <p:nvPr/>
        </p:nvSpPr>
        <p:spPr>
          <a:xfrm>
            <a:off x="7801466" y="4385014"/>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57" name="Google Shape;2057;p102"/>
          <p:cNvSpPr/>
          <p:nvPr/>
        </p:nvSpPr>
        <p:spPr>
          <a:xfrm>
            <a:off x="7754724" y="4224234"/>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58" name="Google Shape;2058;p102"/>
          <p:cNvSpPr/>
          <p:nvPr/>
        </p:nvSpPr>
        <p:spPr>
          <a:xfrm>
            <a:off x="7840089" y="4298267"/>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59" name="Google Shape;2059;p102"/>
          <p:cNvSpPr/>
          <p:nvPr/>
        </p:nvSpPr>
        <p:spPr>
          <a:xfrm>
            <a:off x="7606470" y="4605869"/>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60" name="Google Shape;2060;p102"/>
          <p:cNvSpPr/>
          <p:nvPr/>
        </p:nvSpPr>
        <p:spPr>
          <a:xfrm>
            <a:off x="7677678" y="4545079"/>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2061" name="Google Shape;2061;p102"/>
          <p:cNvPicPr preferRelativeResize="0"/>
          <p:nvPr/>
        </p:nvPicPr>
        <p:blipFill>
          <a:blip r:embed="rId6">
            <a:alphaModFix/>
          </a:blip>
          <a:stretch>
            <a:fillRect/>
          </a:stretch>
        </p:blipFill>
        <p:spPr>
          <a:xfrm>
            <a:off x="7570543" y="4444344"/>
            <a:ext cx="249336" cy="249335"/>
          </a:xfrm>
          <a:prstGeom prst="rect">
            <a:avLst/>
          </a:prstGeom>
          <a:noFill/>
          <a:ln>
            <a:noFill/>
          </a:ln>
        </p:spPr>
      </p:pic>
      <p:sp>
        <p:nvSpPr>
          <p:cNvPr id="2062" name="Google Shape;2062;p102"/>
          <p:cNvSpPr/>
          <p:nvPr/>
        </p:nvSpPr>
        <p:spPr>
          <a:xfrm>
            <a:off x="7824666" y="4399551"/>
            <a:ext cx="78900" cy="78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63" name="Google Shape;2063;p102"/>
          <p:cNvSpPr/>
          <p:nvPr/>
        </p:nvSpPr>
        <p:spPr>
          <a:xfrm>
            <a:off x="7819880" y="4467245"/>
            <a:ext cx="99000" cy="99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64" name="Google Shape;2064;p102"/>
          <p:cNvSpPr/>
          <p:nvPr/>
        </p:nvSpPr>
        <p:spPr>
          <a:xfrm>
            <a:off x="7894177" y="4458352"/>
            <a:ext cx="104700" cy="10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65" name="Google Shape;2065;p102"/>
          <p:cNvSpPr/>
          <p:nvPr/>
        </p:nvSpPr>
        <p:spPr>
          <a:xfrm>
            <a:off x="7894178" y="4392626"/>
            <a:ext cx="74700" cy="7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66" name="Google Shape;2066;p102"/>
          <p:cNvSpPr/>
          <p:nvPr/>
        </p:nvSpPr>
        <p:spPr>
          <a:xfrm>
            <a:off x="8156148" y="4191943"/>
            <a:ext cx="570600" cy="570600"/>
          </a:xfrm>
          <a:prstGeom prst="ellipse">
            <a:avLst/>
          </a:prstGeom>
          <a:solidFill>
            <a:srgbClr val="00B0A0">
              <a:alpha val="55380"/>
            </a:srgbClr>
          </a:solid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67" name="Google Shape;2067;p102"/>
          <p:cNvSpPr/>
          <p:nvPr/>
        </p:nvSpPr>
        <p:spPr>
          <a:xfrm>
            <a:off x="8217969" y="4237981"/>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68" name="Google Shape;2068;p102"/>
          <p:cNvSpPr/>
          <p:nvPr/>
        </p:nvSpPr>
        <p:spPr>
          <a:xfrm>
            <a:off x="8156148" y="4356174"/>
            <a:ext cx="273900" cy="273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69" name="Google Shape;2069;p102"/>
          <p:cNvSpPr/>
          <p:nvPr/>
        </p:nvSpPr>
        <p:spPr>
          <a:xfrm>
            <a:off x="8362279" y="4289467"/>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70" name="Google Shape;2070;p102"/>
          <p:cNvSpPr/>
          <p:nvPr/>
        </p:nvSpPr>
        <p:spPr>
          <a:xfrm>
            <a:off x="8304702" y="4440079"/>
            <a:ext cx="317400" cy="317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71" name="Google Shape;2071;p102"/>
          <p:cNvSpPr/>
          <p:nvPr/>
        </p:nvSpPr>
        <p:spPr>
          <a:xfrm>
            <a:off x="8524691" y="4376214"/>
            <a:ext cx="202200" cy="202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72" name="Google Shape;2072;p102"/>
          <p:cNvSpPr/>
          <p:nvPr/>
        </p:nvSpPr>
        <p:spPr>
          <a:xfrm>
            <a:off x="8477949" y="4215434"/>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73" name="Google Shape;2073;p102"/>
          <p:cNvSpPr/>
          <p:nvPr/>
        </p:nvSpPr>
        <p:spPr>
          <a:xfrm>
            <a:off x="8563314" y="4289467"/>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74" name="Google Shape;2074;p102"/>
          <p:cNvSpPr/>
          <p:nvPr/>
        </p:nvSpPr>
        <p:spPr>
          <a:xfrm>
            <a:off x="8329695" y="4597069"/>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75" name="Google Shape;2075;p102"/>
          <p:cNvSpPr/>
          <p:nvPr/>
        </p:nvSpPr>
        <p:spPr>
          <a:xfrm>
            <a:off x="8400903" y="4536279"/>
            <a:ext cx="124800" cy="1248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2076" name="Google Shape;2076;p102"/>
          <p:cNvPicPr preferRelativeResize="0"/>
          <p:nvPr/>
        </p:nvPicPr>
        <p:blipFill>
          <a:blip r:embed="rId6">
            <a:alphaModFix/>
          </a:blip>
          <a:stretch>
            <a:fillRect/>
          </a:stretch>
        </p:blipFill>
        <p:spPr>
          <a:xfrm>
            <a:off x="8293768" y="4435544"/>
            <a:ext cx="249336" cy="249335"/>
          </a:xfrm>
          <a:prstGeom prst="rect">
            <a:avLst/>
          </a:prstGeom>
          <a:noFill/>
          <a:ln>
            <a:noFill/>
          </a:ln>
        </p:spPr>
      </p:pic>
      <p:sp>
        <p:nvSpPr>
          <p:cNvPr id="2077" name="Google Shape;2077;p102"/>
          <p:cNvSpPr/>
          <p:nvPr/>
        </p:nvSpPr>
        <p:spPr>
          <a:xfrm>
            <a:off x="8547891" y="4390751"/>
            <a:ext cx="78900" cy="78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78" name="Google Shape;2078;p102"/>
          <p:cNvSpPr/>
          <p:nvPr/>
        </p:nvSpPr>
        <p:spPr>
          <a:xfrm>
            <a:off x="8543105" y="4458445"/>
            <a:ext cx="99000" cy="99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79" name="Google Shape;2079;p102"/>
          <p:cNvSpPr/>
          <p:nvPr/>
        </p:nvSpPr>
        <p:spPr>
          <a:xfrm>
            <a:off x="8617402" y="4449552"/>
            <a:ext cx="104700" cy="10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80" name="Google Shape;2080;p102"/>
          <p:cNvSpPr/>
          <p:nvPr/>
        </p:nvSpPr>
        <p:spPr>
          <a:xfrm>
            <a:off x="8617403" y="4383826"/>
            <a:ext cx="74700" cy="74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081" name="Google Shape;2081;p102"/>
          <p:cNvSpPr txBox="1"/>
          <p:nvPr/>
        </p:nvSpPr>
        <p:spPr>
          <a:xfrm>
            <a:off x="6363577" y="4792075"/>
            <a:ext cx="2130000" cy="37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Organizational </a:t>
            </a:r>
            <a:r>
              <a:rPr lang="en" sz="900">
                <a:latin typeface="Barlow"/>
                <a:ea typeface="Barlow"/>
                <a:cs typeface="Barlow"/>
                <a:sym typeface="Barlow"/>
              </a:rPr>
              <a:t>Collaboratories</a:t>
            </a:r>
            <a:endParaRPr/>
          </a:p>
        </p:txBody>
      </p:sp>
      <p:sp>
        <p:nvSpPr>
          <p:cNvPr id="2082" name="Google Shape;2082;p102"/>
          <p:cNvSpPr txBox="1"/>
          <p:nvPr/>
        </p:nvSpPr>
        <p:spPr>
          <a:xfrm>
            <a:off x="7115875" y="1348650"/>
            <a:ext cx="1402500" cy="62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Barlow"/>
                <a:ea typeface="Barlow"/>
                <a:cs typeface="Barlow"/>
                <a:sym typeface="Barlow"/>
              </a:rPr>
              <a:t>DHO</a:t>
            </a:r>
            <a:endParaRPr>
              <a:solidFill>
                <a:srgbClr val="FFFFFF"/>
              </a:solidFill>
            </a:endParaRPr>
          </a:p>
        </p:txBody>
      </p:sp>
      <p:sp>
        <p:nvSpPr>
          <p:cNvPr id="2083" name="Google Shape;2083;p102"/>
          <p:cNvSpPr txBox="1"/>
          <p:nvPr/>
        </p:nvSpPr>
        <p:spPr>
          <a:xfrm>
            <a:off x="7777672" y="4144550"/>
            <a:ext cx="1402500" cy="5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Barlow"/>
                <a:ea typeface="Barlow"/>
                <a:cs typeface="Barlow"/>
                <a:sym typeface="Barlow"/>
              </a:rPr>
              <a:t>BABY</a:t>
            </a:r>
            <a:br>
              <a:rPr b="1" lang="en" sz="700">
                <a:solidFill>
                  <a:srgbClr val="FFFFFF"/>
                </a:solidFill>
                <a:latin typeface="Barlow"/>
                <a:ea typeface="Barlow"/>
                <a:cs typeface="Barlow"/>
                <a:sym typeface="Barlow"/>
              </a:rPr>
            </a:br>
            <a:r>
              <a:rPr b="1" lang="en" sz="700">
                <a:solidFill>
                  <a:srgbClr val="FFFFFF"/>
                </a:solidFill>
                <a:latin typeface="Barlow"/>
                <a:ea typeface="Barlow"/>
                <a:cs typeface="Barlow"/>
                <a:sym typeface="Barlow"/>
              </a:rPr>
              <a:t>DHO</a:t>
            </a:r>
            <a:endParaRPr sz="700">
              <a:solidFill>
                <a:srgbClr val="FFFFFF"/>
              </a:solidFill>
            </a:endParaRPr>
          </a:p>
        </p:txBody>
      </p:sp>
      <p:sp>
        <p:nvSpPr>
          <p:cNvPr id="2084" name="Google Shape;2084;p102"/>
          <p:cNvSpPr txBox="1"/>
          <p:nvPr/>
        </p:nvSpPr>
        <p:spPr>
          <a:xfrm>
            <a:off x="3378472" y="3209950"/>
            <a:ext cx="1107300" cy="5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Ambassadors</a:t>
            </a:r>
            <a:endParaRPr sz="900">
              <a:latin typeface="Barlow"/>
              <a:ea typeface="Barlow"/>
              <a:cs typeface="Barlow"/>
              <a:sym typeface="Barlow"/>
            </a:endParaRPr>
          </a:p>
          <a:p>
            <a:pPr indent="0" lvl="0" marL="0" rtl="0" algn="ctr">
              <a:spcBef>
                <a:spcPts val="0"/>
              </a:spcBef>
              <a:spcAft>
                <a:spcPts val="0"/>
              </a:spcAft>
              <a:buNone/>
            </a:pPr>
            <a:r>
              <a:rPr lang="en" sz="900">
                <a:latin typeface="Barlow"/>
                <a:ea typeface="Barlow"/>
                <a:cs typeface="Barlow"/>
                <a:sym typeface="Barlow"/>
              </a:rPr>
              <a:t>Marketeers</a:t>
            </a:r>
            <a:endParaRPr sz="900">
              <a:latin typeface="Barlow"/>
              <a:ea typeface="Barlow"/>
              <a:cs typeface="Barlow"/>
              <a:sym typeface="Barlow"/>
            </a:endParaRPr>
          </a:p>
          <a:p>
            <a:pPr indent="0" lvl="0" marL="0" rtl="0" algn="ctr">
              <a:spcBef>
                <a:spcPts val="0"/>
              </a:spcBef>
              <a:spcAft>
                <a:spcPts val="0"/>
              </a:spcAft>
              <a:buNone/>
            </a:pPr>
            <a:r>
              <a:rPr lang="en" sz="900">
                <a:latin typeface="Barlow"/>
                <a:ea typeface="Barlow"/>
                <a:cs typeface="Barlow"/>
                <a:sym typeface="Barlow"/>
              </a:rPr>
              <a:t>Creatives</a:t>
            </a:r>
            <a:endParaRPr sz="900">
              <a:latin typeface="Barlow"/>
              <a:ea typeface="Barlow"/>
              <a:cs typeface="Barlow"/>
              <a:sym typeface="Barlow"/>
            </a:endParaRPr>
          </a:p>
        </p:txBody>
      </p:sp>
      <p:sp>
        <p:nvSpPr>
          <p:cNvPr id="2085" name="Google Shape;2085;p102"/>
          <p:cNvSpPr txBox="1"/>
          <p:nvPr/>
        </p:nvSpPr>
        <p:spPr>
          <a:xfrm>
            <a:off x="4513860" y="3218900"/>
            <a:ext cx="1107300" cy="5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Developers</a:t>
            </a:r>
            <a:endParaRPr sz="900">
              <a:latin typeface="Barlow"/>
              <a:ea typeface="Barlow"/>
              <a:cs typeface="Barlow"/>
              <a:sym typeface="Barlow"/>
            </a:endParaRPr>
          </a:p>
          <a:p>
            <a:pPr indent="0" lvl="0" marL="0" rtl="0" algn="ctr">
              <a:spcBef>
                <a:spcPts val="0"/>
              </a:spcBef>
              <a:spcAft>
                <a:spcPts val="0"/>
              </a:spcAft>
              <a:buNone/>
            </a:pPr>
            <a:r>
              <a:rPr lang="en" sz="900">
                <a:latin typeface="Barlow"/>
                <a:ea typeface="Barlow"/>
                <a:cs typeface="Barlow"/>
                <a:sym typeface="Barlow"/>
              </a:rPr>
              <a:t>Architects</a:t>
            </a:r>
            <a:endParaRPr sz="900">
              <a:latin typeface="Barlow"/>
              <a:ea typeface="Barlow"/>
              <a:cs typeface="Barlow"/>
              <a:sym typeface="Barlow"/>
            </a:endParaRPr>
          </a:p>
          <a:p>
            <a:pPr indent="0" lvl="0" marL="0" rtl="0" algn="ctr">
              <a:spcBef>
                <a:spcPts val="0"/>
              </a:spcBef>
              <a:spcAft>
                <a:spcPts val="0"/>
              </a:spcAft>
              <a:buNone/>
            </a:pPr>
            <a:r>
              <a:rPr lang="en" sz="900">
                <a:latin typeface="Barlow"/>
                <a:ea typeface="Barlow"/>
                <a:cs typeface="Barlow"/>
                <a:sym typeface="Barlow"/>
              </a:rPr>
              <a:t>Designers</a:t>
            </a:r>
            <a:endParaRPr sz="900">
              <a:latin typeface="Barlow"/>
              <a:ea typeface="Barlow"/>
              <a:cs typeface="Barlow"/>
              <a:sym typeface="Barlow"/>
            </a:endParaRPr>
          </a:p>
        </p:txBody>
      </p:sp>
      <p:cxnSp>
        <p:nvCxnSpPr>
          <p:cNvPr id="2086" name="Google Shape;2086;p102"/>
          <p:cNvCxnSpPr/>
          <p:nvPr/>
        </p:nvCxnSpPr>
        <p:spPr>
          <a:xfrm flipH="1">
            <a:off x="6254979" y="2814631"/>
            <a:ext cx="217500" cy="1392000"/>
          </a:xfrm>
          <a:prstGeom prst="straightConnector1">
            <a:avLst/>
          </a:prstGeom>
          <a:noFill/>
          <a:ln cap="flat" cmpd="sng" w="9525">
            <a:solidFill>
              <a:srgbClr val="000000"/>
            </a:solidFill>
            <a:prstDash val="dot"/>
            <a:round/>
            <a:headEnd len="med" w="med" type="none"/>
            <a:tailEnd len="med" w="med" type="none"/>
          </a:ln>
        </p:spPr>
      </p:cxnSp>
      <p:cxnSp>
        <p:nvCxnSpPr>
          <p:cNvPr id="2087" name="Google Shape;2087;p102"/>
          <p:cNvCxnSpPr/>
          <p:nvPr/>
        </p:nvCxnSpPr>
        <p:spPr>
          <a:xfrm flipH="1">
            <a:off x="7721054" y="2781406"/>
            <a:ext cx="448200" cy="1444800"/>
          </a:xfrm>
          <a:prstGeom prst="straightConnector1">
            <a:avLst/>
          </a:prstGeom>
          <a:noFill/>
          <a:ln cap="flat" cmpd="sng" w="9525">
            <a:solidFill>
              <a:srgbClr val="000000"/>
            </a:solidFill>
            <a:prstDash val="dot"/>
            <a:round/>
            <a:headEnd len="med" w="med" type="none"/>
            <a:tailEnd len="med" w="med" type="none"/>
          </a:ln>
        </p:spPr>
      </p:cxnSp>
      <p:cxnSp>
        <p:nvCxnSpPr>
          <p:cNvPr id="2088" name="Google Shape;2088;p102"/>
          <p:cNvCxnSpPr/>
          <p:nvPr/>
        </p:nvCxnSpPr>
        <p:spPr>
          <a:xfrm flipH="1">
            <a:off x="7014454" y="3644481"/>
            <a:ext cx="581400" cy="555600"/>
          </a:xfrm>
          <a:prstGeom prst="straightConnector1">
            <a:avLst/>
          </a:prstGeom>
          <a:noFill/>
          <a:ln cap="flat" cmpd="sng" w="9525">
            <a:solidFill>
              <a:srgbClr val="000000"/>
            </a:solidFill>
            <a:prstDash val="dot"/>
            <a:round/>
            <a:headEnd len="med" w="med" type="none"/>
            <a:tailEnd len="med" w="med" type="none"/>
          </a:ln>
        </p:spPr>
      </p:cxnSp>
      <p:cxnSp>
        <p:nvCxnSpPr>
          <p:cNvPr id="2089" name="Google Shape;2089;p102"/>
          <p:cNvCxnSpPr/>
          <p:nvPr/>
        </p:nvCxnSpPr>
        <p:spPr>
          <a:xfrm flipH="1">
            <a:off x="8447554" y="2618856"/>
            <a:ext cx="139800" cy="1594200"/>
          </a:xfrm>
          <a:prstGeom prst="straightConnector1">
            <a:avLst/>
          </a:prstGeom>
          <a:noFill/>
          <a:ln cap="flat" cmpd="sng" w="9525">
            <a:solidFill>
              <a:srgbClr val="000000"/>
            </a:solidFill>
            <a:prstDash val="dot"/>
            <a:round/>
            <a:headEnd len="med" w="med" type="none"/>
            <a:tailEnd len="med" w="med" type="none"/>
          </a:ln>
        </p:spPr>
      </p:cxnSp>
      <p:sp>
        <p:nvSpPr>
          <p:cNvPr id="2090" name="Google Shape;2090;p102"/>
          <p:cNvSpPr txBox="1"/>
          <p:nvPr/>
        </p:nvSpPr>
        <p:spPr>
          <a:xfrm>
            <a:off x="3762125" y="524300"/>
            <a:ext cx="1447200" cy="7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Radical Transparency</a:t>
            </a:r>
            <a:endParaRPr sz="900">
              <a:latin typeface="Barlow"/>
              <a:ea typeface="Barlow"/>
              <a:cs typeface="Barlow"/>
              <a:sym typeface="Barlow"/>
            </a:endParaRPr>
          </a:p>
          <a:p>
            <a:pPr indent="0" lvl="0" marL="0" rtl="0" algn="ctr">
              <a:spcBef>
                <a:spcPts val="0"/>
              </a:spcBef>
              <a:spcAft>
                <a:spcPts val="0"/>
              </a:spcAft>
              <a:buNone/>
            </a:pPr>
            <a:r>
              <a:rPr lang="en" sz="900">
                <a:latin typeface="Barlow"/>
                <a:ea typeface="Barlow"/>
                <a:cs typeface="Barlow"/>
                <a:sym typeface="Barlow"/>
              </a:rPr>
              <a:t>Radical Honesty</a:t>
            </a:r>
            <a:endParaRPr sz="900">
              <a:latin typeface="Barlow"/>
              <a:ea typeface="Barlow"/>
              <a:cs typeface="Barlow"/>
              <a:sym typeface="Barlow"/>
            </a:endParaRPr>
          </a:p>
          <a:p>
            <a:pPr indent="0" lvl="0" marL="0" rtl="0" algn="ctr">
              <a:spcBef>
                <a:spcPts val="0"/>
              </a:spcBef>
              <a:spcAft>
                <a:spcPts val="0"/>
              </a:spcAft>
              <a:buNone/>
            </a:pPr>
            <a:r>
              <a:rPr lang="en" sz="900">
                <a:latin typeface="Barlow"/>
                <a:ea typeface="Barlow"/>
                <a:cs typeface="Barlow"/>
                <a:sym typeface="Barlow"/>
              </a:rPr>
              <a:t>Radical Responsibility</a:t>
            </a:r>
            <a:endParaRPr sz="900">
              <a:latin typeface="Barlow"/>
              <a:ea typeface="Barlow"/>
              <a:cs typeface="Barlow"/>
              <a:sym typeface="Barlow"/>
            </a:endParaRPr>
          </a:p>
          <a:p>
            <a:pPr indent="0" lvl="0" marL="0" rtl="0" algn="ctr">
              <a:spcBef>
                <a:spcPts val="0"/>
              </a:spcBef>
              <a:spcAft>
                <a:spcPts val="0"/>
              </a:spcAft>
              <a:buNone/>
            </a:pPr>
            <a:r>
              <a:rPr lang="en" sz="900">
                <a:latin typeface="Barlow"/>
                <a:ea typeface="Barlow"/>
                <a:cs typeface="Barlow"/>
                <a:sym typeface="Barlow"/>
              </a:rPr>
              <a:t>Radical Focus</a:t>
            </a:r>
            <a:endParaRPr sz="900">
              <a:latin typeface="Barlow"/>
              <a:ea typeface="Barlow"/>
              <a:cs typeface="Barlow"/>
              <a:sym typeface="Barlow"/>
            </a:endParaRPr>
          </a:p>
        </p:txBody>
      </p:sp>
      <p:pic>
        <p:nvPicPr>
          <p:cNvPr id="2091" name="Google Shape;2091;p102"/>
          <p:cNvPicPr preferRelativeResize="0"/>
          <p:nvPr/>
        </p:nvPicPr>
        <p:blipFill>
          <a:blip r:embed="rId9">
            <a:alphaModFix/>
          </a:blip>
          <a:stretch>
            <a:fillRect/>
          </a:stretch>
        </p:blipFill>
        <p:spPr>
          <a:xfrm>
            <a:off x="6360436" y="2501200"/>
            <a:ext cx="280200" cy="280200"/>
          </a:xfrm>
          <a:prstGeom prst="rect">
            <a:avLst/>
          </a:prstGeom>
          <a:noFill/>
          <a:ln>
            <a:noFill/>
          </a:ln>
        </p:spPr>
      </p:pic>
      <p:pic>
        <p:nvPicPr>
          <p:cNvPr id="2092" name="Google Shape;2092;p102"/>
          <p:cNvPicPr preferRelativeResize="0"/>
          <p:nvPr/>
        </p:nvPicPr>
        <p:blipFill>
          <a:blip r:embed="rId9">
            <a:alphaModFix/>
          </a:blip>
          <a:stretch>
            <a:fillRect/>
          </a:stretch>
        </p:blipFill>
        <p:spPr>
          <a:xfrm>
            <a:off x="7455736" y="3413038"/>
            <a:ext cx="280200" cy="280200"/>
          </a:xfrm>
          <a:prstGeom prst="rect">
            <a:avLst/>
          </a:prstGeom>
          <a:noFill/>
          <a:ln>
            <a:noFill/>
          </a:ln>
        </p:spPr>
      </p:pic>
      <p:pic>
        <p:nvPicPr>
          <p:cNvPr id="2093" name="Google Shape;2093;p102"/>
          <p:cNvPicPr preferRelativeResize="0"/>
          <p:nvPr/>
        </p:nvPicPr>
        <p:blipFill>
          <a:blip r:embed="rId9">
            <a:alphaModFix/>
          </a:blip>
          <a:stretch>
            <a:fillRect/>
          </a:stretch>
        </p:blipFill>
        <p:spPr>
          <a:xfrm>
            <a:off x="8029286" y="2501200"/>
            <a:ext cx="280200" cy="280200"/>
          </a:xfrm>
          <a:prstGeom prst="rect">
            <a:avLst/>
          </a:prstGeom>
          <a:noFill/>
          <a:ln>
            <a:noFill/>
          </a:ln>
        </p:spPr>
      </p:pic>
      <p:pic>
        <p:nvPicPr>
          <p:cNvPr id="2094" name="Google Shape;2094;p102"/>
          <p:cNvPicPr preferRelativeResize="0"/>
          <p:nvPr/>
        </p:nvPicPr>
        <p:blipFill>
          <a:blip r:embed="rId9">
            <a:alphaModFix/>
          </a:blip>
          <a:stretch>
            <a:fillRect/>
          </a:stretch>
        </p:blipFill>
        <p:spPr>
          <a:xfrm>
            <a:off x="8447536" y="2364775"/>
            <a:ext cx="280200" cy="280200"/>
          </a:xfrm>
          <a:prstGeom prst="rect">
            <a:avLst/>
          </a:prstGeom>
          <a:noFill/>
          <a:ln>
            <a:noFill/>
          </a:ln>
        </p:spPr>
      </p:pic>
      <p:sp>
        <p:nvSpPr>
          <p:cNvPr id="2095" name="Google Shape;2095;p102"/>
          <p:cNvSpPr txBox="1"/>
          <p:nvPr/>
        </p:nvSpPr>
        <p:spPr>
          <a:xfrm>
            <a:off x="913555" y="2810622"/>
            <a:ext cx="1107300" cy="49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Trial Balloons</a:t>
            </a:r>
            <a:endParaRPr sz="900">
              <a:latin typeface="Barlow"/>
              <a:ea typeface="Barlow"/>
              <a:cs typeface="Barlow"/>
              <a:sym typeface="Barlow"/>
            </a:endParaRPr>
          </a:p>
          <a:p>
            <a:pPr indent="0" lvl="0" marL="0" rtl="0" algn="ctr">
              <a:spcBef>
                <a:spcPts val="0"/>
              </a:spcBef>
              <a:spcAft>
                <a:spcPts val="0"/>
              </a:spcAft>
              <a:buNone/>
            </a:pPr>
            <a:r>
              <a:rPr lang="en" sz="900">
                <a:latin typeface="Barlow"/>
                <a:ea typeface="Barlow"/>
                <a:cs typeface="Barlow"/>
                <a:sym typeface="Barlow"/>
              </a:rPr>
              <a:t>Missions/Quests</a:t>
            </a:r>
            <a:endParaRPr sz="900">
              <a:latin typeface="Barlow"/>
              <a:ea typeface="Barlow"/>
              <a:cs typeface="Barlow"/>
              <a:sym typeface="Barlow"/>
            </a:endParaRPr>
          </a:p>
        </p:txBody>
      </p:sp>
      <p:sp>
        <p:nvSpPr>
          <p:cNvPr id="2096" name="Google Shape;2096;p102"/>
          <p:cNvSpPr txBox="1"/>
          <p:nvPr/>
        </p:nvSpPr>
        <p:spPr>
          <a:xfrm>
            <a:off x="6463297" y="3316899"/>
            <a:ext cx="1107300" cy="5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Product Experiments &amp; Pilots</a:t>
            </a:r>
            <a:endParaRPr sz="900">
              <a:latin typeface="Barlow"/>
              <a:ea typeface="Barlow"/>
              <a:cs typeface="Barlow"/>
              <a:sym typeface="Barlow"/>
            </a:endParaRPr>
          </a:p>
        </p:txBody>
      </p:sp>
      <p:sp>
        <p:nvSpPr>
          <p:cNvPr id="2097" name="Google Shape;2097;p102"/>
          <p:cNvSpPr txBox="1"/>
          <p:nvPr/>
        </p:nvSpPr>
        <p:spPr>
          <a:xfrm>
            <a:off x="3783673" y="4481724"/>
            <a:ext cx="1447200" cy="5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Adjacent Possible</a:t>
            </a:r>
            <a:br>
              <a:rPr lang="en" sz="900">
                <a:latin typeface="Barlow"/>
                <a:ea typeface="Barlow"/>
                <a:cs typeface="Barlow"/>
                <a:sym typeface="Barlow"/>
              </a:rPr>
            </a:br>
            <a:r>
              <a:rPr lang="en" sz="900">
                <a:latin typeface="Barlow"/>
                <a:ea typeface="Barlow"/>
                <a:cs typeface="Barlow"/>
                <a:sym typeface="Barlow"/>
              </a:rPr>
              <a:t>Symmathesy</a:t>
            </a:r>
            <a:br>
              <a:rPr lang="en" sz="900">
                <a:latin typeface="Barlow"/>
                <a:ea typeface="Barlow"/>
                <a:cs typeface="Barlow"/>
                <a:sym typeface="Barlow"/>
              </a:rPr>
            </a:br>
            <a:r>
              <a:rPr lang="en" sz="900">
                <a:latin typeface="Barlow"/>
                <a:ea typeface="Barlow"/>
                <a:cs typeface="Barlow"/>
                <a:sym typeface="Barlow"/>
              </a:rPr>
              <a:t>Warm Data</a:t>
            </a:r>
            <a:endParaRPr sz="900">
              <a:latin typeface="Barlow"/>
              <a:ea typeface="Barlow"/>
              <a:cs typeface="Barlow"/>
              <a:sym typeface="Barlow"/>
            </a:endParaRPr>
          </a:p>
        </p:txBody>
      </p:sp>
      <p:sp>
        <p:nvSpPr>
          <p:cNvPr id="2098" name="Google Shape;2098;p102"/>
          <p:cNvSpPr txBox="1"/>
          <p:nvPr/>
        </p:nvSpPr>
        <p:spPr>
          <a:xfrm>
            <a:off x="2639022" y="84825"/>
            <a:ext cx="14472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9D9D9"/>
                </a:solidFill>
                <a:latin typeface="Barlow"/>
                <a:ea typeface="Barlow"/>
                <a:cs typeface="Barlow"/>
                <a:sym typeface="Barlow"/>
              </a:rPr>
              <a:t>The Currency &amp; </a:t>
            </a:r>
            <a:br>
              <a:rPr lang="en" sz="900">
                <a:solidFill>
                  <a:srgbClr val="D9D9D9"/>
                </a:solidFill>
                <a:latin typeface="Barlow"/>
                <a:ea typeface="Barlow"/>
                <a:cs typeface="Barlow"/>
                <a:sym typeface="Barlow"/>
              </a:rPr>
            </a:br>
            <a:r>
              <a:rPr lang="en" sz="900">
                <a:solidFill>
                  <a:srgbClr val="D9D9D9"/>
                </a:solidFill>
                <a:latin typeface="Barlow"/>
                <a:ea typeface="Barlow"/>
                <a:cs typeface="Barlow"/>
                <a:sym typeface="Barlow"/>
              </a:rPr>
              <a:t>The Movement</a:t>
            </a:r>
            <a:endParaRPr sz="900">
              <a:solidFill>
                <a:srgbClr val="D9D9D9"/>
              </a:solidFill>
              <a:latin typeface="Barlow"/>
              <a:ea typeface="Barlow"/>
              <a:cs typeface="Barlow"/>
              <a:sym typeface="Barlow"/>
            </a:endParaRPr>
          </a:p>
        </p:txBody>
      </p:sp>
      <p:sp>
        <p:nvSpPr>
          <p:cNvPr id="2099" name="Google Shape;2099;p102"/>
          <p:cNvSpPr txBox="1"/>
          <p:nvPr/>
        </p:nvSpPr>
        <p:spPr>
          <a:xfrm>
            <a:off x="7404985" y="72850"/>
            <a:ext cx="14472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D9D9D9"/>
                </a:solidFill>
                <a:latin typeface="Barlow"/>
                <a:ea typeface="Barlow"/>
                <a:cs typeface="Barlow"/>
                <a:sym typeface="Barlow"/>
              </a:rPr>
              <a:t>The Accelerator &amp; </a:t>
            </a:r>
            <a:br>
              <a:rPr lang="en" sz="900">
                <a:solidFill>
                  <a:srgbClr val="D9D9D9"/>
                </a:solidFill>
                <a:latin typeface="Barlow"/>
                <a:ea typeface="Barlow"/>
                <a:cs typeface="Barlow"/>
                <a:sym typeface="Barlow"/>
              </a:rPr>
            </a:br>
            <a:r>
              <a:rPr lang="en" sz="900">
                <a:solidFill>
                  <a:srgbClr val="D9D9D9"/>
                </a:solidFill>
                <a:latin typeface="Barlow"/>
                <a:ea typeface="Barlow"/>
                <a:cs typeface="Barlow"/>
                <a:sym typeface="Barlow"/>
              </a:rPr>
              <a:t>The Organization</a:t>
            </a:r>
            <a:endParaRPr sz="900">
              <a:solidFill>
                <a:srgbClr val="D9D9D9"/>
              </a:solidFill>
              <a:latin typeface="Barlow"/>
              <a:ea typeface="Barlow"/>
              <a:cs typeface="Barlow"/>
              <a:sym typeface="Barlow"/>
            </a:endParaRPr>
          </a:p>
        </p:txBody>
      </p:sp>
      <p:sp>
        <p:nvSpPr>
          <p:cNvPr id="2100" name="Google Shape;2100;p102"/>
          <p:cNvSpPr txBox="1"/>
          <p:nvPr/>
        </p:nvSpPr>
        <p:spPr>
          <a:xfrm>
            <a:off x="762652" y="4749075"/>
            <a:ext cx="2130000" cy="37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 Bioregional Collaboratories</a:t>
            </a:r>
            <a:endParaRPr/>
          </a:p>
        </p:txBody>
      </p:sp>
      <p:sp>
        <p:nvSpPr>
          <p:cNvPr id="2101" name="Google Shape;2101;p102"/>
          <p:cNvSpPr txBox="1"/>
          <p:nvPr/>
        </p:nvSpPr>
        <p:spPr>
          <a:xfrm>
            <a:off x="5828101" y="1376088"/>
            <a:ext cx="11190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highlight>
                  <a:srgbClr val="666666"/>
                </a:highlight>
              </a:rPr>
              <a:t>Paid Staff</a:t>
            </a:r>
            <a:endParaRPr sz="1800">
              <a:solidFill>
                <a:srgbClr val="FFFFFF"/>
              </a:solidFill>
              <a:highlight>
                <a:srgbClr val="666666"/>
              </a:highlight>
            </a:endParaRPr>
          </a:p>
        </p:txBody>
      </p:sp>
      <p:sp>
        <p:nvSpPr>
          <p:cNvPr id="2102" name="Google Shape;2102;p102"/>
          <p:cNvSpPr txBox="1"/>
          <p:nvPr/>
        </p:nvSpPr>
        <p:spPr>
          <a:xfrm>
            <a:off x="490675" y="1339900"/>
            <a:ext cx="133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highlight>
                  <a:srgbClr val="666666"/>
                </a:highlight>
              </a:rPr>
              <a:t>Paid </a:t>
            </a:r>
            <a:r>
              <a:rPr lang="en" sz="1800">
                <a:solidFill>
                  <a:srgbClr val="FFFFFF"/>
                </a:solidFill>
                <a:highlight>
                  <a:srgbClr val="666666"/>
                </a:highlight>
              </a:rPr>
              <a:t>Volunteers</a:t>
            </a:r>
            <a:endParaRPr sz="1800">
              <a:solidFill>
                <a:srgbClr val="FFFFFF"/>
              </a:solidFill>
              <a:highlight>
                <a:srgbClr val="666666"/>
              </a:highlight>
            </a:endParaRPr>
          </a:p>
        </p:txBody>
      </p:sp>
      <p:pic>
        <p:nvPicPr>
          <p:cNvPr id="2103" name="Google Shape;2103;p102"/>
          <p:cNvPicPr preferRelativeResize="0"/>
          <p:nvPr/>
        </p:nvPicPr>
        <p:blipFill>
          <a:blip r:embed="rId10">
            <a:alphaModFix/>
          </a:blip>
          <a:stretch>
            <a:fillRect/>
          </a:stretch>
        </p:blipFill>
        <p:spPr>
          <a:xfrm>
            <a:off x="2573249" y="1400769"/>
            <a:ext cx="570600" cy="853232"/>
          </a:xfrm>
          <a:prstGeom prst="rect">
            <a:avLst/>
          </a:prstGeom>
          <a:noFill/>
          <a:ln>
            <a:noFill/>
          </a:ln>
        </p:spPr>
      </p:pic>
      <p:pic>
        <p:nvPicPr>
          <p:cNvPr id="2104" name="Google Shape;2104;p102"/>
          <p:cNvPicPr preferRelativeResize="0"/>
          <p:nvPr/>
        </p:nvPicPr>
        <p:blipFill>
          <a:blip r:embed="rId11">
            <a:alphaModFix/>
          </a:blip>
          <a:stretch>
            <a:fillRect/>
          </a:stretch>
        </p:blipFill>
        <p:spPr>
          <a:xfrm>
            <a:off x="2374375" y="1822300"/>
            <a:ext cx="653875" cy="873552"/>
          </a:xfrm>
          <a:prstGeom prst="rect">
            <a:avLst/>
          </a:prstGeom>
          <a:noFill/>
          <a:ln>
            <a:noFill/>
          </a:ln>
        </p:spPr>
      </p:pic>
      <p:pic>
        <p:nvPicPr>
          <p:cNvPr id="2105" name="Google Shape;2105;p102"/>
          <p:cNvPicPr preferRelativeResize="0"/>
          <p:nvPr/>
        </p:nvPicPr>
        <p:blipFill>
          <a:blip r:embed="rId12">
            <a:alphaModFix/>
          </a:blip>
          <a:stretch>
            <a:fillRect/>
          </a:stretch>
        </p:blipFill>
        <p:spPr>
          <a:xfrm>
            <a:off x="8406950" y="906738"/>
            <a:ext cx="698849" cy="873550"/>
          </a:xfrm>
          <a:prstGeom prst="rect">
            <a:avLst/>
          </a:prstGeom>
          <a:noFill/>
          <a:ln cap="flat" cmpd="sng" w="9525">
            <a:solidFill>
              <a:srgbClr val="666666"/>
            </a:solidFill>
            <a:prstDash val="solid"/>
            <a:round/>
            <a:headEnd len="sm" w="sm" type="none"/>
            <a:tailEnd len="sm" w="sm" type="none"/>
          </a:ln>
        </p:spPr>
      </p:pic>
      <p:sp>
        <p:nvSpPr>
          <p:cNvPr id="2106" name="Google Shape;2106;p102"/>
          <p:cNvSpPr txBox="1"/>
          <p:nvPr/>
        </p:nvSpPr>
        <p:spPr>
          <a:xfrm>
            <a:off x="764600" y="2050950"/>
            <a:ext cx="620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Village/</a:t>
            </a:r>
            <a:br>
              <a:rPr lang="en" sz="900">
                <a:latin typeface="Barlow"/>
                <a:ea typeface="Barlow"/>
                <a:cs typeface="Barlow"/>
                <a:sym typeface="Barlow"/>
              </a:rPr>
            </a:br>
            <a:r>
              <a:rPr lang="en" sz="900">
                <a:latin typeface="Barlow"/>
                <a:ea typeface="Barlow"/>
                <a:cs typeface="Barlow"/>
                <a:sym typeface="Barlow"/>
              </a:rPr>
              <a:t>Retreat</a:t>
            </a:r>
            <a:endParaRPr sz="900">
              <a:latin typeface="Barlow"/>
              <a:ea typeface="Barlow"/>
              <a:cs typeface="Barlow"/>
              <a:sym typeface="Barlow"/>
            </a:endParaRPr>
          </a:p>
        </p:txBody>
      </p:sp>
      <p:sp>
        <p:nvSpPr>
          <p:cNvPr id="2107" name="Google Shape;2107;p102"/>
          <p:cNvSpPr txBox="1"/>
          <p:nvPr/>
        </p:nvSpPr>
        <p:spPr>
          <a:xfrm>
            <a:off x="6706900" y="1597875"/>
            <a:ext cx="6201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Work Team</a:t>
            </a:r>
            <a:endParaRPr sz="900">
              <a:latin typeface="Barlow"/>
              <a:ea typeface="Barlow"/>
              <a:cs typeface="Barlow"/>
              <a:sym typeface="Barlow"/>
            </a:endParaRPr>
          </a:p>
        </p:txBody>
      </p:sp>
      <p:pic>
        <p:nvPicPr>
          <p:cNvPr id="2108" name="Google Shape;2108;p102"/>
          <p:cNvPicPr preferRelativeResize="0"/>
          <p:nvPr/>
        </p:nvPicPr>
        <p:blipFill>
          <a:blip r:embed="rId13">
            <a:alphaModFix/>
          </a:blip>
          <a:stretch>
            <a:fillRect/>
          </a:stretch>
        </p:blipFill>
        <p:spPr>
          <a:xfrm>
            <a:off x="7820988" y="601775"/>
            <a:ext cx="653875" cy="817344"/>
          </a:xfrm>
          <a:prstGeom prst="rect">
            <a:avLst/>
          </a:prstGeom>
          <a:noFill/>
          <a:ln cap="flat" cmpd="sng" w="9525">
            <a:solidFill>
              <a:srgbClr val="999999"/>
            </a:solidFill>
            <a:prstDash val="solid"/>
            <a:round/>
            <a:headEnd len="sm" w="sm" type="none"/>
            <a:tailEnd len="sm" w="sm" type="none"/>
          </a:ln>
        </p:spPr>
      </p:pic>
      <p:pic>
        <p:nvPicPr>
          <p:cNvPr id="2109" name="Google Shape;2109;p102"/>
          <p:cNvPicPr preferRelativeResize="0"/>
          <p:nvPr/>
        </p:nvPicPr>
        <p:blipFill rotWithShape="1">
          <a:blip r:embed="rId14">
            <a:alphaModFix/>
          </a:blip>
          <a:srcRect b="24767" l="0" r="12755" t="7449"/>
          <a:stretch/>
        </p:blipFill>
        <p:spPr>
          <a:xfrm>
            <a:off x="-335725" y="-56700"/>
            <a:ext cx="1440580" cy="749701"/>
          </a:xfrm>
          <a:prstGeom prst="rect">
            <a:avLst/>
          </a:prstGeom>
          <a:noFill/>
          <a:ln>
            <a:noFill/>
          </a:ln>
        </p:spPr>
      </p:pic>
      <p:cxnSp>
        <p:nvCxnSpPr>
          <p:cNvPr id="2110" name="Google Shape;2110;p102"/>
          <p:cNvCxnSpPr/>
          <p:nvPr/>
        </p:nvCxnSpPr>
        <p:spPr>
          <a:xfrm>
            <a:off x="3552822" y="330825"/>
            <a:ext cx="2250000" cy="0"/>
          </a:xfrm>
          <a:prstGeom prst="straightConnector1">
            <a:avLst/>
          </a:prstGeom>
          <a:noFill/>
          <a:ln cap="flat" cmpd="sng" w="9525">
            <a:solidFill>
              <a:srgbClr val="999999"/>
            </a:solidFill>
            <a:prstDash val="dot"/>
            <a:round/>
            <a:headEnd len="med" w="med" type="none"/>
            <a:tailEnd len="med" w="med" type="triangle"/>
          </a:ln>
        </p:spPr>
      </p:cxnSp>
      <p:sp>
        <p:nvSpPr>
          <p:cNvPr id="2111" name="Google Shape;2111;p102"/>
          <p:cNvSpPr txBox="1"/>
          <p:nvPr/>
        </p:nvSpPr>
        <p:spPr>
          <a:xfrm>
            <a:off x="3481200" y="101696"/>
            <a:ext cx="2181600" cy="20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rgbClr val="D9D9D9"/>
                </a:solidFill>
                <a:latin typeface="Barlow"/>
                <a:ea typeface="Barlow"/>
                <a:cs typeface="Barlow"/>
                <a:sym typeface="Barlow"/>
              </a:rPr>
              <a:t>Is a project of</a:t>
            </a:r>
            <a:endParaRPr i="1" sz="12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103"/>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Barlow"/>
                <a:ea typeface="Barlow"/>
                <a:cs typeface="Barlow"/>
                <a:sym typeface="Barlow"/>
              </a:rPr>
              <a:t>JOURNEY MAP</a:t>
            </a:r>
            <a:endParaRPr b="1" sz="3000">
              <a:solidFill>
                <a:srgbClr val="666666"/>
              </a:solidFill>
              <a:latin typeface="Barlow"/>
              <a:ea typeface="Barlow"/>
              <a:cs typeface="Barlow"/>
              <a:sym typeface="Barlow"/>
            </a:endParaRPr>
          </a:p>
          <a:p>
            <a:pPr indent="0" lvl="0" marL="0" rtl="0" algn="l">
              <a:spcBef>
                <a:spcPts val="1000"/>
              </a:spcBef>
              <a:spcAft>
                <a:spcPts val="0"/>
              </a:spcAft>
              <a:buNone/>
            </a:pPr>
            <a:r>
              <a:rPr lang="en" sz="1100">
                <a:solidFill>
                  <a:schemeClr val="dk2"/>
                </a:solidFill>
                <a:latin typeface="Barlow"/>
                <a:ea typeface="Barlow"/>
                <a:cs typeface="Barlow"/>
                <a:sym typeface="Barlow"/>
              </a:rPr>
              <a:t>The map breaks our journey down into four distinct stages that each have a clear goal.</a:t>
            </a:r>
            <a:endParaRPr sz="1100">
              <a:solidFill>
                <a:schemeClr val="dk2"/>
              </a:solidFill>
              <a:latin typeface="Barlow"/>
              <a:ea typeface="Barlow"/>
              <a:cs typeface="Barlow"/>
              <a:sym typeface="Barlow"/>
            </a:endParaRPr>
          </a:p>
          <a:p>
            <a:pPr indent="0" lvl="0" marL="0" rtl="0" algn="l">
              <a:spcBef>
                <a:spcPts val="0"/>
              </a:spcBef>
              <a:spcAft>
                <a:spcPts val="0"/>
              </a:spcAft>
              <a:buNone/>
            </a:pPr>
            <a:r>
              <a:t/>
            </a:r>
            <a:endParaRPr sz="1100">
              <a:solidFill>
                <a:schemeClr val="dk2"/>
              </a:solidFill>
              <a:latin typeface="Barlow"/>
              <a:ea typeface="Barlow"/>
              <a:cs typeface="Barlow"/>
              <a:sym typeface="Barlow"/>
            </a:endParaRPr>
          </a:p>
          <a:p>
            <a:pPr indent="0" lvl="0" marL="0" rtl="0" algn="l">
              <a:spcBef>
                <a:spcPts val="0"/>
              </a:spcBef>
              <a:spcAft>
                <a:spcPts val="0"/>
              </a:spcAft>
              <a:buNone/>
            </a:pPr>
            <a:r>
              <a:rPr b="1" lang="en" sz="1100">
                <a:solidFill>
                  <a:schemeClr val="dk2"/>
                </a:solidFill>
                <a:latin typeface="Barlow"/>
                <a:ea typeface="Barlow"/>
                <a:cs typeface="Barlow"/>
                <a:sym typeface="Barlow"/>
              </a:rPr>
              <a:t>1 Sowing Seeds</a:t>
            </a:r>
            <a:endParaRPr b="1" sz="1100">
              <a:solidFill>
                <a:schemeClr val="dk2"/>
              </a:solidFill>
              <a:latin typeface="Barlow"/>
              <a:ea typeface="Barlow"/>
              <a:cs typeface="Barlow"/>
              <a:sym typeface="Barlow"/>
            </a:endParaRPr>
          </a:p>
          <a:p>
            <a:pPr indent="0" lvl="0" marL="0" rtl="0" algn="l">
              <a:spcBef>
                <a:spcPts val="0"/>
              </a:spcBef>
              <a:spcAft>
                <a:spcPts val="0"/>
              </a:spcAft>
              <a:buNone/>
            </a:pPr>
            <a:r>
              <a:rPr lang="en" sz="1100">
                <a:solidFill>
                  <a:schemeClr val="dk2"/>
                </a:solidFill>
                <a:latin typeface="Barlow"/>
                <a:ea typeface="Barlow"/>
                <a:cs typeface="Barlow"/>
                <a:sym typeface="Barlow"/>
              </a:rPr>
              <a:t>The New Rules of the Game</a:t>
            </a:r>
            <a:endParaRPr sz="1100">
              <a:solidFill>
                <a:schemeClr val="dk2"/>
              </a:solidFill>
              <a:latin typeface="Barlow"/>
              <a:ea typeface="Barlow"/>
              <a:cs typeface="Barlow"/>
              <a:sym typeface="Barlow"/>
            </a:endParaRPr>
          </a:p>
          <a:p>
            <a:pPr indent="0" lvl="0" marL="0" rtl="0" algn="l">
              <a:spcBef>
                <a:spcPts val="0"/>
              </a:spcBef>
              <a:spcAft>
                <a:spcPts val="0"/>
              </a:spcAft>
              <a:buNone/>
            </a:pPr>
            <a:r>
              <a:t/>
            </a:r>
            <a:endParaRPr sz="1100">
              <a:solidFill>
                <a:schemeClr val="dk2"/>
              </a:solidFill>
              <a:latin typeface="Barlow"/>
              <a:ea typeface="Barlow"/>
              <a:cs typeface="Barlow"/>
              <a:sym typeface="Barlow"/>
            </a:endParaRPr>
          </a:p>
          <a:p>
            <a:pPr indent="0" lvl="0" marL="0" rtl="0" algn="l">
              <a:spcBef>
                <a:spcPts val="0"/>
              </a:spcBef>
              <a:spcAft>
                <a:spcPts val="0"/>
              </a:spcAft>
              <a:buNone/>
            </a:pPr>
            <a:r>
              <a:rPr b="1" lang="en" sz="1100">
                <a:solidFill>
                  <a:schemeClr val="dk2"/>
                </a:solidFill>
                <a:latin typeface="Barlow"/>
                <a:ea typeface="Barlow"/>
                <a:cs typeface="Barlow"/>
                <a:sym typeface="Barlow"/>
              </a:rPr>
              <a:t>2 Grow Value &amp; Utility</a:t>
            </a:r>
            <a:br>
              <a:rPr lang="en" sz="1100">
                <a:solidFill>
                  <a:schemeClr val="dk2"/>
                </a:solidFill>
                <a:latin typeface="Barlow"/>
                <a:ea typeface="Barlow"/>
                <a:cs typeface="Barlow"/>
                <a:sym typeface="Barlow"/>
              </a:rPr>
            </a:br>
            <a:r>
              <a:rPr lang="en" sz="1100">
                <a:solidFill>
                  <a:schemeClr val="dk2"/>
                </a:solidFill>
                <a:latin typeface="Barlow"/>
                <a:ea typeface="Barlow"/>
                <a:cs typeface="Barlow"/>
                <a:sym typeface="Barlow"/>
              </a:rPr>
              <a:t>The Search for the Others</a:t>
            </a:r>
            <a:endParaRPr sz="1100">
              <a:solidFill>
                <a:schemeClr val="dk2"/>
              </a:solidFill>
              <a:latin typeface="Barlow"/>
              <a:ea typeface="Barlow"/>
              <a:cs typeface="Barlow"/>
              <a:sym typeface="Barlow"/>
            </a:endParaRPr>
          </a:p>
          <a:p>
            <a:pPr indent="0" lvl="0" marL="0" rtl="0" algn="l">
              <a:spcBef>
                <a:spcPts val="0"/>
              </a:spcBef>
              <a:spcAft>
                <a:spcPts val="0"/>
              </a:spcAft>
              <a:buNone/>
            </a:pPr>
            <a:r>
              <a:t/>
            </a:r>
            <a:endParaRPr sz="1100">
              <a:solidFill>
                <a:schemeClr val="dk2"/>
              </a:solidFill>
              <a:latin typeface="Barlow"/>
              <a:ea typeface="Barlow"/>
              <a:cs typeface="Barlow"/>
              <a:sym typeface="Barlow"/>
            </a:endParaRPr>
          </a:p>
          <a:p>
            <a:pPr indent="0" lvl="0" marL="0" rtl="0" algn="l">
              <a:spcBef>
                <a:spcPts val="0"/>
              </a:spcBef>
              <a:spcAft>
                <a:spcPts val="0"/>
              </a:spcAft>
              <a:buNone/>
            </a:pPr>
            <a:r>
              <a:rPr b="1" lang="en" sz="1100">
                <a:solidFill>
                  <a:schemeClr val="dk2"/>
                </a:solidFill>
                <a:latin typeface="Barlow"/>
                <a:ea typeface="Barlow"/>
                <a:cs typeface="Barlow"/>
                <a:sym typeface="Barlow"/>
              </a:rPr>
              <a:t>3 Mass Adoption</a:t>
            </a:r>
            <a:endParaRPr b="1" sz="1100">
              <a:solidFill>
                <a:schemeClr val="dk2"/>
              </a:solidFill>
              <a:latin typeface="Barlow"/>
              <a:ea typeface="Barlow"/>
              <a:cs typeface="Barlow"/>
              <a:sym typeface="Barlow"/>
            </a:endParaRPr>
          </a:p>
          <a:p>
            <a:pPr indent="0" lvl="0" marL="0" rtl="0" algn="l">
              <a:spcBef>
                <a:spcPts val="0"/>
              </a:spcBef>
              <a:spcAft>
                <a:spcPts val="0"/>
              </a:spcAft>
              <a:buNone/>
            </a:pPr>
            <a:r>
              <a:rPr lang="en" sz="1100">
                <a:solidFill>
                  <a:schemeClr val="dk2"/>
                </a:solidFill>
                <a:latin typeface="Barlow"/>
                <a:ea typeface="Barlow"/>
                <a:cs typeface="Barlow"/>
                <a:sym typeface="Barlow"/>
              </a:rPr>
              <a:t>The Better Currency</a:t>
            </a:r>
            <a:endParaRPr sz="1100">
              <a:solidFill>
                <a:schemeClr val="dk2"/>
              </a:solidFill>
              <a:latin typeface="Barlow"/>
              <a:ea typeface="Barlow"/>
              <a:cs typeface="Barlow"/>
              <a:sym typeface="Barlow"/>
            </a:endParaRPr>
          </a:p>
          <a:p>
            <a:pPr indent="0" lvl="0" marL="0" rtl="0" algn="l">
              <a:spcBef>
                <a:spcPts val="0"/>
              </a:spcBef>
              <a:spcAft>
                <a:spcPts val="0"/>
              </a:spcAft>
              <a:buNone/>
            </a:pPr>
            <a:r>
              <a:t/>
            </a:r>
            <a:endParaRPr sz="1100">
              <a:solidFill>
                <a:schemeClr val="dk2"/>
              </a:solidFill>
              <a:latin typeface="Barlow"/>
              <a:ea typeface="Barlow"/>
              <a:cs typeface="Barlow"/>
              <a:sym typeface="Barlow"/>
            </a:endParaRPr>
          </a:p>
          <a:p>
            <a:pPr indent="0" lvl="0" marL="0" rtl="0" algn="l">
              <a:spcBef>
                <a:spcPts val="0"/>
              </a:spcBef>
              <a:spcAft>
                <a:spcPts val="0"/>
              </a:spcAft>
              <a:buNone/>
            </a:pPr>
            <a:r>
              <a:rPr b="1" lang="en" sz="1100">
                <a:solidFill>
                  <a:schemeClr val="dk2"/>
                </a:solidFill>
                <a:latin typeface="Barlow"/>
                <a:ea typeface="Barlow"/>
                <a:cs typeface="Barlow"/>
                <a:sym typeface="Barlow"/>
              </a:rPr>
              <a:t>4 Regenerative Citizen-Led Economy</a:t>
            </a:r>
            <a:endParaRPr b="1" sz="1100">
              <a:solidFill>
                <a:schemeClr val="dk2"/>
              </a:solidFill>
              <a:latin typeface="Barlow"/>
              <a:ea typeface="Barlow"/>
              <a:cs typeface="Barlow"/>
              <a:sym typeface="Barlow"/>
            </a:endParaRPr>
          </a:p>
          <a:p>
            <a:pPr indent="0" lvl="0" marL="0" rtl="0" algn="l">
              <a:spcBef>
                <a:spcPts val="0"/>
              </a:spcBef>
              <a:spcAft>
                <a:spcPts val="0"/>
              </a:spcAft>
              <a:buNone/>
            </a:pPr>
            <a:r>
              <a:rPr lang="en" sz="1100">
                <a:solidFill>
                  <a:schemeClr val="dk2"/>
                </a:solidFill>
                <a:latin typeface="Barlow"/>
                <a:ea typeface="Barlow"/>
                <a:cs typeface="Barlow"/>
                <a:sym typeface="Barlow"/>
              </a:rPr>
              <a:t>The Economic Renaissance</a:t>
            </a:r>
            <a:endParaRPr sz="1100">
              <a:solidFill>
                <a:schemeClr val="dk2"/>
              </a:solidFill>
              <a:latin typeface="Barlow"/>
              <a:ea typeface="Barlow"/>
              <a:cs typeface="Barlow"/>
              <a:sym typeface="Barlow"/>
            </a:endParaRPr>
          </a:p>
          <a:p>
            <a:pPr indent="0" lvl="0" marL="0" rtl="0" algn="l">
              <a:spcBef>
                <a:spcPts val="0"/>
              </a:spcBef>
              <a:spcAft>
                <a:spcPts val="0"/>
              </a:spcAft>
              <a:buNone/>
            </a:pPr>
            <a:r>
              <a:t/>
            </a:r>
            <a:endParaRPr b="1" sz="1100">
              <a:solidFill>
                <a:srgbClr val="595959"/>
              </a:solidFill>
              <a:latin typeface="Barlow"/>
              <a:ea typeface="Barlow"/>
              <a:cs typeface="Barlow"/>
              <a:sym typeface="Barlow"/>
            </a:endParaRPr>
          </a:p>
          <a:p>
            <a:pPr indent="0" lvl="0" marL="0" rtl="0" algn="l">
              <a:spcBef>
                <a:spcPts val="0"/>
              </a:spcBef>
              <a:spcAft>
                <a:spcPts val="0"/>
              </a:spcAft>
              <a:buNone/>
            </a:pPr>
            <a:br>
              <a:rPr b="1" lang="en" sz="1500">
                <a:solidFill>
                  <a:srgbClr val="595959"/>
                </a:solidFill>
                <a:latin typeface="Barlow"/>
                <a:ea typeface="Barlow"/>
                <a:cs typeface="Barlow"/>
                <a:sym typeface="Barlow"/>
              </a:rPr>
            </a:br>
            <a:endParaRPr sz="1200">
              <a:solidFill>
                <a:srgbClr val="595959"/>
              </a:solidFill>
              <a:latin typeface="Barlow"/>
              <a:ea typeface="Barlow"/>
              <a:cs typeface="Barlow"/>
              <a:sym typeface="Barlow"/>
            </a:endParaRPr>
          </a:p>
        </p:txBody>
      </p:sp>
      <p:pic>
        <p:nvPicPr>
          <p:cNvPr id="2117" name="Google Shape;2117;p103"/>
          <p:cNvPicPr preferRelativeResize="0"/>
          <p:nvPr/>
        </p:nvPicPr>
        <p:blipFill>
          <a:blip r:embed="rId3">
            <a:alphaModFix/>
          </a:blip>
          <a:stretch>
            <a:fillRect/>
          </a:stretch>
        </p:blipFill>
        <p:spPr>
          <a:xfrm>
            <a:off x="5085273" y="5224008"/>
            <a:ext cx="1893000" cy="1588540"/>
          </a:xfrm>
          <a:prstGeom prst="rect">
            <a:avLst/>
          </a:prstGeom>
          <a:noFill/>
          <a:ln>
            <a:noFill/>
          </a:ln>
        </p:spPr>
      </p:pic>
      <p:sp>
        <p:nvSpPr>
          <p:cNvPr id="2118" name="Google Shape;2118;p103"/>
          <p:cNvSpPr txBox="1"/>
          <p:nvPr/>
        </p:nvSpPr>
        <p:spPr>
          <a:xfrm>
            <a:off x="960550" y="5314000"/>
            <a:ext cx="1893000" cy="8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trike="sngStrike">
                <a:solidFill>
                  <a:srgbClr val="FF0000"/>
                </a:solidFill>
              </a:rPr>
              <a:t>Needs more thinking… JS</a:t>
            </a:r>
            <a:endParaRPr b="1" strike="sngStrike">
              <a:solidFill>
                <a:srgbClr val="FF0000"/>
              </a:solidFill>
            </a:endParaRPr>
          </a:p>
          <a:p>
            <a:pPr indent="0" lvl="0" marL="0" rtl="0" algn="l">
              <a:spcBef>
                <a:spcPts val="0"/>
              </a:spcBef>
              <a:spcAft>
                <a:spcPts val="0"/>
              </a:spcAft>
              <a:buNone/>
            </a:pPr>
            <a:r>
              <a:t/>
            </a:r>
            <a:endParaRPr b="1">
              <a:solidFill>
                <a:srgbClr val="FF0000"/>
              </a:solidFill>
            </a:endParaRPr>
          </a:p>
          <a:p>
            <a:pPr indent="0" lvl="0" marL="0" rtl="0" algn="l">
              <a:spcBef>
                <a:spcPts val="0"/>
              </a:spcBef>
              <a:spcAft>
                <a:spcPts val="0"/>
              </a:spcAft>
              <a:buNone/>
            </a:pPr>
            <a:r>
              <a:rPr b="1" lang="en">
                <a:solidFill>
                  <a:srgbClr val="FF0000"/>
                </a:solidFill>
              </a:rPr>
              <a:t>Revised now.. What think.. JS</a:t>
            </a:r>
            <a:endParaRPr b="1">
              <a:solidFill>
                <a:srgbClr val="FF0000"/>
              </a:solidFill>
            </a:endParaRPr>
          </a:p>
        </p:txBody>
      </p:sp>
      <p:pic>
        <p:nvPicPr>
          <p:cNvPr id="2119" name="Google Shape;2119;p103"/>
          <p:cNvPicPr preferRelativeResize="0"/>
          <p:nvPr/>
        </p:nvPicPr>
        <p:blipFill>
          <a:blip r:embed="rId4">
            <a:alphaModFix/>
          </a:blip>
          <a:stretch>
            <a:fillRect/>
          </a:stretch>
        </p:blipFill>
        <p:spPr>
          <a:xfrm>
            <a:off x="2493000" y="75"/>
            <a:ext cx="6651000" cy="520669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pic>
        <p:nvPicPr>
          <p:cNvPr id="2124" name="Google Shape;2124;p104"/>
          <p:cNvPicPr preferRelativeResize="0"/>
          <p:nvPr/>
        </p:nvPicPr>
        <p:blipFill rotWithShape="1">
          <a:blip r:embed="rId3">
            <a:alphaModFix/>
          </a:blip>
          <a:srcRect b="12590" l="0" r="0" t="12598"/>
          <a:stretch/>
        </p:blipFill>
        <p:spPr>
          <a:xfrm>
            <a:off x="-1750" y="0"/>
            <a:ext cx="9143999" cy="5143500"/>
          </a:xfrm>
          <a:prstGeom prst="rect">
            <a:avLst/>
          </a:prstGeom>
          <a:noFill/>
          <a:ln>
            <a:noFill/>
          </a:ln>
        </p:spPr>
      </p:pic>
      <p:sp>
        <p:nvSpPr>
          <p:cNvPr id="2125" name="Google Shape;2125;p104"/>
          <p:cNvSpPr/>
          <p:nvPr/>
        </p:nvSpPr>
        <p:spPr>
          <a:xfrm>
            <a:off x="2614477" y="706005"/>
            <a:ext cx="2144100" cy="21441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04"/>
          <p:cNvSpPr/>
          <p:nvPr/>
        </p:nvSpPr>
        <p:spPr>
          <a:xfrm>
            <a:off x="3498208" y="379450"/>
            <a:ext cx="2144100" cy="21441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04"/>
          <p:cNvSpPr/>
          <p:nvPr/>
        </p:nvSpPr>
        <p:spPr>
          <a:xfrm>
            <a:off x="4386524" y="1107547"/>
            <a:ext cx="2144100" cy="21441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04"/>
          <p:cNvSpPr/>
          <p:nvPr/>
        </p:nvSpPr>
        <p:spPr>
          <a:xfrm>
            <a:off x="4247248" y="2069176"/>
            <a:ext cx="2144100" cy="21441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04"/>
          <p:cNvSpPr/>
          <p:nvPr/>
        </p:nvSpPr>
        <p:spPr>
          <a:xfrm>
            <a:off x="3220477" y="2499453"/>
            <a:ext cx="2144100" cy="21441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04"/>
          <p:cNvSpPr/>
          <p:nvPr/>
        </p:nvSpPr>
        <p:spPr>
          <a:xfrm>
            <a:off x="2351243" y="1756820"/>
            <a:ext cx="2144100" cy="21441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04"/>
          <p:cNvSpPr/>
          <p:nvPr/>
        </p:nvSpPr>
        <p:spPr>
          <a:xfrm>
            <a:off x="3568888" y="1562900"/>
            <a:ext cx="1897200" cy="1897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132" name="Google Shape;2132;p104"/>
          <p:cNvSpPr/>
          <p:nvPr/>
        </p:nvSpPr>
        <p:spPr>
          <a:xfrm>
            <a:off x="3774418" y="1715956"/>
            <a:ext cx="672000" cy="672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133" name="Google Shape;2133;p104"/>
          <p:cNvSpPr/>
          <p:nvPr/>
        </p:nvSpPr>
        <p:spPr>
          <a:xfrm>
            <a:off x="3568888" y="2108898"/>
            <a:ext cx="910500" cy="9105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134" name="Google Shape;2134;p104"/>
          <p:cNvSpPr/>
          <p:nvPr/>
        </p:nvSpPr>
        <p:spPr>
          <a:xfrm>
            <a:off x="4254192" y="1887124"/>
            <a:ext cx="672000" cy="672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135" name="Google Shape;2135;p104"/>
          <p:cNvSpPr/>
          <p:nvPr/>
        </p:nvSpPr>
        <p:spPr>
          <a:xfrm>
            <a:off x="4062772" y="2387843"/>
            <a:ext cx="1055100" cy="10551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136" name="Google Shape;2136;p104"/>
          <p:cNvSpPr/>
          <p:nvPr/>
        </p:nvSpPr>
        <p:spPr>
          <a:xfrm>
            <a:off x="4298285" y="1562900"/>
            <a:ext cx="415200" cy="415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137" name="Google Shape;2137;p104"/>
          <p:cNvSpPr/>
          <p:nvPr/>
        </p:nvSpPr>
        <p:spPr>
          <a:xfrm>
            <a:off x="4794150" y="2175519"/>
            <a:ext cx="672000" cy="6720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138" name="Google Shape;2138;p104"/>
          <p:cNvSpPr/>
          <p:nvPr/>
        </p:nvSpPr>
        <p:spPr>
          <a:xfrm>
            <a:off x="4638751" y="1640997"/>
            <a:ext cx="415200" cy="415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139" name="Google Shape;2139;p104"/>
          <p:cNvSpPr/>
          <p:nvPr/>
        </p:nvSpPr>
        <p:spPr>
          <a:xfrm>
            <a:off x="4922554" y="1887124"/>
            <a:ext cx="415200" cy="415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140" name="Google Shape;2140;p104"/>
          <p:cNvSpPr/>
          <p:nvPr/>
        </p:nvSpPr>
        <p:spPr>
          <a:xfrm>
            <a:off x="4382602" y="3019663"/>
            <a:ext cx="415200" cy="415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141" name="Google Shape;2141;p104"/>
          <p:cNvSpPr/>
          <p:nvPr/>
        </p:nvSpPr>
        <p:spPr>
          <a:xfrm>
            <a:off x="4145862" y="2909766"/>
            <a:ext cx="415200" cy="415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sp>
        <p:nvSpPr>
          <p:cNvPr id="2142" name="Google Shape;2142;p104"/>
          <p:cNvSpPr/>
          <p:nvPr/>
        </p:nvSpPr>
        <p:spPr>
          <a:xfrm>
            <a:off x="4382602" y="2707667"/>
            <a:ext cx="415200" cy="4152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a:p>
            <a:pPr indent="0" lvl="0" marL="0" rtl="0" algn="ctr">
              <a:spcBef>
                <a:spcPts val="0"/>
              </a:spcBef>
              <a:spcAft>
                <a:spcPts val="0"/>
              </a:spcAft>
              <a:buNone/>
            </a:pPr>
            <a:r>
              <a:t/>
            </a:r>
            <a:endParaRPr b="1" sz="2400">
              <a:solidFill>
                <a:srgbClr val="FFFFFF"/>
              </a:solidFill>
              <a:latin typeface="Ropa Sans"/>
              <a:ea typeface="Ropa Sans"/>
              <a:cs typeface="Ropa Sans"/>
              <a:sym typeface="Ropa Sans"/>
            </a:endParaRPr>
          </a:p>
        </p:txBody>
      </p:sp>
      <p:pic>
        <p:nvPicPr>
          <p:cNvPr id="2143" name="Google Shape;2143;p104"/>
          <p:cNvPicPr preferRelativeResize="0"/>
          <p:nvPr/>
        </p:nvPicPr>
        <p:blipFill>
          <a:blip r:embed="rId4">
            <a:alphaModFix/>
          </a:blip>
          <a:stretch>
            <a:fillRect/>
          </a:stretch>
        </p:blipFill>
        <p:spPr>
          <a:xfrm>
            <a:off x="4026420" y="2419337"/>
            <a:ext cx="828947" cy="828931"/>
          </a:xfrm>
          <a:prstGeom prst="rect">
            <a:avLst/>
          </a:prstGeom>
          <a:noFill/>
          <a:ln>
            <a:noFill/>
          </a:ln>
        </p:spPr>
      </p:pic>
      <p:pic>
        <p:nvPicPr>
          <p:cNvPr id="2144" name="Google Shape;2144;p104"/>
          <p:cNvPicPr preferRelativeResize="0"/>
          <p:nvPr/>
        </p:nvPicPr>
        <p:blipFill>
          <a:blip r:embed="rId5">
            <a:alphaModFix/>
          </a:blip>
          <a:stretch>
            <a:fillRect/>
          </a:stretch>
        </p:blipFill>
        <p:spPr>
          <a:xfrm>
            <a:off x="-455125" y="3828525"/>
            <a:ext cx="368775" cy="368775"/>
          </a:xfrm>
          <a:prstGeom prst="rect">
            <a:avLst/>
          </a:prstGeom>
          <a:noFill/>
          <a:ln>
            <a:noFill/>
          </a:ln>
        </p:spPr>
      </p:pic>
      <p:pic>
        <p:nvPicPr>
          <p:cNvPr id="2145" name="Google Shape;2145;p104"/>
          <p:cNvPicPr preferRelativeResize="0"/>
          <p:nvPr/>
        </p:nvPicPr>
        <p:blipFill>
          <a:blip r:embed="rId6">
            <a:alphaModFix/>
          </a:blip>
          <a:stretch>
            <a:fillRect/>
          </a:stretch>
        </p:blipFill>
        <p:spPr>
          <a:xfrm>
            <a:off x="-461925" y="4687825"/>
            <a:ext cx="368775" cy="368775"/>
          </a:xfrm>
          <a:prstGeom prst="rect">
            <a:avLst/>
          </a:prstGeom>
          <a:noFill/>
          <a:ln>
            <a:noFill/>
          </a:ln>
        </p:spPr>
      </p:pic>
      <p:sp>
        <p:nvSpPr>
          <p:cNvPr id="2146" name="Google Shape;2146;p104"/>
          <p:cNvSpPr txBox="1"/>
          <p:nvPr/>
        </p:nvSpPr>
        <p:spPr>
          <a:xfrm>
            <a:off x="4440606" y="521575"/>
            <a:ext cx="1379100" cy="41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rlow"/>
                <a:ea typeface="Barlow"/>
                <a:cs typeface="Barlow"/>
                <a:sym typeface="Barlow"/>
              </a:rPr>
              <a:t>Regenerative</a:t>
            </a:r>
            <a:br>
              <a:rPr lang="en">
                <a:solidFill>
                  <a:schemeClr val="lt1"/>
                </a:solidFill>
                <a:latin typeface="Barlow"/>
                <a:ea typeface="Barlow"/>
                <a:cs typeface="Barlow"/>
                <a:sym typeface="Barlow"/>
              </a:rPr>
            </a:br>
            <a:r>
              <a:rPr b="1" lang="en">
                <a:solidFill>
                  <a:srgbClr val="FFFFFF"/>
                </a:solidFill>
                <a:latin typeface="Barlow"/>
                <a:ea typeface="Barlow"/>
                <a:cs typeface="Barlow"/>
                <a:sym typeface="Barlow"/>
              </a:rPr>
              <a:t>Living</a:t>
            </a:r>
            <a:endParaRPr b="1">
              <a:solidFill>
                <a:srgbClr val="FFFFFF"/>
              </a:solidFill>
              <a:latin typeface="Barlow"/>
              <a:ea typeface="Barlow"/>
              <a:cs typeface="Barlow"/>
              <a:sym typeface="Barlow"/>
            </a:endParaRPr>
          </a:p>
        </p:txBody>
      </p:sp>
      <p:sp>
        <p:nvSpPr>
          <p:cNvPr id="2147" name="Google Shape;2147;p104"/>
          <p:cNvSpPr txBox="1"/>
          <p:nvPr/>
        </p:nvSpPr>
        <p:spPr>
          <a:xfrm>
            <a:off x="1871275" y="2703175"/>
            <a:ext cx="1257300" cy="415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Barlow"/>
                <a:ea typeface="Barlow"/>
                <a:cs typeface="Barlow"/>
                <a:sym typeface="Barlow"/>
              </a:rPr>
              <a:t>Regenerative</a:t>
            </a:r>
            <a:endParaRPr>
              <a:solidFill>
                <a:schemeClr val="lt1"/>
              </a:solidFill>
              <a:latin typeface="Barlow"/>
              <a:ea typeface="Barlow"/>
              <a:cs typeface="Barlow"/>
              <a:sym typeface="Barlow"/>
            </a:endParaRPr>
          </a:p>
          <a:p>
            <a:pPr indent="0" lvl="0" marL="0" rtl="0" algn="r">
              <a:spcBef>
                <a:spcPts val="0"/>
              </a:spcBef>
              <a:spcAft>
                <a:spcPts val="0"/>
              </a:spcAft>
              <a:buNone/>
            </a:pPr>
            <a:r>
              <a:rPr b="1" lang="en">
                <a:solidFill>
                  <a:srgbClr val="FFFFFF"/>
                </a:solidFill>
                <a:latin typeface="Barlow"/>
                <a:ea typeface="Barlow"/>
                <a:cs typeface="Barlow"/>
                <a:sym typeface="Barlow"/>
              </a:rPr>
              <a:t>Health</a:t>
            </a:r>
            <a:endParaRPr b="1">
              <a:solidFill>
                <a:srgbClr val="FFFFFF"/>
              </a:solidFill>
              <a:latin typeface="Barlow"/>
              <a:ea typeface="Barlow"/>
              <a:cs typeface="Barlow"/>
              <a:sym typeface="Barlow"/>
            </a:endParaRPr>
          </a:p>
        </p:txBody>
      </p:sp>
      <p:sp>
        <p:nvSpPr>
          <p:cNvPr id="2148" name="Google Shape;2148;p104"/>
          <p:cNvSpPr txBox="1"/>
          <p:nvPr/>
        </p:nvSpPr>
        <p:spPr>
          <a:xfrm>
            <a:off x="5466100" y="3363900"/>
            <a:ext cx="1379100" cy="41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rlow"/>
                <a:ea typeface="Barlow"/>
                <a:cs typeface="Barlow"/>
                <a:sym typeface="Barlow"/>
              </a:rPr>
              <a:t>Regenerative</a:t>
            </a:r>
            <a:br>
              <a:rPr lang="en">
                <a:solidFill>
                  <a:schemeClr val="lt1"/>
                </a:solidFill>
                <a:latin typeface="Barlow"/>
                <a:ea typeface="Barlow"/>
                <a:cs typeface="Barlow"/>
                <a:sym typeface="Barlow"/>
              </a:rPr>
            </a:br>
            <a:r>
              <a:rPr b="1" lang="en">
                <a:solidFill>
                  <a:srgbClr val="FFFFFF"/>
                </a:solidFill>
                <a:latin typeface="Barlow"/>
                <a:ea typeface="Barlow"/>
                <a:cs typeface="Barlow"/>
                <a:sym typeface="Barlow"/>
              </a:rPr>
              <a:t>Agriculture</a:t>
            </a:r>
            <a:endParaRPr b="1">
              <a:solidFill>
                <a:srgbClr val="FFFFFF"/>
              </a:solidFill>
              <a:latin typeface="Barlow"/>
              <a:ea typeface="Barlow"/>
              <a:cs typeface="Barlow"/>
              <a:sym typeface="Barlow"/>
            </a:endParaRPr>
          </a:p>
        </p:txBody>
      </p:sp>
      <p:sp>
        <p:nvSpPr>
          <p:cNvPr id="2149" name="Google Shape;2149;p104"/>
          <p:cNvSpPr txBox="1"/>
          <p:nvPr/>
        </p:nvSpPr>
        <p:spPr>
          <a:xfrm>
            <a:off x="3978325" y="1991113"/>
            <a:ext cx="1055100" cy="41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Barlow"/>
                <a:ea typeface="Barlow"/>
                <a:cs typeface="Barlow"/>
                <a:sym typeface="Barlow"/>
              </a:rPr>
              <a:t>DHO</a:t>
            </a:r>
            <a:endParaRPr b="1" sz="2600">
              <a:solidFill>
                <a:srgbClr val="FFFFFF"/>
              </a:solidFill>
              <a:latin typeface="Barlow"/>
              <a:ea typeface="Barlow"/>
              <a:cs typeface="Barlow"/>
              <a:sym typeface="Barlow"/>
            </a:endParaRPr>
          </a:p>
        </p:txBody>
      </p:sp>
      <p:pic>
        <p:nvPicPr>
          <p:cNvPr id="2150" name="Google Shape;2150;p104"/>
          <p:cNvPicPr preferRelativeResize="0"/>
          <p:nvPr/>
        </p:nvPicPr>
        <p:blipFill>
          <a:blip r:embed="rId7">
            <a:alphaModFix/>
          </a:blip>
          <a:stretch>
            <a:fillRect/>
          </a:stretch>
        </p:blipFill>
        <p:spPr>
          <a:xfrm>
            <a:off x="-455137" y="4238588"/>
            <a:ext cx="368775" cy="368775"/>
          </a:xfrm>
          <a:prstGeom prst="rect">
            <a:avLst/>
          </a:prstGeom>
          <a:noFill/>
          <a:ln>
            <a:noFill/>
          </a:ln>
        </p:spPr>
      </p:pic>
      <p:sp>
        <p:nvSpPr>
          <p:cNvPr id="2151" name="Google Shape;2151;p104"/>
          <p:cNvSpPr txBox="1"/>
          <p:nvPr>
            <p:ph type="title"/>
          </p:nvPr>
        </p:nvSpPr>
        <p:spPr>
          <a:xfrm>
            <a:off x="273000" y="80650"/>
            <a:ext cx="2339100" cy="11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rlow"/>
                <a:ea typeface="Barlow"/>
                <a:cs typeface="Barlow"/>
                <a:sym typeface="Barlow"/>
              </a:rPr>
              <a:t>Hypha</a:t>
            </a:r>
            <a:endParaRPr b="1">
              <a:solidFill>
                <a:schemeClr val="lt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a:solidFill>
                  <a:schemeClr val="lt1"/>
                </a:solidFill>
                <a:latin typeface="Barlow"/>
                <a:ea typeface="Barlow"/>
                <a:cs typeface="Barlow"/>
                <a:sym typeface="Barlow"/>
              </a:rPr>
              <a:t>Ontology</a:t>
            </a:r>
            <a:endParaRPr b="1">
              <a:solidFill>
                <a:schemeClr val="lt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lt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lt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lt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lt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lt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a:solidFill>
                <a:schemeClr val="lt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a:solidFill>
                  <a:schemeClr val="lt1"/>
                </a:solidFill>
                <a:latin typeface="Barlow"/>
                <a:ea typeface="Barlow"/>
                <a:cs typeface="Barlow"/>
                <a:sym typeface="Barlow"/>
              </a:rPr>
              <a:t>Evolution</a:t>
            </a:r>
            <a:endParaRPr>
              <a:solidFill>
                <a:schemeClr val="lt1"/>
              </a:solidFill>
              <a:latin typeface="Barlow"/>
              <a:ea typeface="Barlow"/>
              <a:cs typeface="Barlow"/>
              <a:sym typeface="Barlow"/>
            </a:endParaRPr>
          </a:p>
        </p:txBody>
      </p:sp>
      <p:sp>
        <p:nvSpPr>
          <p:cNvPr id="2152" name="Google Shape;2152;p104"/>
          <p:cNvSpPr txBox="1"/>
          <p:nvPr/>
        </p:nvSpPr>
        <p:spPr>
          <a:xfrm>
            <a:off x="3564025" y="4023825"/>
            <a:ext cx="1505400" cy="46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Barlow"/>
                <a:ea typeface="Barlow"/>
                <a:cs typeface="Barlow"/>
                <a:sym typeface="Barlow"/>
              </a:rPr>
              <a:t>Regenerative</a:t>
            </a:r>
            <a:br>
              <a:rPr lang="en">
                <a:solidFill>
                  <a:srgbClr val="FFFFFF"/>
                </a:solidFill>
                <a:latin typeface="Barlow"/>
                <a:ea typeface="Barlow"/>
                <a:cs typeface="Barlow"/>
                <a:sym typeface="Barlow"/>
              </a:rPr>
            </a:br>
            <a:r>
              <a:rPr b="1" lang="en">
                <a:solidFill>
                  <a:srgbClr val="FFFFFF"/>
                </a:solidFill>
                <a:latin typeface="Barlow"/>
                <a:ea typeface="Barlow"/>
                <a:cs typeface="Barlow"/>
                <a:sym typeface="Barlow"/>
              </a:rPr>
              <a:t>Finance</a:t>
            </a:r>
            <a:endParaRPr b="1">
              <a:solidFill>
                <a:srgbClr val="FFFFFF"/>
              </a:solidFill>
              <a:latin typeface="Barlow"/>
              <a:ea typeface="Barlow"/>
              <a:cs typeface="Barlow"/>
              <a:sym typeface="Barlow"/>
            </a:endParaRPr>
          </a:p>
        </p:txBody>
      </p:sp>
      <p:sp>
        <p:nvSpPr>
          <p:cNvPr id="2153" name="Google Shape;2153;p104"/>
          <p:cNvSpPr txBox="1"/>
          <p:nvPr/>
        </p:nvSpPr>
        <p:spPr>
          <a:xfrm>
            <a:off x="5714795" y="1641000"/>
            <a:ext cx="1505400" cy="41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rlow"/>
                <a:ea typeface="Barlow"/>
                <a:cs typeface="Barlow"/>
                <a:sym typeface="Barlow"/>
              </a:rPr>
              <a:t>Regenerative</a:t>
            </a:r>
            <a:br>
              <a:rPr lang="en">
                <a:solidFill>
                  <a:schemeClr val="lt1"/>
                </a:solidFill>
                <a:latin typeface="Barlow"/>
                <a:ea typeface="Barlow"/>
                <a:cs typeface="Barlow"/>
                <a:sym typeface="Barlow"/>
              </a:rPr>
            </a:br>
            <a:r>
              <a:rPr b="1" lang="en">
                <a:solidFill>
                  <a:srgbClr val="FFFFFF"/>
                </a:solidFill>
                <a:latin typeface="Barlow"/>
                <a:ea typeface="Barlow"/>
                <a:cs typeface="Barlow"/>
                <a:sym typeface="Barlow"/>
              </a:rPr>
              <a:t>Forestation</a:t>
            </a:r>
            <a:endParaRPr b="1">
              <a:solidFill>
                <a:srgbClr val="FFFFFF"/>
              </a:solidFill>
              <a:latin typeface="Barlow"/>
              <a:ea typeface="Barlow"/>
              <a:cs typeface="Barlow"/>
              <a:sym typeface="Barlow"/>
            </a:endParaRPr>
          </a:p>
        </p:txBody>
      </p:sp>
      <p:sp>
        <p:nvSpPr>
          <p:cNvPr id="2154" name="Google Shape;2154;p104"/>
          <p:cNvSpPr txBox="1"/>
          <p:nvPr/>
        </p:nvSpPr>
        <p:spPr>
          <a:xfrm>
            <a:off x="1932607" y="1115625"/>
            <a:ext cx="1505400" cy="415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Barlow"/>
                <a:ea typeface="Barlow"/>
                <a:cs typeface="Barlow"/>
                <a:sym typeface="Barlow"/>
              </a:rPr>
              <a:t>Regenerative</a:t>
            </a:r>
            <a:br>
              <a:rPr lang="en">
                <a:solidFill>
                  <a:schemeClr val="lt1"/>
                </a:solidFill>
                <a:latin typeface="Barlow"/>
                <a:ea typeface="Barlow"/>
                <a:cs typeface="Barlow"/>
                <a:sym typeface="Barlow"/>
              </a:rPr>
            </a:br>
            <a:r>
              <a:rPr b="1" lang="en">
                <a:solidFill>
                  <a:srgbClr val="FFFFFF"/>
                </a:solidFill>
                <a:latin typeface="Barlow"/>
                <a:ea typeface="Barlow"/>
                <a:cs typeface="Barlow"/>
                <a:sym typeface="Barlow"/>
              </a:rPr>
              <a:t>Education</a:t>
            </a:r>
            <a:endParaRPr b="1">
              <a:solidFill>
                <a:srgbClr val="FFFFFF"/>
              </a:solidFill>
              <a:latin typeface="Barlow"/>
              <a:ea typeface="Barlow"/>
              <a:cs typeface="Barlow"/>
              <a:sym typeface="Barlow"/>
            </a:endParaRPr>
          </a:p>
        </p:txBody>
      </p:sp>
      <p:sp>
        <p:nvSpPr>
          <p:cNvPr id="2155" name="Google Shape;2155;p104"/>
          <p:cNvSpPr/>
          <p:nvPr/>
        </p:nvSpPr>
        <p:spPr>
          <a:xfrm>
            <a:off x="204481" y="4183001"/>
            <a:ext cx="460200" cy="4602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04"/>
          <p:cNvSpPr/>
          <p:nvPr/>
        </p:nvSpPr>
        <p:spPr>
          <a:xfrm>
            <a:off x="630905" y="4437920"/>
            <a:ext cx="249900" cy="2499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04"/>
          <p:cNvSpPr/>
          <p:nvPr/>
        </p:nvSpPr>
        <p:spPr>
          <a:xfrm>
            <a:off x="426390" y="4619650"/>
            <a:ext cx="292500" cy="2925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04"/>
          <p:cNvSpPr/>
          <p:nvPr/>
        </p:nvSpPr>
        <p:spPr>
          <a:xfrm>
            <a:off x="1051033" y="4179661"/>
            <a:ext cx="460200" cy="4602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04"/>
          <p:cNvSpPr/>
          <p:nvPr/>
        </p:nvSpPr>
        <p:spPr>
          <a:xfrm>
            <a:off x="1479834" y="4435617"/>
            <a:ext cx="249900" cy="2499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04"/>
          <p:cNvSpPr/>
          <p:nvPr/>
        </p:nvSpPr>
        <p:spPr>
          <a:xfrm>
            <a:off x="1272942" y="4616310"/>
            <a:ext cx="292500" cy="2925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04"/>
          <p:cNvSpPr/>
          <p:nvPr/>
        </p:nvSpPr>
        <p:spPr>
          <a:xfrm>
            <a:off x="1194782" y="4323570"/>
            <a:ext cx="292500" cy="2925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04"/>
          <p:cNvSpPr/>
          <p:nvPr/>
        </p:nvSpPr>
        <p:spPr>
          <a:xfrm>
            <a:off x="1246060" y="4184330"/>
            <a:ext cx="139200" cy="1392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04"/>
          <p:cNvSpPr/>
          <p:nvPr/>
        </p:nvSpPr>
        <p:spPr>
          <a:xfrm>
            <a:off x="1090086" y="4224976"/>
            <a:ext cx="166200" cy="1662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04"/>
          <p:cNvSpPr/>
          <p:nvPr/>
        </p:nvSpPr>
        <p:spPr>
          <a:xfrm>
            <a:off x="1479912" y="4499403"/>
            <a:ext cx="124500" cy="1245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04"/>
          <p:cNvSpPr/>
          <p:nvPr/>
        </p:nvSpPr>
        <p:spPr>
          <a:xfrm>
            <a:off x="1598040" y="4536870"/>
            <a:ext cx="124500" cy="1245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04"/>
          <p:cNvSpPr/>
          <p:nvPr/>
        </p:nvSpPr>
        <p:spPr>
          <a:xfrm>
            <a:off x="1329621" y="4492808"/>
            <a:ext cx="112200" cy="1122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04"/>
          <p:cNvSpPr/>
          <p:nvPr/>
        </p:nvSpPr>
        <p:spPr>
          <a:xfrm>
            <a:off x="1340582" y="4717789"/>
            <a:ext cx="191100" cy="1911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04"/>
          <p:cNvSpPr/>
          <p:nvPr/>
        </p:nvSpPr>
        <p:spPr>
          <a:xfrm>
            <a:off x="1223652" y="4333873"/>
            <a:ext cx="178200" cy="1782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04"/>
          <p:cNvSpPr/>
          <p:nvPr/>
        </p:nvSpPr>
        <p:spPr>
          <a:xfrm>
            <a:off x="1643823" y="4563421"/>
            <a:ext cx="75600" cy="756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04"/>
          <p:cNvSpPr/>
          <p:nvPr/>
        </p:nvSpPr>
        <p:spPr>
          <a:xfrm>
            <a:off x="1057165" y="4383541"/>
            <a:ext cx="139200" cy="1392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04"/>
          <p:cNvSpPr/>
          <p:nvPr/>
        </p:nvSpPr>
        <p:spPr>
          <a:xfrm>
            <a:off x="1871267" y="4218909"/>
            <a:ext cx="383700" cy="3837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04"/>
          <p:cNvSpPr/>
          <p:nvPr/>
        </p:nvSpPr>
        <p:spPr>
          <a:xfrm>
            <a:off x="2029401" y="4160476"/>
            <a:ext cx="383700" cy="3837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04"/>
          <p:cNvSpPr/>
          <p:nvPr/>
        </p:nvSpPr>
        <p:spPr>
          <a:xfrm>
            <a:off x="2188355" y="4290761"/>
            <a:ext cx="383700" cy="3837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04"/>
          <p:cNvSpPr/>
          <p:nvPr/>
        </p:nvSpPr>
        <p:spPr>
          <a:xfrm>
            <a:off x="2163433" y="4462833"/>
            <a:ext cx="383700" cy="3837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04"/>
          <p:cNvSpPr/>
          <p:nvPr/>
        </p:nvSpPr>
        <p:spPr>
          <a:xfrm>
            <a:off x="1979704" y="4539826"/>
            <a:ext cx="383700" cy="3837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04"/>
          <p:cNvSpPr/>
          <p:nvPr/>
        </p:nvSpPr>
        <p:spPr>
          <a:xfrm>
            <a:off x="1824164" y="4406940"/>
            <a:ext cx="383700" cy="383700"/>
          </a:xfrm>
          <a:prstGeom prst="ellipse">
            <a:avLst/>
          </a:prstGeom>
          <a:solidFill>
            <a:srgbClr val="FFFFFF">
              <a:alpha val="4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7" name="Google Shape;2177;p104"/>
          <p:cNvPicPr preferRelativeResize="0"/>
          <p:nvPr/>
        </p:nvPicPr>
        <p:blipFill>
          <a:blip r:embed="rId8">
            <a:alphaModFix/>
          </a:blip>
          <a:stretch>
            <a:fillRect/>
          </a:stretch>
        </p:blipFill>
        <p:spPr>
          <a:xfrm>
            <a:off x="1380113" y="4737438"/>
            <a:ext cx="112199" cy="154244"/>
          </a:xfrm>
          <a:prstGeom prst="rect">
            <a:avLst/>
          </a:prstGeom>
          <a:noFill/>
          <a:ln>
            <a:noFill/>
          </a:ln>
        </p:spPr>
      </p:pic>
      <p:pic>
        <p:nvPicPr>
          <p:cNvPr id="2178" name="Google Shape;2178;p104"/>
          <p:cNvPicPr preferRelativeResize="0"/>
          <p:nvPr/>
        </p:nvPicPr>
        <p:blipFill>
          <a:blip r:embed="rId8">
            <a:alphaModFix/>
          </a:blip>
          <a:stretch>
            <a:fillRect/>
          </a:stretch>
        </p:blipFill>
        <p:spPr>
          <a:xfrm>
            <a:off x="1122504" y="4238414"/>
            <a:ext cx="101294" cy="139246"/>
          </a:xfrm>
          <a:prstGeom prst="rect">
            <a:avLst/>
          </a:prstGeom>
          <a:noFill/>
          <a:ln>
            <a:noFill/>
          </a:ln>
        </p:spPr>
      </p:pic>
      <p:cxnSp>
        <p:nvCxnSpPr>
          <p:cNvPr id="2179" name="Google Shape;2179;p104"/>
          <p:cNvCxnSpPr/>
          <p:nvPr/>
        </p:nvCxnSpPr>
        <p:spPr>
          <a:xfrm>
            <a:off x="1061550" y="1228450"/>
            <a:ext cx="0" cy="2310600"/>
          </a:xfrm>
          <a:prstGeom prst="straightConnector1">
            <a:avLst/>
          </a:prstGeom>
          <a:noFill/>
          <a:ln cap="flat" cmpd="sng" w="9525">
            <a:solidFill>
              <a:srgbClr val="FFFFFF"/>
            </a:solidFill>
            <a:prstDash val="dot"/>
            <a:round/>
            <a:headEnd len="med" w="med" type="none"/>
            <a:tailEnd len="med" w="med" type="none"/>
          </a:ln>
        </p:spPr>
      </p:cxnSp>
      <p:pic>
        <p:nvPicPr>
          <p:cNvPr id="2180" name="Google Shape;2180;p104"/>
          <p:cNvPicPr preferRelativeResize="0"/>
          <p:nvPr/>
        </p:nvPicPr>
        <p:blipFill>
          <a:blip r:embed="rId9">
            <a:alphaModFix/>
          </a:blip>
          <a:stretch>
            <a:fillRect/>
          </a:stretch>
        </p:blipFill>
        <p:spPr>
          <a:xfrm>
            <a:off x="9198750" y="0"/>
            <a:ext cx="82296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3"/>
          <p:cNvPicPr preferRelativeResize="0"/>
          <p:nvPr/>
        </p:nvPicPr>
        <p:blipFill rotWithShape="1">
          <a:blip r:embed="rId3">
            <a:alphaModFix/>
          </a:blip>
          <a:srcRect b="5864" l="4004" r="11522" t="0"/>
          <a:stretch/>
        </p:blipFill>
        <p:spPr>
          <a:xfrm>
            <a:off x="2221050" y="0"/>
            <a:ext cx="6922950" cy="5143500"/>
          </a:xfrm>
          <a:prstGeom prst="rect">
            <a:avLst/>
          </a:prstGeom>
          <a:noFill/>
          <a:ln>
            <a:noFill/>
          </a:ln>
        </p:spPr>
      </p:pic>
      <p:sp>
        <p:nvSpPr>
          <p:cNvPr id="194" name="Google Shape;194;p33"/>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Barlow"/>
                <a:ea typeface="Barlow"/>
                <a:cs typeface="Barlow"/>
                <a:sym typeface="Barlow"/>
              </a:rPr>
              <a:t>TRUST</a:t>
            </a:r>
            <a:endParaRPr b="1" sz="3000">
              <a:solidFill>
                <a:srgbClr val="666666"/>
              </a:solidFill>
              <a:latin typeface="Barlow"/>
              <a:ea typeface="Barlow"/>
              <a:cs typeface="Barlow"/>
              <a:sym typeface="Barlow"/>
            </a:endParaRPr>
          </a:p>
          <a:p>
            <a:pPr indent="0" lvl="0" marL="0" rtl="0" algn="l">
              <a:lnSpc>
                <a:spcPct val="115000"/>
              </a:lnSpc>
              <a:spcBef>
                <a:spcPts val="1000"/>
              </a:spcBef>
              <a:spcAft>
                <a:spcPts val="0"/>
              </a:spcAft>
              <a:buNone/>
            </a:pPr>
            <a:r>
              <a:rPr lang="en" sz="1100">
                <a:solidFill>
                  <a:srgbClr val="595959"/>
                </a:solidFill>
                <a:latin typeface="Barlow"/>
                <a:ea typeface="Barlow"/>
                <a:cs typeface="Barlow"/>
                <a:sym typeface="Barlow"/>
              </a:rPr>
              <a:t>Hypha is setting out to build a purposeful organization based on trust. We are putting trust at the center of everything we do in the Decentralized Human and Holonic Organization (DHO).</a:t>
            </a:r>
            <a:endParaRPr sz="11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1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100">
                <a:solidFill>
                  <a:srgbClr val="595959"/>
                </a:solidFill>
                <a:latin typeface="Barlow"/>
                <a:ea typeface="Barlow"/>
                <a:cs typeface="Barlow"/>
                <a:sym typeface="Barlow"/>
              </a:rPr>
              <a:t>The result is what Jordan Hall calls an anti-rivalrous playground for infinite games. The more it grows, the more anti-fragile the organization becomes. </a:t>
            </a:r>
            <a:r>
              <a:rPr lang="en" sz="1100">
                <a:solidFill>
                  <a:srgbClr val="595959"/>
                </a:solidFill>
                <a:latin typeface="Barlow"/>
                <a:ea typeface="Barlow"/>
                <a:cs typeface="Barlow"/>
                <a:sym typeface="Barlow"/>
              </a:rPr>
              <a:t>Any kind of competitive behaviour (even the healthy one) doesn’t make much sense anymore.</a:t>
            </a:r>
            <a:r>
              <a:rPr lang="en" sz="1100">
                <a:solidFill>
                  <a:srgbClr val="595959"/>
                </a:solidFill>
                <a:latin typeface="Barlow"/>
                <a:ea typeface="Barlow"/>
                <a:cs typeface="Barlow"/>
                <a:sym typeface="Barlow"/>
              </a:rPr>
              <a:t> There is no point in picking a winner or gaming the game or learning how to win. </a:t>
            </a:r>
            <a:endParaRPr sz="11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1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100">
                <a:solidFill>
                  <a:srgbClr val="595959"/>
                </a:solidFill>
                <a:latin typeface="Barlow"/>
                <a:ea typeface="Barlow"/>
                <a:cs typeface="Barlow"/>
                <a:sym typeface="Barlow"/>
              </a:rPr>
              <a:t>Everyone and everything has its place.</a:t>
            </a:r>
            <a:r>
              <a:rPr lang="en" sz="1100">
                <a:latin typeface="Barlow"/>
                <a:ea typeface="Barlow"/>
                <a:cs typeface="Barlow"/>
                <a:sym typeface="Barlow"/>
              </a:rPr>
              <a:t> </a:t>
            </a:r>
            <a:endParaRPr sz="1100">
              <a:latin typeface="Barlow"/>
              <a:ea typeface="Barlow"/>
              <a:cs typeface="Barlow"/>
              <a:sym typeface="Barlow"/>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pic>
        <p:nvPicPr>
          <p:cNvPr id="2185" name="Google Shape;2185;p105"/>
          <p:cNvPicPr preferRelativeResize="0"/>
          <p:nvPr/>
        </p:nvPicPr>
        <p:blipFill rotWithShape="1">
          <a:blip r:embed="rId3">
            <a:alphaModFix/>
          </a:blip>
          <a:srcRect b="1042" l="0" r="0" t="5847"/>
          <a:stretch/>
        </p:blipFill>
        <p:spPr>
          <a:xfrm>
            <a:off x="1508025" y="75"/>
            <a:ext cx="8839200" cy="5143500"/>
          </a:xfrm>
          <a:prstGeom prst="rect">
            <a:avLst/>
          </a:prstGeom>
          <a:noFill/>
          <a:ln>
            <a:noFill/>
          </a:ln>
        </p:spPr>
      </p:pic>
      <p:sp>
        <p:nvSpPr>
          <p:cNvPr id="2186" name="Google Shape;2186;p105"/>
          <p:cNvSpPr/>
          <p:nvPr/>
        </p:nvSpPr>
        <p:spPr>
          <a:xfrm>
            <a:off x="3675658" y="2034630"/>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87" name="Google Shape;2187;p105"/>
          <p:cNvSpPr/>
          <p:nvPr/>
        </p:nvSpPr>
        <p:spPr>
          <a:xfrm>
            <a:off x="4664495" y="2579424"/>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188" name="Google Shape;2188;p105"/>
          <p:cNvSpPr/>
          <p:nvPr/>
        </p:nvSpPr>
        <p:spPr>
          <a:xfrm>
            <a:off x="5660428" y="775414"/>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189" name="Google Shape;2189;p105"/>
          <p:cNvSpPr/>
          <p:nvPr/>
        </p:nvSpPr>
        <p:spPr>
          <a:xfrm>
            <a:off x="5660410" y="2034633"/>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190" name="Google Shape;2190;p105"/>
          <p:cNvSpPr/>
          <p:nvPr/>
        </p:nvSpPr>
        <p:spPr>
          <a:xfrm>
            <a:off x="3649210" y="775414"/>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191" name="Google Shape;2191;p105"/>
          <p:cNvSpPr/>
          <p:nvPr/>
        </p:nvSpPr>
        <p:spPr>
          <a:xfrm>
            <a:off x="4664479" y="234006"/>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666666"/>
              </a:solidFill>
              <a:latin typeface="Roboto"/>
              <a:ea typeface="Roboto"/>
              <a:cs typeface="Roboto"/>
              <a:sym typeface="Roboto"/>
            </a:endParaRPr>
          </a:p>
        </p:txBody>
      </p:sp>
      <p:sp>
        <p:nvSpPr>
          <p:cNvPr id="2192" name="Google Shape;2192;p105"/>
          <p:cNvSpPr/>
          <p:nvPr/>
        </p:nvSpPr>
        <p:spPr>
          <a:xfrm>
            <a:off x="4075393" y="2166424"/>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193" name="Google Shape;2193;p105"/>
          <p:cNvSpPr/>
          <p:nvPr/>
        </p:nvSpPr>
        <p:spPr>
          <a:xfrm>
            <a:off x="4878947" y="2609139"/>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rPr lang="en">
                <a:solidFill>
                  <a:srgbClr val="666666"/>
                </a:solidFill>
                <a:latin typeface="Roboto"/>
                <a:ea typeface="Roboto"/>
                <a:cs typeface="Roboto"/>
                <a:sym typeface="Roboto"/>
              </a:rPr>
              <a:t>Body of</a:t>
            </a:r>
            <a:br>
              <a:rPr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Work</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b="1">
              <a:solidFill>
                <a:srgbClr val="666666"/>
              </a:solidFill>
              <a:latin typeface="Roboto"/>
              <a:ea typeface="Roboto"/>
              <a:cs typeface="Roboto"/>
              <a:sym typeface="Roboto"/>
            </a:endParaRPr>
          </a:p>
        </p:txBody>
      </p:sp>
      <p:sp>
        <p:nvSpPr>
          <p:cNvPr id="2194" name="Google Shape;2194;p105"/>
          <p:cNvSpPr/>
          <p:nvPr/>
        </p:nvSpPr>
        <p:spPr>
          <a:xfrm>
            <a:off x="5688268" y="1143151"/>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195" name="Google Shape;2195;p105"/>
          <p:cNvSpPr/>
          <p:nvPr/>
        </p:nvSpPr>
        <p:spPr>
          <a:xfrm>
            <a:off x="5688254" y="2166427"/>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196" name="Google Shape;2196;p105"/>
          <p:cNvSpPr/>
          <p:nvPr/>
        </p:nvSpPr>
        <p:spPr>
          <a:xfrm>
            <a:off x="4053901" y="1143151"/>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197" name="Google Shape;2197;p105"/>
          <p:cNvSpPr/>
          <p:nvPr/>
        </p:nvSpPr>
        <p:spPr>
          <a:xfrm>
            <a:off x="4878934" y="703188"/>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Body of</a:t>
            </a:r>
            <a:br>
              <a:rPr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Work</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l">
              <a:spcBef>
                <a:spcPts val="0"/>
              </a:spcBef>
              <a:spcAft>
                <a:spcPts val="0"/>
              </a:spcAft>
              <a:buNone/>
            </a:pPr>
            <a:r>
              <a:t/>
            </a:r>
            <a:endParaRPr b="1">
              <a:solidFill>
                <a:srgbClr val="666666"/>
              </a:solidFill>
              <a:latin typeface="Roboto"/>
              <a:ea typeface="Roboto"/>
              <a:cs typeface="Roboto"/>
              <a:sym typeface="Roboto"/>
            </a:endParaRPr>
          </a:p>
        </p:txBody>
      </p:sp>
      <p:sp>
        <p:nvSpPr>
          <p:cNvPr id="2198" name="Google Shape;2198;p105"/>
          <p:cNvSpPr/>
          <p:nvPr/>
        </p:nvSpPr>
        <p:spPr>
          <a:xfrm>
            <a:off x="4878935" y="1655949"/>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Body of</a:t>
            </a:r>
            <a:br>
              <a:rPr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People</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199" name="Google Shape;2199;p105"/>
          <p:cNvSpPr/>
          <p:nvPr/>
        </p:nvSpPr>
        <p:spPr>
          <a:xfrm>
            <a:off x="9371516" y="2838015"/>
            <a:ext cx="348600" cy="3486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200" name="Google Shape;2200;p105"/>
          <p:cNvSpPr/>
          <p:nvPr/>
        </p:nvSpPr>
        <p:spPr>
          <a:xfrm>
            <a:off x="9371513" y="3024542"/>
            <a:ext cx="348600" cy="3486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201" name="Google Shape;2201;p105"/>
          <p:cNvSpPr txBox="1"/>
          <p:nvPr/>
        </p:nvSpPr>
        <p:spPr>
          <a:xfrm>
            <a:off x="4053900" y="1530796"/>
            <a:ext cx="1199100" cy="6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Roboto"/>
                <a:ea typeface="Roboto"/>
                <a:cs typeface="Roboto"/>
                <a:sym typeface="Roboto"/>
              </a:rPr>
              <a:t>Body of</a:t>
            </a:r>
            <a:br>
              <a:rPr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Work</a:t>
            </a:r>
            <a:endParaRPr/>
          </a:p>
        </p:txBody>
      </p:sp>
      <p:sp>
        <p:nvSpPr>
          <p:cNvPr id="2202" name="Google Shape;2202;p105"/>
          <p:cNvSpPr txBox="1"/>
          <p:nvPr/>
        </p:nvSpPr>
        <p:spPr>
          <a:xfrm>
            <a:off x="3857875" y="2779081"/>
            <a:ext cx="1527000" cy="7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Roboto"/>
                <a:ea typeface="Roboto"/>
                <a:cs typeface="Roboto"/>
                <a:sym typeface="Roboto"/>
              </a:rPr>
              <a:t>Body of</a:t>
            </a:r>
            <a:br>
              <a:rPr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Work</a:t>
            </a:r>
            <a:endParaRPr/>
          </a:p>
        </p:txBody>
      </p:sp>
      <p:sp>
        <p:nvSpPr>
          <p:cNvPr id="2203" name="Google Shape;2203;p105"/>
          <p:cNvSpPr txBox="1"/>
          <p:nvPr/>
        </p:nvSpPr>
        <p:spPr>
          <a:xfrm>
            <a:off x="6102929" y="1556131"/>
            <a:ext cx="1527000" cy="7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Roboto"/>
                <a:ea typeface="Roboto"/>
                <a:cs typeface="Roboto"/>
                <a:sym typeface="Roboto"/>
              </a:rPr>
              <a:t>Body of</a:t>
            </a:r>
            <a:br>
              <a:rPr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Work</a:t>
            </a:r>
            <a:endParaRPr/>
          </a:p>
        </p:txBody>
      </p:sp>
      <p:sp>
        <p:nvSpPr>
          <p:cNvPr id="2204" name="Google Shape;2204;p105">
            <a:hlinkClick r:id="rId4"/>
          </p:cNvPr>
          <p:cNvSpPr txBox="1"/>
          <p:nvPr/>
        </p:nvSpPr>
        <p:spPr>
          <a:xfrm>
            <a:off x="6246175" y="2794362"/>
            <a:ext cx="1240500" cy="6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Roboto"/>
                <a:ea typeface="Roboto"/>
                <a:cs typeface="Roboto"/>
                <a:sym typeface="Roboto"/>
              </a:rPr>
              <a:t>Body of</a:t>
            </a:r>
            <a:br>
              <a:rPr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Work</a:t>
            </a:r>
            <a:endParaRPr>
              <a:solidFill>
                <a:srgbClr val="666666"/>
              </a:solidFill>
            </a:endParaRPr>
          </a:p>
        </p:txBody>
      </p:sp>
      <p:sp>
        <p:nvSpPr>
          <p:cNvPr id="2205" name="Google Shape;2205;p105"/>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Roboto"/>
                <a:ea typeface="Roboto"/>
                <a:cs typeface="Roboto"/>
                <a:sym typeface="Roboto"/>
              </a:rPr>
              <a:t>BODY OF PEOPLE MEETS OTHER ORGANISMS</a:t>
            </a:r>
            <a:endParaRPr b="1" sz="2200">
              <a:solidFill>
                <a:srgbClr val="666666"/>
              </a:solidFill>
              <a:latin typeface="Roboto"/>
              <a:ea typeface="Roboto"/>
              <a:cs typeface="Roboto"/>
              <a:sym typeface="Roboto"/>
            </a:endParaRPr>
          </a:p>
          <a:p>
            <a:pPr indent="0" lvl="0" marL="0" rtl="0" algn="l">
              <a:spcBef>
                <a:spcPts val="1000"/>
              </a:spcBef>
              <a:spcAft>
                <a:spcPts val="0"/>
              </a:spcAft>
              <a:buNone/>
            </a:pPr>
            <a:r>
              <a:rPr lang="en" sz="1200">
                <a:solidFill>
                  <a:schemeClr val="dk2"/>
                </a:solidFill>
                <a:latin typeface="Barlow"/>
                <a:ea typeface="Barlow"/>
                <a:cs typeface="Barlow"/>
                <a:sym typeface="Barlow"/>
              </a:rPr>
              <a:t>Ultimately, the Body of People can be further uncoupled from the organizational or bioregional entity and become part of a much wider  ecosystem.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An interim step can be the creation of a </a:t>
            </a:r>
            <a:r>
              <a:rPr i="1" lang="en" sz="1200">
                <a:solidFill>
                  <a:schemeClr val="dk2"/>
                </a:solidFill>
                <a:latin typeface="Barlow"/>
                <a:ea typeface="Barlow"/>
                <a:cs typeface="Barlow"/>
                <a:sym typeface="Barlow"/>
              </a:rPr>
              <a:t>Collaboratory </a:t>
            </a:r>
            <a:r>
              <a:rPr lang="en" sz="1200">
                <a:solidFill>
                  <a:schemeClr val="dk2"/>
                </a:solidFill>
                <a:latin typeface="Barlow"/>
                <a:ea typeface="Barlow"/>
                <a:cs typeface="Barlow"/>
                <a:sym typeface="Barlow"/>
              </a:rPr>
              <a:t>that allows multiple parties (multiple bodies of work) to tap into a shared body of people.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As organizations evolve and begin to overlap, more and more elements can be shared among participating entities, creating a seamless whole.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b="1" sz="2200">
              <a:solidFill>
                <a:srgbClr val="666666"/>
              </a:solidFill>
              <a:latin typeface="Roboto"/>
              <a:ea typeface="Roboto"/>
              <a:cs typeface="Roboto"/>
              <a:sym typeface="Roboto"/>
            </a:endParaRPr>
          </a:p>
          <a:p>
            <a:pPr indent="0" lvl="0" marL="0" rtl="0" algn="l">
              <a:lnSpc>
                <a:spcPct val="115000"/>
              </a:lnSpc>
              <a:spcBef>
                <a:spcPts val="1000"/>
              </a:spcBef>
              <a:spcAft>
                <a:spcPts val="1600"/>
              </a:spcAft>
              <a:buClr>
                <a:schemeClr val="dk1"/>
              </a:buClr>
              <a:buSzPts val="1100"/>
              <a:buFont typeface="Arial"/>
              <a:buNone/>
            </a:pPr>
            <a:r>
              <a:t/>
            </a:r>
            <a:endParaRPr sz="1200">
              <a:latin typeface="Roboto"/>
              <a:ea typeface="Roboto"/>
              <a:cs typeface="Roboto"/>
              <a:sym typeface="Roboto"/>
            </a:endParaRPr>
          </a:p>
        </p:txBody>
      </p:sp>
      <p:sp>
        <p:nvSpPr>
          <p:cNvPr id="2206" name="Google Shape;2206;p105"/>
          <p:cNvSpPr txBox="1"/>
          <p:nvPr/>
        </p:nvSpPr>
        <p:spPr>
          <a:xfrm>
            <a:off x="4907850" y="313795"/>
            <a:ext cx="17925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latin typeface="Roboto"/>
                <a:ea typeface="Roboto"/>
                <a:cs typeface="Roboto"/>
                <a:sym typeface="Roboto"/>
              </a:rPr>
              <a:t>Village</a:t>
            </a:r>
            <a:endParaRPr>
              <a:solidFill>
                <a:srgbClr val="B7B7B7"/>
              </a:solidFill>
            </a:endParaRPr>
          </a:p>
        </p:txBody>
      </p:sp>
      <p:sp>
        <p:nvSpPr>
          <p:cNvPr id="2207" name="Google Shape;2207;p105"/>
          <p:cNvSpPr txBox="1"/>
          <p:nvPr/>
        </p:nvSpPr>
        <p:spPr>
          <a:xfrm>
            <a:off x="7178525" y="1143145"/>
            <a:ext cx="17925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latin typeface="Roboto"/>
                <a:ea typeface="Roboto"/>
                <a:cs typeface="Roboto"/>
                <a:sym typeface="Roboto"/>
              </a:rPr>
              <a:t>Indigenous</a:t>
            </a:r>
            <a:br>
              <a:rPr lang="en">
                <a:solidFill>
                  <a:srgbClr val="B7B7B7"/>
                </a:solidFill>
                <a:latin typeface="Roboto"/>
                <a:ea typeface="Roboto"/>
                <a:cs typeface="Roboto"/>
                <a:sym typeface="Roboto"/>
              </a:rPr>
            </a:br>
            <a:r>
              <a:rPr lang="en">
                <a:solidFill>
                  <a:srgbClr val="B7B7B7"/>
                </a:solidFill>
                <a:latin typeface="Roboto"/>
                <a:ea typeface="Roboto"/>
                <a:cs typeface="Roboto"/>
                <a:sym typeface="Roboto"/>
              </a:rPr>
              <a:t>Knowledge</a:t>
            </a:r>
            <a:endParaRPr>
              <a:solidFill>
                <a:srgbClr val="B7B7B7"/>
              </a:solidFill>
            </a:endParaRPr>
          </a:p>
        </p:txBody>
      </p:sp>
      <p:sp>
        <p:nvSpPr>
          <p:cNvPr id="2208" name="Google Shape;2208;p105"/>
          <p:cNvSpPr txBox="1"/>
          <p:nvPr/>
        </p:nvSpPr>
        <p:spPr>
          <a:xfrm>
            <a:off x="7166475" y="3628420"/>
            <a:ext cx="17925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latin typeface="Roboto"/>
                <a:ea typeface="Roboto"/>
                <a:cs typeface="Roboto"/>
                <a:sym typeface="Roboto"/>
              </a:rPr>
              <a:t>Organizational</a:t>
            </a:r>
            <a:br>
              <a:rPr lang="en">
                <a:solidFill>
                  <a:srgbClr val="B7B7B7"/>
                </a:solidFill>
                <a:latin typeface="Roboto"/>
                <a:ea typeface="Roboto"/>
                <a:cs typeface="Roboto"/>
                <a:sym typeface="Roboto"/>
              </a:rPr>
            </a:br>
            <a:r>
              <a:rPr lang="en">
                <a:solidFill>
                  <a:srgbClr val="B7B7B7"/>
                </a:solidFill>
                <a:latin typeface="Roboto"/>
                <a:ea typeface="Roboto"/>
                <a:cs typeface="Roboto"/>
                <a:sym typeface="Roboto"/>
              </a:rPr>
              <a:t>Knowledge</a:t>
            </a:r>
            <a:endParaRPr>
              <a:solidFill>
                <a:srgbClr val="B7B7B7"/>
              </a:solidFill>
            </a:endParaRPr>
          </a:p>
        </p:txBody>
      </p:sp>
      <p:sp>
        <p:nvSpPr>
          <p:cNvPr id="2209" name="Google Shape;2209;p105"/>
          <p:cNvSpPr txBox="1"/>
          <p:nvPr/>
        </p:nvSpPr>
        <p:spPr>
          <a:xfrm>
            <a:off x="4998925" y="4521195"/>
            <a:ext cx="1792500" cy="38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Organization</a:t>
            </a:r>
            <a:endParaRPr>
              <a:solidFill>
                <a:srgbClr val="666666"/>
              </a:solidFill>
            </a:endParaRPr>
          </a:p>
        </p:txBody>
      </p:sp>
      <p:pic>
        <p:nvPicPr>
          <p:cNvPr id="2210" name="Google Shape;2210;p105"/>
          <p:cNvPicPr preferRelativeResize="0"/>
          <p:nvPr/>
        </p:nvPicPr>
        <p:blipFill>
          <a:blip r:embed="rId5">
            <a:alphaModFix amt="47000"/>
          </a:blip>
          <a:stretch>
            <a:fillRect/>
          </a:stretch>
        </p:blipFill>
        <p:spPr>
          <a:xfrm>
            <a:off x="5625808" y="2654015"/>
            <a:ext cx="379424" cy="379432"/>
          </a:xfrm>
          <a:prstGeom prst="rect">
            <a:avLst/>
          </a:prstGeom>
          <a:noFill/>
          <a:ln>
            <a:noFill/>
          </a:ln>
        </p:spPr>
      </p:pic>
      <p:pic>
        <p:nvPicPr>
          <p:cNvPr id="2211" name="Google Shape;2211;p105"/>
          <p:cNvPicPr preferRelativeResize="0"/>
          <p:nvPr/>
        </p:nvPicPr>
        <p:blipFill>
          <a:blip r:embed="rId6">
            <a:alphaModFix amt="47000"/>
          </a:blip>
          <a:stretch>
            <a:fillRect/>
          </a:stretch>
        </p:blipFill>
        <p:spPr>
          <a:xfrm>
            <a:off x="6734881" y="2090920"/>
            <a:ext cx="299046" cy="299047"/>
          </a:xfrm>
          <a:prstGeom prst="rect">
            <a:avLst/>
          </a:prstGeom>
          <a:noFill/>
          <a:ln>
            <a:noFill/>
          </a:ln>
        </p:spPr>
      </p:pic>
      <p:pic>
        <p:nvPicPr>
          <p:cNvPr id="2212" name="Google Shape;2212;p105"/>
          <p:cNvPicPr preferRelativeResize="0"/>
          <p:nvPr/>
        </p:nvPicPr>
        <p:blipFill>
          <a:blip r:embed="rId6">
            <a:alphaModFix amt="47000"/>
          </a:blip>
          <a:stretch>
            <a:fillRect/>
          </a:stretch>
        </p:blipFill>
        <p:spPr>
          <a:xfrm>
            <a:off x="6716902" y="3329375"/>
            <a:ext cx="299046" cy="299047"/>
          </a:xfrm>
          <a:prstGeom prst="rect">
            <a:avLst/>
          </a:prstGeom>
          <a:noFill/>
          <a:ln>
            <a:noFill/>
          </a:ln>
        </p:spPr>
      </p:pic>
      <p:pic>
        <p:nvPicPr>
          <p:cNvPr id="2213" name="Google Shape;2213;p105"/>
          <p:cNvPicPr preferRelativeResize="0"/>
          <p:nvPr/>
        </p:nvPicPr>
        <p:blipFill>
          <a:blip r:embed="rId6">
            <a:alphaModFix amt="47000"/>
          </a:blip>
          <a:stretch>
            <a:fillRect/>
          </a:stretch>
        </p:blipFill>
        <p:spPr>
          <a:xfrm>
            <a:off x="5691727" y="4002100"/>
            <a:ext cx="299046" cy="299047"/>
          </a:xfrm>
          <a:prstGeom prst="rect">
            <a:avLst/>
          </a:prstGeom>
          <a:noFill/>
          <a:ln>
            <a:noFill/>
          </a:ln>
        </p:spPr>
      </p:pic>
      <p:pic>
        <p:nvPicPr>
          <p:cNvPr id="2214" name="Google Shape;2214;p105"/>
          <p:cNvPicPr preferRelativeResize="0"/>
          <p:nvPr/>
        </p:nvPicPr>
        <p:blipFill>
          <a:blip r:embed="rId6">
            <a:alphaModFix amt="47000"/>
          </a:blip>
          <a:stretch>
            <a:fillRect/>
          </a:stretch>
        </p:blipFill>
        <p:spPr>
          <a:xfrm>
            <a:off x="4503927" y="3296411"/>
            <a:ext cx="299046" cy="299047"/>
          </a:xfrm>
          <a:prstGeom prst="rect">
            <a:avLst/>
          </a:prstGeom>
          <a:noFill/>
          <a:ln>
            <a:noFill/>
          </a:ln>
        </p:spPr>
      </p:pic>
      <p:pic>
        <p:nvPicPr>
          <p:cNvPr id="2215" name="Google Shape;2215;p105"/>
          <p:cNvPicPr preferRelativeResize="0"/>
          <p:nvPr/>
        </p:nvPicPr>
        <p:blipFill>
          <a:blip r:embed="rId6">
            <a:alphaModFix amt="47000"/>
          </a:blip>
          <a:stretch>
            <a:fillRect/>
          </a:stretch>
        </p:blipFill>
        <p:spPr>
          <a:xfrm>
            <a:off x="4503927" y="2074500"/>
            <a:ext cx="299046" cy="299047"/>
          </a:xfrm>
          <a:prstGeom prst="rect">
            <a:avLst/>
          </a:prstGeom>
          <a:noFill/>
          <a:ln>
            <a:noFill/>
          </a:ln>
        </p:spPr>
      </p:pic>
      <p:pic>
        <p:nvPicPr>
          <p:cNvPr id="2216" name="Google Shape;2216;p105"/>
          <p:cNvPicPr preferRelativeResize="0"/>
          <p:nvPr/>
        </p:nvPicPr>
        <p:blipFill>
          <a:blip r:embed="rId6">
            <a:alphaModFix amt="47000"/>
          </a:blip>
          <a:stretch>
            <a:fillRect/>
          </a:stretch>
        </p:blipFill>
        <p:spPr>
          <a:xfrm>
            <a:off x="5685677" y="1356900"/>
            <a:ext cx="299046" cy="299047"/>
          </a:xfrm>
          <a:prstGeom prst="rect">
            <a:avLst/>
          </a:prstGeom>
          <a:noFill/>
          <a:ln>
            <a:noFill/>
          </a:ln>
        </p:spPr>
      </p:pic>
      <p:sp>
        <p:nvSpPr>
          <p:cNvPr id="2217" name="Google Shape;2217;p105"/>
          <p:cNvSpPr txBox="1"/>
          <p:nvPr/>
        </p:nvSpPr>
        <p:spPr>
          <a:xfrm>
            <a:off x="2976925" y="3568456"/>
            <a:ext cx="1527000" cy="7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latin typeface="Roboto"/>
                <a:ea typeface="Roboto"/>
                <a:cs typeface="Roboto"/>
                <a:sym typeface="Roboto"/>
              </a:rPr>
              <a:t>Body of</a:t>
            </a:r>
            <a:br>
              <a:rPr lang="en">
                <a:solidFill>
                  <a:srgbClr val="B7B7B7"/>
                </a:solidFill>
                <a:latin typeface="Roboto"/>
                <a:ea typeface="Roboto"/>
                <a:cs typeface="Roboto"/>
                <a:sym typeface="Roboto"/>
              </a:rPr>
            </a:br>
            <a:r>
              <a:rPr b="1" lang="en">
                <a:solidFill>
                  <a:srgbClr val="B7B7B7"/>
                </a:solidFill>
                <a:latin typeface="Roboto"/>
                <a:ea typeface="Roboto"/>
                <a:cs typeface="Roboto"/>
                <a:sym typeface="Roboto"/>
              </a:rPr>
              <a:t>Knowledge</a:t>
            </a:r>
            <a:endParaRPr>
              <a:solidFill>
                <a:srgbClr val="B7B7B7"/>
              </a:solidFill>
            </a:endParaRPr>
          </a:p>
        </p:txBody>
      </p:sp>
      <p:sp>
        <p:nvSpPr>
          <p:cNvPr id="2218" name="Google Shape;2218;p105"/>
          <p:cNvSpPr txBox="1"/>
          <p:nvPr/>
        </p:nvSpPr>
        <p:spPr>
          <a:xfrm>
            <a:off x="2815238" y="1067252"/>
            <a:ext cx="1527000" cy="5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Body of</a:t>
            </a:r>
            <a:br>
              <a:rPr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Knowledge</a:t>
            </a:r>
            <a:endParaRPr>
              <a:solidFill>
                <a:srgbClr val="666666"/>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2" name="Shape 2222"/>
        <p:cNvGrpSpPr/>
        <p:nvPr/>
      </p:nvGrpSpPr>
      <p:grpSpPr>
        <a:xfrm>
          <a:off x="0" y="0"/>
          <a:ext cx="0" cy="0"/>
          <a:chOff x="0" y="0"/>
          <a:chExt cx="0" cy="0"/>
        </a:xfrm>
      </p:grpSpPr>
      <p:sp>
        <p:nvSpPr>
          <p:cNvPr id="2223" name="Google Shape;2223;p106"/>
          <p:cNvSpPr/>
          <p:nvPr/>
        </p:nvSpPr>
        <p:spPr>
          <a:xfrm>
            <a:off x="3486301" y="279475"/>
            <a:ext cx="4473300" cy="4473300"/>
          </a:xfrm>
          <a:prstGeom prst="ellipse">
            <a:avLst/>
          </a:prstGeom>
          <a:solidFill>
            <a:srgbClr val="00B0A0">
              <a:alpha val="55380"/>
            </a:srgbClr>
          </a:solidFill>
          <a:ln cap="flat" cmpd="sng" w="3810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2224" name="Google Shape;2224;p106"/>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595959"/>
                </a:solidFill>
                <a:latin typeface="Barlow"/>
                <a:ea typeface="Barlow"/>
                <a:cs typeface="Barlow"/>
                <a:sym typeface="Barlow"/>
              </a:rPr>
              <a:t>QUESTS &amp; CHALLENGES</a:t>
            </a:r>
            <a:endParaRPr b="1" sz="29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rPr lang="en" sz="1200">
                <a:solidFill>
                  <a:srgbClr val="595959"/>
                </a:solidFill>
                <a:latin typeface="Barlow"/>
                <a:ea typeface="Barlow"/>
                <a:cs typeface="Barlow"/>
                <a:sym typeface="Barlow"/>
              </a:rPr>
              <a:t>New work types will be introduced to allow for time-bound contributions. </a:t>
            </a:r>
            <a:endParaRPr sz="900">
              <a:solidFill>
                <a:srgbClr val="595959"/>
              </a:solidFill>
              <a:latin typeface="Barlow"/>
              <a:ea typeface="Barlow"/>
              <a:cs typeface="Barlow"/>
              <a:sym typeface="Barlow"/>
            </a:endParaRPr>
          </a:p>
        </p:txBody>
      </p:sp>
      <p:sp>
        <p:nvSpPr>
          <p:cNvPr id="2225" name="Google Shape;2225;p106"/>
          <p:cNvSpPr/>
          <p:nvPr/>
        </p:nvSpPr>
        <p:spPr>
          <a:xfrm>
            <a:off x="3938075" y="479800"/>
            <a:ext cx="2465700" cy="24657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300">
              <a:solidFill>
                <a:srgbClr val="FFFFFF"/>
              </a:solidFill>
              <a:latin typeface="Barlow"/>
              <a:ea typeface="Barlow"/>
              <a:cs typeface="Barlow"/>
              <a:sym typeface="Barlow"/>
            </a:endParaRPr>
          </a:p>
        </p:txBody>
      </p:sp>
      <p:sp>
        <p:nvSpPr>
          <p:cNvPr id="2226" name="Google Shape;2226;p106"/>
          <p:cNvSpPr/>
          <p:nvPr/>
        </p:nvSpPr>
        <p:spPr>
          <a:xfrm>
            <a:off x="4141805" y="1525931"/>
            <a:ext cx="1254900" cy="1254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7" name="Google Shape;2227;p106"/>
          <p:cNvSpPr/>
          <p:nvPr/>
        </p:nvSpPr>
        <p:spPr>
          <a:xfrm>
            <a:off x="5184795" y="871140"/>
            <a:ext cx="1149900" cy="11499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28" name="Google Shape;2228;p106"/>
          <p:cNvPicPr preferRelativeResize="0"/>
          <p:nvPr/>
        </p:nvPicPr>
        <p:blipFill>
          <a:blip r:embed="rId3">
            <a:alphaModFix/>
          </a:blip>
          <a:stretch>
            <a:fillRect/>
          </a:stretch>
        </p:blipFill>
        <p:spPr>
          <a:xfrm>
            <a:off x="5627448" y="1310719"/>
            <a:ext cx="264914" cy="271048"/>
          </a:xfrm>
          <a:prstGeom prst="rect">
            <a:avLst/>
          </a:prstGeom>
          <a:noFill/>
          <a:ln>
            <a:noFill/>
          </a:ln>
        </p:spPr>
      </p:pic>
      <p:pic>
        <p:nvPicPr>
          <p:cNvPr id="2229" name="Google Shape;2229;p106"/>
          <p:cNvPicPr preferRelativeResize="0"/>
          <p:nvPr/>
        </p:nvPicPr>
        <p:blipFill>
          <a:blip r:embed="rId4">
            <a:alphaModFix/>
          </a:blip>
          <a:stretch>
            <a:fillRect/>
          </a:stretch>
        </p:blipFill>
        <p:spPr>
          <a:xfrm>
            <a:off x="4621679" y="2018541"/>
            <a:ext cx="264914" cy="269658"/>
          </a:xfrm>
          <a:prstGeom prst="rect">
            <a:avLst/>
          </a:prstGeom>
          <a:noFill/>
          <a:ln>
            <a:noFill/>
          </a:ln>
        </p:spPr>
      </p:pic>
      <p:sp>
        <p:nvSpPr>
          <p:cNvPr id="2230" name="Google Shape;2230;p106"/>
          <p:cNvSpPr/>
          <p:nvPr/>
        </p:nvSpPr>
        <p:spPr>
          <a:xfrm>
            <a:off x="5798650" y="2250825"/>
            <a:ext cx="1926900" cy="19269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2231" name="Google Shape;2231;p106"/>
          <p:cNvSpPr/>
          <p:nvPr/>
        </p:nvSpPr>
        <p:spPr>
          <a:xfrm>
            <a:off x="6006909" y="2369360"/>
            <a:ext cx="932100" cy="9321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32" name="Google Shape;2232;p106"/>
          <p:cNvPicPr preferRelativeResize="0"/>
          <p:nvPr/>
        </p:nvPicPr>
        <p:blipFill>
          <a:blip r:embed="rId5">
            <a:alphaModFix/>
          </a:blip>
          <a:stretch>
            <a:fillRect/>
          </a:stretch>
        </p:blipFill>
        <p:spPr>
          <a:xfrm>
            <a:off x="6340504" y="2702955"/>
            <a:ext cx="264912" cy="264912"/>
          </a:xfrm>
          <a:prstGeom prst="rect">
            <a:avLst/>
          </a:prstGeom>
          <a:noFill/>
          <a:ln>
            <a:noFill/>
          </a:ln>
        </p:spPr>
      </p:pic>
      <p:sp>
        <p:nvSpPr>
          <p:cNvPr id="2233" name="Google Shape;2233;p106"/>
          <p:cNvSpPr/>
          <p:nvPr/>
        </p:nvSpPr>
        <p:spPr>
          <a:xfrm>
            <a:off x="4239456" y="2938651"/>
            <a:ext cx="1652400" cy="1652400"/>
          </a:xfrm>
          <a:prstGeom prst="ellipse">
            <a:avLst/>
          </a:prstGeom>
          <a:solidFill>
            <a:srgbClr val="00B0A0">
              <a:alpha val="553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Barlow"/>
              <a:ea typeface="Barlow"/>
              <a:cs typeface="Barlow"/>
              <a:sym typeface="Barlow"/>
            </a:endParaRPr>
          </a:p>
        </p:txBody>
      </p:sp>
      <p:sp>
        <p:nvSpPr>
          <p:cNvPr id="2234" name="Google Shape;2234;p106"/>
          <p:cNvSpPr/>
          <p:nvPr/>
        </p:nvSpPr>
        <p:spPr>
          <a:xfrm>
            <a:off x="6679800" y="3014875"/>
            <a:ext cx="964200" cy="9642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35" name="Google Shape;2235;p106"/>
          <p:cNvPicPr preferRelativeResize="0"/>
          <p:nvPr/>
        </p:nvPicPr>
        <p:blipFill>
          <a:blip r:embed="rId3">
            <a:alphaModFix/>
          </a:blip>
          <a:stretch>
            <a:fillRect/>
          </a:stretch>
        </p:blipFill>
        <p:spPr>
          <a:xfrm>
            <a:off x="7029441" y="3361448"/>
            <a:ext cx="264925" cy="271057"/>
          </a:xfrm>
          <a:prstGeom prst="rect">
            <a:avLst/>
          </a:prstGeom>
          <a:noFill/>
          <a:ln>
            <a:noFill/>
          </a:ln>
        </p:spPr>
      </p:pic>
      <p:sp>
        <p:nvSpPr>
          <p:cNvPr id="2236" name="Google Shape;2236;p106"/>
          <p:cNvSpPr/>
          <p:nvPr/>
        </p:nvSpPr>
        <p:spPr>
          <a:xfrm>
            <a:off x="4369528" y="3114453"/>
            <a:ext cx="638400" cy="638400"/>
          </a:xfrm>
          <a:prstGeom prst="ellipse">
            <a:avLst/>
          </a:prstGeom>
          <a:solidFill>
            <a:srgbClr val="FFE979">
              <a:alpha val="759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37" name="Google Shape;2237;p106"/>
          <p:cNvPicPr preferRelativeResize="0"/>
          <p:nvPr/>
        </p:nvPicPr>
        <p:blipFill>
          <a:blip r:embed="rId6">
            <a:alphaModFix/>
          </a:blip>
          <a:stretch>
            <a:fillRect/>
          </a:stretch>
        </p:blipFill>
        <p:spPr>
          <a:xfrm>
            <a:off x="4556277" y="3296524"/>
            <a:ext cx="264900" cy="274242"/>
          </a:xfrm>
          <a:prstGeom prst="rect">
            <a:avLst/>
          </a:prstGeom>
          <a:noFill/>
          <a:ln>
            <a:noFill/>
          </a:ln>
        </p:spPr>
      </p:pic>
      <p:sp>
        <p:nvSpPr>
          <p:cNvPr id="2238" name="Google Shape;2238;p106"/>
          <p:cNvSpPr/>
          <p:nvPr/>
        </p:nvSpPr>
        <p:spPr>
          <a:xfrm>
            <a:off x="4959654" y="3269018"/>
            <a:ext cx="932700" cy="9087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9" name="Google Shape;2239;p106"/>
          <p:cNvSpPr/>
          <p:nvPr/>
        </p:nvSpPr>
        <p:spPr>
          <a:xfrm>
            <a:off x="4369525" y="3752850"/>
            <a:ext cx="655200" cy="6384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40" name="Google Shape;2240;p106"/>
          <p:cNvPicPr preferRelativeResize="0"/>
          <p:nvPr/>
        </p:nvPicPr>
        <p:blipFill>
          <a:blip r:embed="rId6">
            <a:alphaModFix/>
          </a:blip>
          <a:stretch>
            <a:fillRect/>
          </a:stretch>
        </p:blipFill>
        <p:spPr>
          <a:xfrm>
            <a:off x="5270848" y="3296525"/>
            <a:ext cx="209550" cy="216950"/>
          </a:xfrm>
          <a:prstGeom prst="rect">
            <a:avLst/>
          </a:prstGeom>
          <a:noFill/>
          <a:ln>
            <a:noFill/>
          </a:ln>
        </p:spPr>
      </p:pic>
      <p:pic>
        <p:nvPicPr>
          <p:cNvPr id="2241" name="Google Shape;2241;p106"/>
          <p:cNvPicPr preferRelativeResize="0"/>
          <p:nvPr/>
        </p:nvPicPr>
        <p:blipFill>
          <a:blip r:embed="rId5">
            <a:alphaModFix/>
          </a:blip>
          <a:stretch>
            <a:fillRect/>
          </a:stretch>
        </p:blipFill>
        <p:spPr>
          <a:xfrm>
            <a:off x="5534751" y="3392201"/>
            <a:ext cx="209550" cy="209550"/>
          </a:xfrm>
          <a:prstGeom prst="rect">
            <a:avLst/>
          </a:prstGeom>
          <a:noFill/>
          <a:ln>
            <a:noFill/>
          </a:ln>
        </p:spPr>
      </p:pic>
      <p:pic>
        <p:nvPicPr>
          <p:cNvPr id="2242" name="Google Shape;2242;p106"/>
          <p:cNvPicPr preferRelativeResize="0"/>
          <p:nvPr/>
        </p:nvPicPr>
        <p:blipFill>
          <a:blip r:embed="rId3">
            <a:alphaModFix/>
          </a:blip>
          <a:stretch>
            <a:fillRect/>
          </a:stretch>
        </p:blipFill>
        <p:spPr>
          <a:xfrm>
            <a:off x="5655127" y="3616175"/>
            <a:ext cx="209550" cy="214407"/>
          </a:xfrm>
          <a:prstGeom prst="rect">
            <a:avLst/>
          </a:prstGeom>
          <a:noFill/>
          <a:ln>
            <a:noFill/>
          </a:ln>
        </p:spPr>
      </p:pic>
      <p:pic>
        <p:nvPicPr>
          <p:cNvPr id="2243" name="Google Shape;2243;p106"/>
          <p:cNvPicPr preferRelativeResize="0"/>
          <p:nvPr/>
        </p:nvPicPr>
        <p:blipFill>
          <a:blip r:embed="rId3">
            <a:alphaModFix/>
          </a:blip>
          <a:stretch>
            <a:fillRect/>
          </a:stretch>
        </p:blipFill>
        <p:spPr>
          <a:xfrm>
            <a:off x="4736975" y="3976517"/>
            <a:ext cx="186750" cy="191072"/>
          </a:xfrm>
          <a:prstGeom prst="rect">
            <a:avLst/>
          </a:prstGeom>
          <a:noFill/>
          <a:ln>
            <a:noFill/>
          </a:ln>
        </p:spPr>
      </p:pic>
      <p:sp>
        <p:nvSpPr>
          <p:cNvPr id="2244" name="Google Shape;2244;p106"/>
          <p:cNvSpPr/>
          <p:nvPr/>
        </p:nvSpPr>
        <p:spPr>
          <a:xfrm>
            <a:off x="180850" y="1735751"/>
            <a:ext cx="524700" cy="5115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lt1"/>
                </a:solidFill>
                <a:latin typeface="Barlow"/>
                <a:ea typeface="Barlow"/>
                <a:cs typeface="Barlow"/>
                <a:sym typeface="Barlow"/>
              </a:rPr>
              <a:t>C</a:t>
            </a:r>
            <a:endParaRPr/>
          </a:p>
        </p:txBody>
      </p:sp>
      <p:sp>
        <p:nvSpPr>
          <p:cNvPr id="2245" name="Google Shape;2245;p106"/>
          <p:cNvSpPr/>
          <p:nvPr/>
        </p:nvSpPr>
        <p:spPr>
          <a:xfrm>
            <a:off x="826350" y="1735751"/>
            <a:ext cx="524700" cy="5115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a:ea typeface="Barlow"/>
                <a:cs typeface="Barlow"/>
                <a:sym typeface="Barlow"/>
              </a:rPr>
              <a:t>Q</a:t>
            </a:r>
            <a:endParaRPr/>
          </a:p>
        </p:txBody>
      </p:sp>
      <p:sp>
        <p:nvSpPr>
          <p:cNvPr id="2246" name="Google Shape;2246;p106"/>
          <p:cNvSpPr/>
          <p:nvPr/>
        </p:nvSpPr>
        <p:spPr>
          <a:xfrm>
            <a:off x="1471850" y="1735751"/>
            <a:ext cx="524700" cy="511500"/>
          </a:xfrm>
          <a:prstGeom prst="ellipse">
            <a:avLst/>
          </a:prstGeom>
          <a:solidFill>
            <a:srgbClr val="F974AC">
              <a:alpha val="558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a:ea typeface="Barlow"/>
                <a:cs typeface="Barlow"/>
                <a:sym typeface="Barlow"/>
              </a:rPr>
              <a:t>C</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0" name="Shape 2250"/>
        <p:cNvGrpSpPr/>
        <p:nvPr/>
      </p:nvGrpSpPr>
      <p:grpSpPr>
        <a:xfrm>
          <a:off x="0" y="0"/>
          <a:ext cx="0" cy="0"/>
          <a:chOff x="0" y="0"/>
          <a:chExt cx="0" cy="0"/>
        </a:xfrm>
      </p:grpSpPr>
      <p:sp>
        <p:nvSpPr>
          <p:cNvPr id="2251" name="Google Shape;2251;p107"/>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95959"/>
                </a:solidFill>
                <a:latin typeface="Barlow"/>
                <a:ea typeface="Barlow"/>
                <a:cs typeface="Barlow"/>
                <a:sym typeface="Barlow"/>
              </a:rPr>
              <a:t>VALUE CREATION</a:t>
            </a:r>
            <a:br>
              <a:rPr b="1" lang="en" sz="1500">
                <a:solidFill>
                  <a:srgbClr val="595959"/>
                </a:solidFill>
                <a:latin typeface="Barlow"/>
                <a:ea typeface="Barlow"/>
                <a:cs typeface="Barlow"/>
                <a:sym typeface="Barlow"/>
              </a:rPr>
            </a:br>
            <a:br>
              <a:rPr b="1" lang="en" sz="15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In Hypha there are 3 ways to earn rewards for building and co-creating Hypha.</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lang="en" sz="1200">
                <a:solidFill>
                  <a:srgbClr val="595959"/>
                </a:solidFill>
                <a:latin typeface="Barlow"/>
                <a:ea typeface="Barlow"/>
                <a:cs typeface="Barlow"/>
                <a:sym typeface="Barlow"/>
              </a:rPr>
              <a:t>Each method comes with its own trade-offs. </a:t>
            </a:r>
            <a:br>
              <a:rPr lang="en" sz="1200">
                <a:solidFill>
                  <a:srgbClr val="595959"/>
                </a:solidFill>
                <a:latin typeface="Barlow"/>
                <a:ea typeface="Barlow"/>
                <a:cs typeface="Barlow"/>
                <a:sym typeface="Barlow"/>
              </a:rPr>
            </a:br>
            <a:br>
              <a:rPr lang="en" sz="1200">
                <a:solidFill>
                  <a:srgbClr val="595959"/>
                </a:solidFill>
                <a:latin typeface="Barlow"/>
                <a:ea typeface="Barlow"/>
                <a:cs typeface="Barlow"/>
                <a:sym typeface="Barlow"/>
              </a:rPr>
            </a:br>
            <a:r>
              <a:rPr b="1" lang="en" sz="1200">
                <a:solidFill>
                  <a:srgbClr val="595959"/>
                </a:solidFill>
                <a:latin typeface="Barlow"/>
                <a:ea typeface="Barlow"/>
                <a:cs typeface="Barlow"/>
                <a:sym typeface="Barlow"/>
              </a:rPr>
              <a:t>High</a:t>
            </a:r>
            <a:r>
              <a:rPr lang="en" sz="1200">
                <a:solidFill>
                  <a:srgbClr val="595959"/>
                </a:solidFill>
                <a:latin typeface="Barlow"/>
                <a:ea typeface="Barlow"/>
                <a:cs typeface="Barlow"/>
                <a:sym typeface="Barlow"/>
              </a:rPr>
              <a:t> </a:t>
            </a:r>
            <a:r>
              <a:rPr b="1" lang="en" sz="1200">
                <a:solidFill>
                  <a:srgbClr val="595959"/>
                </a:solidFill>
                <a:latin typeface="Barlow"/>
                <a:ea typeface="Barlow"/>
                <a:cs typeface="Barlow"/>
                <a:sym typeface="Barlow"/>
              </a:rPr>
              <a:t>Responsibility</a:t>
            </a:r>
            <a:endParaRPr b="1" sz="1200">
              <a:solidFill>
                <a:srgbClr val="595959"/>
              </a:solidFill>
              <a:latin typeface="Barlow"/>
              <a:ea typeface="Barlow"/>
              <a:cs typeface="Barlow"/>
              <a:sym typeface="Barlow"/>
            </a:endParaRPr>
          </a:p>
          <a:p>
            <a:pPr indent="0" lvl="0" marL="0" rtl="0" algn="l">
              <a:spcBef>
                <a:spcPts val="0"/>
              </a:spcBef>
              <a:spcAft>
                <a:spcPts val="0"/>
              </a:spcAft>
              <a:buNone/>
            </a:pPr>
            <a:r>
              <a:rPr lang="en" sz="1200">
                <a:solidFill>
                  <a:srgbClr val="595959"/>
                </a:solidFill>
                <a:latin typeface="Barlow"/>
                <a:ea typeface="Barlow"/>
                <a:cs typeface="Barlow"/>
                <a:sym typeface="Barlow"/>
              </a:rPr>
              <a:t>Others are counting on you to accomplish various tasks.</a:t>
            </a:r>
            <a:br>
              <a:rPr b="1" lang="en" sz="1200">
                <a:solidFill>
                  <a:srgbClr val="595959"/>
                </a:solidFill>
                <a:latin typeface="Barlow"/>
                <a:ea typeface="Barlow"/>
                <a:cs typeface="Barlow"/>
                <a:sym typeface="Barlow"/>
              </a:rPr>
            </a:br>
            <a:br>
              <a:rPr b="1" lang="en" sz="1200">
                <a:solidFill>
                  <a:srgbClr val="595959"/>
                </a:solidFill>
                <a:latin typeface="Barlow"/>
                <a:ea typeface="Barlow"/>
                <a:cs typeface="Barlow"/>
                <a:sym typeface="Barlow"/>
              </a:rPr>
            </a:br>
            <a:r>
              <a:rPr b="1" lang="en" sz="1200">
                <a:solidFill>
                  <a:srgbClr val="595959"/>
                </a:solidFill>
                <a:latin typeface="Barlow"/>
                <a:ea typeface="Barlow"/>
                <a:cs typeface="Barlow"/>
                <a:sym typeface="Barlow"/>
              </a:rPr>
              <a:t>High Freedom</a:t>
            </a:r>
            <a:endParaRPr b="1" sz="1200">
              <a:solidFill>
                <a:srgbClr val="595959"/>
              </a:solidFill>
              <a:latin typeface="Barlow"/>
              <a:ea typeface="Barlow"/>
              <a:cs typeface="Barlow"/>
              <a:sym typeface="Barlow"/>
            </a:endParaRPr>
          </a:p>
          <a:p>
            <a:pPr indent="0" lvl="0" marL="0" rtl="0" algn="l">
              <a:spcBef>
                <a:spcPts val="0"/>
              </a:spcBef>
              <a:spcAft>
                <a:spcPts val="0"/>
              </a:spcAft>
              <a:buNone/>
            </a:pPr>
            <a:r>
              <a:rPr lang="en" sz="1200">
                <a:solidFill>
                  <a:srgbClr val="595959"/>
                </a:solidFill>
                <a:latin typeface="Barlow"/>
                <a:ea typeface="Barlow"/>
                <a:cs typeface="Barlow"/>
                <a:sym typeface="Barlow"/>
              </a:rPr>
              <a:t>You decide entirely how, where and when to contribute.</a:t>
            </a:r>
            <a:br>
              <a:rPr b="1" lang="en" sz="1200">
                <a:solidFill>
                  <a:srgbClr val="595959"/>
                </a:solidFill>
                <a:latin typeface="Barlow"/>
                <a:ea typeface="Barlow"/>
                <a:cs typeface="Barlow"/>
                <a:sym typeface="Barlow"/>
              </a:rPr>
            </a:br>
            <a:br>
              <a:rPr b="1" lang="en" sz="1200">
                <a:solidFill>
                  <a:srgbClr val="595959"/>
                </a:solidFill>
                <a:latin typeface="Barlow"/>
                <a:ea typeface="Barlow"/>
                <a:cs typeface="Barlow"/>
                <a:sym typeface="Barlow"/>
              </a:rPr>
            </a:br>
            <a:r>
              <a:rPr b="1" lang="en" sz="1200">
                <a:solidFill>
                  <a:srgbClr val="595959"/>
                </a:solidFill>
                <a:latin typeface="Barlow"/>
                <a:ea typeface="Barlow"/>
                <a:cs typeface="Barlow"/>
                <a:sym typeface="Barlow"/>
              </a:rPr>
              <a:t>High Financial Risk</a:t>
            </a:r>
            <a:endParaRPr b="1" sz="1200">
              <a:solidFill>
                <a:srgbClr val="595959"/>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200">
                <a:solidFill>
                  <a:schemeClr val="dk2"/>
                </a:solidFill>
                <a:latin typeface="Barlow"/>
                <a:ea typeface="Barlow"/>
                <a:cs typeface="Barlow"/>
                <a:sym typeface="Barlow"/>
              </a:rPr>
              <a:t>You’re taking on the risk of not being compensated for your contribution.</a:t>
            </a:r>
            <a:endParaRPr b="1" sz="1200">
              <a:solidFill>
                <a:srgbClr val="595959"/>
              </a:solidFill>
              <a:latin typeface="Barlow"/>
              <a:ea typeface="Barlow"/>
              <a:cs typeface="Barlow"/>
              <a:sym typeface="Barlow"/>
            </a:endParaRPr>
          </a:p>
          <a:p>
            <a:pPr indent="0" lvl="0" marL="0" rtl="0" algn="l">
              <a:spcBef>
                <a:spcPts val="0"/>
              </a:spcBef>
              <a:spcAft>
                <a:spcPts val="0"/>
              </a:spcAft>
              <a:buNone/>
            </a:pPr>
            <a:br>
              <a:rPr lang="en" sz="1200">
                <a:solidFill>
                  <a:srgbClr val="595959"/>
                </a:solidFill>
                <a:latin typeface="Barlow"/>
                <a:ea typeface="Barlow"/>
                <a:cs typeface="Barlow"/>
                <a:sym typeface="Barlow"/>
              </a:rPr>
            </a:br>
            <a:r>
              <a:rPr i="1" lang="en" sz="1000">
                <a:solidFill>
                  <a:srgbClr val="595959"/>
                </a:solidFill>
                <a:latin typeface="Barlow"/>
                <a:ea typeface="Barlow"/>
                <a:cs typeface="Barlow"/>
                <a:sym typeface="Barlow"/>
              </a:rPr>
              <a:t>*low would be the inverse of these descriptions.</a:t>
            </a:r>
            <a:br>
              <a:rPr lang="en" sz="1200">
                <a:solidFill>
                  <a:srgbClr val="595959"/>
                </a:solidFill>
                <a:latin typeface="Barlow"/>
                <a:ea typeface="Barlow"/>
                <a:cs typeface="Barlow"/>
                <a:sym typeface="Barlow"/>
              </a:rPr>
            </a:br>
            <a:endParaRPr b="1" sz="1200">
              <a:solidFill>
                <a:srgbClr val="595959"/>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95959"/>
              </a:solidFill>
              <a:latin typeface="Barlow"/>
              <a:ea typeface="Barlow"/>
              <a:cs typeface="Barlow"/>
              <a:sym typeface="Barlow"/>
            </a:endParaRPr>
          </a:p>
        </p:txBody>
      </p:sp>
      <p:sp>
        <p:nvSpPr>
          <p:cNvPr id="2252" name="Google Shape;2252;p107"/>
          <p:cNvSpPr/>
          <p:nvPr/>
        </p:nvSpPr>
        <p:spPr>
          <a:xfrm>
            <a:off x="2534200" y="32300"/>
            <a:ext cx="2097600" cy="2601000"/>
          </a:xfrm>
          <a:prstGeom prst="roundRect">
            <a:avLst>
              <a:gd fmla="val 8381" name="adj"/>
            </a:avLst>
          </a:prstGeom>
          <a:solidFill>
            <a:srgbClr val="79B040"/>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Barlow"/>
                <a:ea typeface="Barlow"/>
                <a:cs typeface="Barlow"/>
                <a:sym typeface="Barlow"/>
              </a:rPr>
              <a:t>Contribution Request</a:t>
            </a:r>
            <a:endParaRPr sz="1600">
              <a:solidFill>
                <a:srgbClr val="FFFFFF"/>
              </a:solidFill>
              <a:latin typeface="Barlow"/>
              <a:ea typeface="Barlow"/>
              <a:cs typeface="Barlow"/>
              <a:sym typeface="Barlow"/>
            </a:endParaRPr>
          </a:p>
        </p:txBody>
      </p:sp>
      <p:cxnSp>
        <p:nvCxnSpPr>
          <p:cNvPr id="2253" name="Google Shape;2253;p107"/>
          <p:cNvCxnSpPr/>
          <p:nvPr/>
        </p:nvCxnSpPr>
        <p:spPr>
          <a:xfrm>
            <a:off x="2841535" y="2147783"/>
            <a:ext cx="1471800" cy="0"/>
          </a:xfrm>
          <a:prstGeom prst="straightConnector1">
            <a:avLst/>
          </a:prstGeom>
          <a:noFill/>
          <a:ln cap="flat" cmpd="sng" w="9525">
            <a:solidFill>
              <a:srgbClr val="FFFFFF"/>
            </a:solidFill>
            <a:prstDash val="dot"/>
            <a:round/>
            <a:headEnd len="med" w="med" type="none"/>
            <a:tailEnd len="med" w="med" type="none"/>
          </a:ln>
        </p:spPr>
      </p:cxnSp>
      <p:sp>
        <p:nvSpPr>
          <p:cNvPr id="2254" name="Google Shape;2254;p107"/>
          <p:cNvSpPr/>
          <p:nvPr/>
        </p:nvSpPr>
        <p:spPr>
          <a:xfrm>
            <a:off x="4002211" y="1999733"/>
            <a:ext cx="185400" cy="307500"/>
          </a:xfrm>
          <a:prstGeom prst="diamond">
            <a:avLst/>
          </a:prstGeom>
          <a:solidFill>
            <a:srgbClr val="0C81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5" name="Google Shape;2255;p107"/>
          <p:cNvCxnSpPr/>
          <p:nvPr/>
        </p:nvCxnSpPr>
        <p:spPr>
          <a:xfrm>
            <a:off x="2841535" y="912816"/>
            <a:ext cx="1471800" cy="0"/>
          </a:xfrm>
          <a:prstGeom prst="straightConnector1">
            <a:avLst/>
          </a:prstGeom>
          <a:noFill/>
          <a:ln cap="flat" cmpd="sng" w="9525">
            <a:solidFill>
              <a:srgbClr val="FFFFFF"/>
            </a:solidFill>
            <a:prstDash val="dot"/>
            <a:round/>
            <a:headEnd len="med" w="med" type="none"/>
            <a:tailEnd len="med" w="med" type="none"/>
          </a:ln>
        </p:spPr>
      </p:cxnSp>
      <p:sp>
        <p:nvSpPr>
          <p:cNvPr id="2256" name="Google Shape;2256;p107"/>
          <p:cNvSpPr/>
          <p:nvPr/>
        </p:nvSpPr>
        <p:spPr>
          <a:xfrm>
            <a:off x="3971507" y="759066"/>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7" name="Google Shape;2257;p107"/>
          <p:cNvCxnSpPr/>
          <p:nvPr/>
        </p:nvCxnSpPr>
        <p:spPr>
          <a:xfrm>
            <a:off x="2841535" y="1530300"/>
            <a:ext cx="1471800" cy="0"/>
          </a:xfrm>
          <a:prstGeom prst="straightConnector1">
            <a:avLst/>
          </a:prstGeom>
          <a:noFill/>
          <a:ln cap="flat" cmpd="sng" w="9525">
            <a:solidFill>
              <a:srgbClr val="FFFFFF"/>
            </a:solidFill>
            <a:prstDash val="dot"/>
            <a:round/>
            <a:headEnd len="med" w="med" type="none"/>
            <a:tailEnd len="med" w="med" type="none"/>
          </a:ln>
        </p:spPr>
      </p:cxnSp>
      <p:sp>
        <p:nvSpPr>
          <p:cNvPr id="2258" name="Google Shape;2258;p107"/>
          <p:cNvSpPr/>
          <p:nvPr/>
        </p:nvSpPr>
        <p:spPr>
          <a:xfrm>
            <a:off x="2968104" y="1382249"/>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07"/>
          <p:cNvSpPr txBox="1"/>
          <p:nvPr/>
        </p:nvSpPr>
        <p:spPr>
          <a:xfrm>
            <a:off x="2539800" y="984113"/>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Barlow"/>
                <a:ea typeface="Barlow"/>
                <a:cs typeface="Barlow"/>
                <a:sym typeface="Barlow"/>
              </a:rPr>
              <a:t>Freedom</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260" name="Google Shape;2260;p107"/>
          <p:cNvSpPr txBox="1"/>
          <p:nvPr/>
        </p:nvSpPr>
        <p:spPr>
          <a:xfrm>
            <a:off x="2539800" y="1598982"/>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Responsibility</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261" name="Google Shape;2261;p107"/>
          <p:cNvSpPr txBox="1"/>
          <p:nvPr/>
        </p:nvSpPr>
        <p:spPr>
          <a:xfrm>
            <a:off x="2539800" y="2213851"/>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Financial Risk</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262" name="Google Shape;2262;p107"/>
          <p:cNvSpPr txBox="1"/>
          <p:nvPr/>
        </p:nvSpPr>
        <p:spPr>
          <a:xfrm rot="-5400000">
            <a:off x="1708772" y="129914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Low</a:t>
            </a:r>
            <a:endParaRPr b="1"/>
          </a:p>
        </p:txBody>
      </p:sp>
      <p:sp>
        <p:nvSpPr>
          <p:cNvPr id="2263" name="Google Shape;2263;p107"/>
          <p:cNvSpPr txBox="1"/>
          <p:nvPr/>
        </p:nvSpPr>
        <p:spPr>
          <a:xfrm rot="5400000">
            <a:off x="3345550" y="129914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High</a:t>
            </a:r>
            <a:endParaRPr b="1"/>
          </a:p>
        </p:txBody>
      </p:sp>
      <p:sp>
        <p:nvSpPr>
          <p:cNvPr id="2264" name="Google Shape;2264;p107"/>
          <p:cNvSpPr/>
          <p:nvPr/>
        </p:nvSpPr>
        <p:spPr>
          <a:xfrm>
            <a:off x="4762973" y="2495750"/>
            <a:ext cx="2097600" cy="2601000"/>
          </a:xfrm>
          <a:prstGeom prst="roundRect">
            <a:avLst>
              <a:gd fmla="val 8381" name="adj"/>
            </a:avLst>
          </a:prstGeom>
          <a:solidFill>
            <a:srgbClr val="69737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Barlow"/>
                <a:ea typeface="Barlow"/>
                <a:cs typeface="Barlow"/>
                <a:sym typeface="Barlow"/>
              </a:rPr>
              <a:t>Role </a:t>
            </a:r>
            <a:br>
              <a:rPr lang="en" sz="1600">
                <a:solidFill>
                  <a:srgbClr val="FFFFFF"/>
                </a:solidFill>
                <a:latin typeface="Barlow"/>
                <a:ea typeface="Barlow"/>
                <a:cs typeface="Barlow"/>
                <a:sym typeface="Barlow"/>
              </a:rPr>
            </a:br>
            <a:r>
              <a:rPr lang="en" sz="1600">
                <a:solidFill>
                  <a:srgbClr val="FFFFFF"/>
                </a:solidFill>
                <a:latin typeface="Barlow"/>
                <a:ea typeface="Barlow"/>
                <a:cs typeface="Barlow"/>
                <a:sym typeface="Barlow"/>
              </a:rPr>
              <a:t>Assignment</a:t>
            </a:r>
            <a:endParaRPr sz="1600">
              <a:solidFill>
                <a:srgbClr val="FFFFFF"/>
              </a:solidFill>
              <a:latin typeface="Barlow"/>
              <a:ea typeface="Barlow"/>
              <a:cs typeface="Barlow"/>
              <a:sym typeface="Barlow"/>
            </a:endParaRPr>
          </a:p>
        </p:txBody>
      </p:sp>
      <p:cxnSp>
        <p:nvCxnSpPr>
          <p:cNvPr id="2265" name="Google Shape;2265;p107"/>
          <p:cNvCxnSpPr/>
          <p:nvPr/>
        </p:nvCxnSpPr>
        <p:spPr>
          <a:xfrm>
            <a:off x="5070307" y="4611233"/>
            <a:ext cx="1471800" cy="0"/>
          </a:xfrm>
          <a:prstGeom prst="straightConnector1">
            <a:avLst/>
          </a:prstGeom>
          <a:noFill/>
          <a:ln cap="flat" cmpd="sng" w="9525">
            <a:solidFill>
              <a:srgbClr val="FFFFFF"/>
            </a:solidFill>
            <a:prstDash val="dot"/>
            <a:round/>
            <a:headEnd len="med" w="med" type="none"/>
            <a:tailEnd len="med" w="med" type="none"/>
          </a:ln>
        </p:spPr>
      </p:cxnSp>
      <p:sp>
        <p:nvSpPr>
          <p:cNvPr id="2266" name="Google Shape;2266;p107"/>
          <p:cNvSpPr/>
          <p:nvPr/>
        </p:nvSpPr>
        <p:spPr>
          <a:xfrm>
            <a:off x="5164184" y="4463183"/>
            <a:ext cx="185400" cy="307500"/>
          </a:xfrm>
          <a:prstGeom prst="diamond">
            <a:avLst/>
          </a:prstGeom>
          <a:solidFill>
            <a:srgbClr val="0C81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7" name="Google Shape;2267;p107"/>
          <p:cNvCxnSpPr/>
          <p:nvPr/>
        </p:nvCxnSpPr>
        <p:spPr>
          <a:xfrm>
            <a:off x="5070307" y="3376266"/>
            <a:ext cx="1471800" cy="0"/>
          </a:xfrm>
          <a:prstGeom prst="straightConnector1">
            <a:avLst/>
          </a:prstGeom>
          <a:noFill/>
          <a:ln cap="flat" cmpd="sng" w="9525">
            <a:solidFill>
              <a:srgbClr val="FFFFFF"/>
            </a:solidFill>
            <a:prstDash val="dot"/>
            <a:round/>
            <a:headEnd len="med" w="med" type="none"/>
            <a:tailEnd len="med" w="med" type="none"/>
          </a:ln>
        </p:spPr>
      </p:cxnSp>
      <p:sp>
        <p:nvSpPr>
          <p:cNvPr id="2268" name="Google Shape;2268;p107"/>
          <p:cNvSpPr/>
          <p:nvPr/>
        </p:nvSpPr>
        <p:spPr>
          <a:xfrm>
            <a:off x="5666880" y="3222515"/>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9" name="Google Shape;2269;p107"/>
          <p:cNvCxnSpPr/>
          <p:nvPr/>
        </p:nvCxnSpPr>
        <p:spPr>
          <a:xfrm>
            <a:off x="5070307" y="3993749"/>
            <a:ext cx="1471800" cy="0"/>
          </a:xfrm>
          <a:prstGeom prst="straightConnector1">
            <a:avLst/>
          </a:prstGeom>
          <a:noFill/>
          <a:ln cap="flat" cmpd="sng" w="9525">
            <a:solidFill>
              <a:srgbClr val="FFFFFF"/>
            </a:solidFill>
            <a:prstDash val="dot"/>
            <a:round/>
            <a:headEnd len="med" w="med" type="none"/>
            <a:tailEnd len="med" w="med" type="none"/>
          </a:ln>
        </p:spPr>
      </p:cxnSp>
      <p:sp>
        <p:nvSpPr>
          <p:cNvPr id="2270" name="Google Shape;2270;p107"/>
          <p:cNvSpPr/>
          <p:nvPr/>
        </p:nvSpPr>
        <p:spPr>
          <a:xfrm>
            <a:off x="6200114" y="3803324"/>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07"/>
          <p:cNvSpPr txBox="1"/>
          <p:nvPr/>
        </p:nvSpPr>
        <p:spPr>
          <a:xfrm>
            <a:off x="4768573" y="3447562"/>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Freedom</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272" name="Google Shape;2272;p107"/>
          <p:cNvSpPr txBox="1"/>
          <p:nvPr/>
        </p:nvSpPr>
        <p:spPr>
          <a:xfrm>
            <a:off x="4768573" y="4062431"/>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Responsibility</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273" name="Google Shape;2273;p107"/>
          <p:cNvSpPr txBox="1"/>
          <p:nvPr/>
        </p:nvSpPr>
        <p:spPr>
          <a:xfrm>
            <a:off x="4768573" y="4685125"/>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Financial Risk</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274" name="Google Shape;2274;p107"/>
          <p:cNvSpPr txBox="1"/>
          <p:nvPr/>
        </p:nvSpPr>
        <p:spPr>
          <a:xfrm rot="-5400000">
            <a:off x="3937545" y="376259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Low</a:t>
            </a:r>
            <a:endParaRPr b="1"/>
          </a:p>
        </p:txBody>
      </p:sp>
      <p:sp>
        <p:nvSpPr>
          <p:cNvPr id="2275" name="Google Shape;2275;p107"/>
          <p:cNvSpPr txBox="1"/>
          <p:nvPr/>
        </p:nvSpPr>
        <p:spPr>
          <a:xfrm rot="5400000">
            <a:off x="5574323" y="376259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High</a:t>
            </a:r>
            <a:endParaRPr b="1"/>
          </a:p>
        </p:txBody>
      </p:sp>
      <p:sp>
        <p:nvSpPr>
          <p:cNvPr id="2276" name="Google Shape;2276;p107"/>
          <p:cNvSpPr/>
          <p:nvPr/>
        </p:nvSpPr>
        <p:spPr>
          <a:xfrm>
            <a:off x="7008043" y="32300"/>
            <a:ext cx="2097600" cy="2601000"/>
          </a:xfrm>
          <a:prstGeom prst="roundRect">
            <a:avLst>
              <a:gd fmla="val 8381" name="adj"/>
            </a:avLst>
          </a:prstGeom>
          <a:solidFill>
            <a:srgbClr val="00B0A0">
              <a:alpha val="55380"/>
            </a:srgbClr>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Barlow"/>
                <a:ea typeface="Barlow"/>
                <a:cs typeface="Barlow"/>
                <a:sym typeface="Barlow"/>
              </a:rPr>
              <a:t>Quest </a:t>
            </a:r>
            <a:br>
              <a:rPr lang="en" sz="1600">
                <a:solidFill>
                  <a:srgbClr val="FFFFFF"/>
                </a:solidFill>
                <a:latin typeface="Barlow"/>
                <a:ea typeface="Barlow"/>
                <a:cs typeface="Barlow"/>
                <a:sym typeface="Barlow"/>
              </a:rPr>
            </a:br>
            <a:r>
              <a:rPr lang="en" sz="1600">
                <a:solidFill>
                  <a:srgbClr val="FFFFFF"/>
                </a:solidFill>
                <a:latin typeface="Barlow"/>
                <a:ea typeface="Barlow"/>
                <a:cs typeface="Barlow"/>
                <a:sym typeface="Barlow"/>
              </a:rPr>
              <a:t>Reward</a:t>
            </a:r>
            <a:endParaRPr sz="1600">
              <a:solidFill>
                <a:srgbClr val="FFFFFF"/>
              </a:solidFill>
              <a:latin typeface="Barlow"/>
              <a:ea typeface="Barlow"/>
              <a:cs typeface="Barlow"/>
              <a:sym typeface="Barlow"/>
            </a:endParaRPr>
          </a:p>
        </p:txBody>
      </p:sp>
      <p:cxnSp>
        <p:nvCxnSpPr>
          <p:cNvPr id="2277" name="Google Shape;2277;p107"/>
          <p:cNvCxnSpPr/>
          <p:nvPr/>
        </p:nvCxnSpPr>
        <p:spPr>
          <a:xfrm>
            <a:off x="7315378" y="2147783"/>
            <a:ext cx="1471800" cy="0"/>
          </a:xfrm>
          <a:prstGeom prst="straightConnector1">
            <a:avLst/>
          </a:prstGeom>
          <a:noFill/>
          <a:ln cap="flat" cmpd="sng" w="9525">
            <a:solidFill>
              <a:srgbClr val="FFFFFF"/>
            </a:solidFill>
            <a:prstDash val="dot"/>
            <a:round/>
            <a:headEnd len="med" w="med" type="none"/>
            <a:tailEnd len="med" w="med" type="none"/>
          </a:ln>
        </p:spPr>
      </p:cxnSp>
      <p:sp>
        <p:nvSpPr>
          <p:cNvPr id="2278" name="Google Shape;2278;p107"/>
          <p:cNvSpPr/>
          <p:nvPr/>
        </p:nvSpPr>
        <p:spPr>
          <a:xfrm>
            <a:off x="7905549" y="1999733"/>
            <a:ext cx="185400" cy="307500"/>
          </a:xfrm>
          <a:prstGeom prst="diamond">
            <a:avLst/>
          </a:prstGeom>
          <a:solidFill>
            <a:srgbClr val="0C81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9" name="Google Shape;2279;p107"/>
          <p:cNvCxnSpPr/>
          <p:nvPr/>
        </p:nvCxnSpPr>
        <p:spPr>
          <a:xfrm>
            <a:off x="7315378" y="912816"/>
            <a:ext cx="1471800" cy="0"/>
          </a:xfrm>
          <a:prstGeom prst="straightConnector1">
            <a:avLst/>
          </a:prstGeom>
          <a:noFill/>
          <a:ln cap="flat" cmpd="sng" w="9525">
            <a:solidFill>
              <a:srgbClr val="FFFFFF"/>
            </a:solidFill>
            <a:prstDash val="dot"/>
            <a:round/>
            <a:headEnd len="med" w="med" type="none"/>
            <a:tailEnd len="med" w="med" type="none"/>
          </a:ln>
        </p:spPr>
      </p:cxnSp>
      <p:sp>
        <p:nvSpPr>
          <p:cNvPr id="2280" name="Google Shape;2280;p107"/>
          <p:cNvSpPr/>
          <p:nvPr/>
        </p:nvSpPr>
        <p:spPr>
          <a:xfrm>
            <a:off x="8228324" y="748141"/>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1" name="Google Shape;2281;p107"/>
          <p:cNvCxnSpPr/>
          <p:nvPr/>
        </p:nvCxnSpPr>
        <p:spPr>
          <a:xfrm>
            <a:off x="7315378" y="1530300"/>
            <a:ext cx="1471800" cy="0"/>
          </a:xfrm>
          <a:prstGeom prst="straightConnector1">
            <a:avLst/>
          </a:prstGeom>
          <a:noFill/>
          <a:ln cap="flat" cmpd="sng" w="9525">
            <a:solidFill>
              <a:srgbClr val="FFFFFF"/>
            </a:solidFill>
            <a:prstDash val="dot"/>
            <a:round/>
            <a:headEnd len="med" w="med" type="none"/>
            <a:tailEnd len="med" w="med" type="none"/>
          </a:ln>
        </p:spPr>
      </p:cxnSp>
      <p:sp>
        <p:nvSpPr>
          <p:cNvPr id="2282" name="Google Shape;2282;p107"/>
          <p:cNvSpPr/>
          <p:nvPr/>
        </p:nvSpPr>
        <p:spPr>
          <a:xfrm>
            <a:off x="7905549" y="1382249"/>
            <a:ext cx="185400" cy="307500"/>
          </a:xfrm>
          <a:prstGeom prst="diamond">
            <a:avLst/>
          </a:prstGeom>
          <a:solidFill>
            <a:srgbClr val="30B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07"/>
          <p:cNvSpPr txBox="1"/>
          <p:nvPr/>
        </p:nvSpPr>
        <p:spPr>
          <a:xfrm>
            <a:off x="7013643" y="984113"/>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Freedom</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284" name="Google Shape;2284;p107"/>
          <p:cNvSpPr txBox="1"/>
          <p:nvPr/>
        </p:nvSpPr>
        <p:spPr>
          <a:xfrm>
            <a:off x="7013643" y="1598982"/>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Responsibility</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285" name="Google Shape;2285;p107"/>
          <p:cNvSpPr txBox="1"/>
          <p:nvPr/>
        </p:nvSpPr>
        <p:spPr>
          <a:xfrm>
            <a:off x="7013643" y="2213851"/>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rlow"/>
                <a:ea typeface="Barlow"/>
                <a:cs typeface="Barlow"/>
                <a:sym typeface="Barlow"/>
              </a:rPr>
              <a:t>Financial Risk</a:t>
            </a:r>
            <a:endParaRPr sz="1200">
              <a:solidFill>
                <a:schemeClr val="lt1"/>
              </a:solidFill>
              <a:latin typeface="Barlow"/>
              <a:ea typeface="Barlow"/>
              <a:cs typeface="Barlow"/>
              <a:sym typeface="Barlow"/>
            </a:endParaRPr>
          </a:p>
          <a:p>
            <a:pPr indent="0" lvl="0" marL="0" rtl="0" algn="l">
              <a:spcBef>
                <a:spcPts val="0"/>
              </a:spcBef>
              <a:spcAft>
                <a:spcPts val="0"/>
              </a:spcAft>
              <a:buNone/>
            </a:pPr>
            <a:r>
              <a:t/>
            </a:r>
            <a:endParaRPr/>
          </a:p>
        </p:txBody>
      </p:sp>
      <p:sp>
        <p:nvSpPr>
          <p:cNvPr id="2286" name="Google Shape;2286;p107"/>
          <p:cNvSpPr txBox="1"/>
          <p:nvPr/>
        </p:nvSpPr>
        <p:spPr>
          <a:xfrm rot="-5400000">
            <a:off x="6182615" y="129914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Low</a:t>
            </a:r>
            <a:endParaRPr b="1"/>
          </a:p>
        </p:txBody>
      </p:sp>
      <p:sp>
        <p:nvSpPr>
          <p:cNvPr id="2287" name="Google Shape;2287;p107"/>
          <p:cNvSpPr txBox="1"/>
          <p:nvPr/>
        </p:nvSpPr>
        <p:spPr>
          <a:xfrm rot="5400000">
            <a:off x="7819393" y="1299148"/>
            <a:ext cx="20976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High</a:t>
            </a:r>
            <a:endParaRPr b="1"/>
          </a:p>
        </p:txBody>
      </p:sp>
      <p:sp>
        <p:nvSpPr>
          <p:cNvPr id="2288" name="Google Shape;2288;p107"/>
          <p:cNvSpPr txBox="1"/>
          <p:nvPr/>
        </p:nvSpPr>
        <p:spPr>
          <a:xfrm>
            <a:off x="2550900" y="2605800"/>
            <a:ext cx="2097600" cy="25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Barlow"/>
                <a:ea typeface="Barlow"/>
                <a:cs typeface="Barlow"/>
                <a:sym typeface="Barlow"/>
              </a:rPr>
              <a:t>...when you do something and then ask for compensation after the fact.</a:t>
            </a:r>
            <a:br>
              <a:rPr lang="en" sz="1200">
                <a:solidFill>
                  <a:schemeClr val="dk2"/>
                </a:solidFill>
                <a:latin typeface="Barlow"/>
                <a:ea typeface="Barlow"/>
                <a:cs typeface="Barlow"/>
                <a:sym typeface="Barlow"/>
              </a:rPr>
            </a:br>
            <a:br>
              <a:rPr lang="en" sz="1200">
                <a:solidFill>
                  <a:schemeClr val="dk2"/>
                </a:solidFill>
                <a:latin typeface="Barlow"/>
                <a:ea typeface="Barlow"/>
                <a:cs typeface="Barlow"/>
                <a:sym typeface="Barlow"/>
              </a:rPr>
            </a:br>
            <a:r>
              <a:rPr lang="en" sz="1200">
                <a:solidFill>
                  <a:schemeClr val="dk2"/>
                </a:solidFill>
                <a:latin typeface="Barlow"/>
                <a:ea typeface="Barlow"/>
                <a:cs typeface="Barlow"/>
                <a:sym typeface="Barlow"/>
              </a:rPr>
              <a:t>In this case there was no official value agreed upfront and evaluation happens after the contribution occurs.</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High freedom as you get to decide how/when to contribute. Higher risk as it may not pass.</a:t>
            </a:r>
            <a:endParaRPr sz="1200">
              <a:solidFill>
                <a:schemeClr val="dk2"/>
              </a:solidFill>
              <a:latin typeface="Barlow"/>
              <a:ea typeface="Barlow"/>
              <a:cs typeface="Barlow"/>
              <a:sym typeface="Barlow"/>
            </a:endParaRPr>
          </a:p>
        </p:txBody>
      </p:sp>
      <p:sp>
        <p:nvSpPr>
          <p:cNvPr id="2289" name="Google Shape;2289;p107"/>
          <p:cNvSpPr txBox="1"/>
          <p:nvPr/>
        </p:nvSpPr>
        <p:spPr>
          <a:xfrm>
            <a:off x="4753775" y="75"/>
            <a:ext cx="2097600" cy="25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Barlow"/>
                <a:ea typeface="Barlow"/>
                <a:cs typeface="Barlow"/>
                <a:sym typeface="Barlow"/>
              </a:rPr>
              <a:t>… when you hold a specific role in Hypha. Compensation and responsibilities are clear and agreed upfront.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Evaluation is continuous as other members decide whether to suspend or continue your role.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Lower freedom (specific tasks), high responsibility and lower financial risk.</a:t>
            </a:r>
            <a:endParaRPr sz="1200">
              <a:solidFill>
                <a:schemeClr val="dk2"/>
              </a:solidFill>
              <a:latin typeface="Barlow"/>
              <a:ea typeface="Barlow"/>
              <a:cs typeface="Barlow"/>
              <a:sym typeface="Barlow"/>
            </a:endParaRPr>
          </a:p>
        </p:txBody>
      </p:sp>
      <p:sp>
        <p:nvSpPr>
          <p:cNvPr id="2290" name="Google Shape;2290;p107"/>
          <p:cNvSpPr txBox="1"/>
          <p:nvPr/>
        </p:nvSpPr>
        <p:spPr>
          <a:xfrm>
            <a:off x="6951100" y="2617200"/>
            <a:ext cx="2097600" cy="25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Barlow"/>
                <a:ea typeface="Barlow"/>
                <a:cs typeface="Barlow"/>
                <a:sym typeface="Barlow"/>
              </a:rPr>
              <a:t>… when you agree to a specific one-time task that has a reward (or booty) associated with it. </a:t>
            </a:r>
            <a:br>
              <a:rPr lang="en" sz="1200">
                <a:solidFill>
                  <a:schemeClr val="dk2"/>
                </a:solidFill>
                <a:latin typeface="Barlow"/>
                <a:ea typeface="Barlow"/>
                <a:cs typeface="Barlow"/>
                <a:sym typeface="Barlow"/>
              </a:rPr>
            </a:br>
            <a:br>
              <a:rPr lang="en" sz="1200">
                <a:solidFill>
                  <a:schemeClr val="dk2"/>
                </a:solidFill>
                <a:latin typeface="Barlow"/>
                <a:ea typeface="Barlow"/>
                <a:cs typeface="Barlow"/>
                <a:sym typeface="Barlow"/>
              </a:rPr>
            </a:br>
            <a:r>
              <a:rPr lang="en" sz="1200">
                <a:solidFill>
                  <a:schemeClr val="dk2"/>
                </a:solidFill>
                <a:latin typeface="Barlow"/>
                <a:ea typeface="Barlow"/>
                <a:cs typeface="Barlow"/>
                <a:sym typeface="Barlow"/>
              </a:rPr>
              <a:t>Evaluation of success and rewards are distributed after various milestones are (or the whole quest is) done.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r>
              <a:rPr lang="en" sz="1200">
                <a:solidFill>
                  <a:schemeClr val="dk2"/>
                </a:solidFill>
                <a:latin typeface="Barlow"/>
                <a:ea typeface="Barlow"/>
                <a:cs typeface="Barlow"/>
                <a:sym typeface="Barlow"/>
              </a:rPr>
              <a:t>Freedom to accomplish quest as you see fit and medium risk for rewards. </a:t>
            </a:r>
            <a:endParaRPr sz="1200">
              <a:solidFill>
                <a:schemeClr val="dk2"/>
              </a:solidFill>
              <a:latin typeface="Barlow"/>
              <a:ea typeface="Barlow"/>
              <a:cs typeface="Barlow"/>
              <a:sym typeface="Barlow"/>
            </a:endParaRPr>
          </a:p>
          <a:p>
            <a:pPr indent="0" lvl="0" marL="0" rtl="0" algn="l">
              <a:spcBef>
                <a:spcPts val="0"/>
              </a:spcBef>
              <a:spcAft>
                <a:spcPts val="0"/>
              </a:spcAft>
              <a:buNone/>
            </a:pPr>
            <a:r>
              <a:t/>
            </a:r>
            <a:endParaRPr sz="1200">
              <a:solidFill>
                <a:schemeClr val="dk2"/>
              </a:solidFill>
              <a:latin typeface="Barlow"/>
              <a:ea typeface="Barlow"/>
              <a:cs typeface="Barlow"/>
              <a:sym typeface="Barlow"/>
            </a:endParaRPr>
          </a:p>
          <a:p>
            <a:pPr indent="0" lvl="0" marL="0" rtl="0" algn="l">
              <a:spcBef>
                <a:spcPts val="0"/>
              </a:spcBef>
              <a:spcAft>
                <a:spcPts val="0"/>
              </a:spcAft>
              <a:buNone/>
            </a:pPr>
            <a:br>
              <a:rPr lang="en" sz="1200">
                <a:solidFill>
                  <a:schemeClr val="dk2"/>
                </a:solidFill>
                <a:latin typeface="Barlow"/>
                <a:ea typeface="Barlow"/>
                <a:cs typeface="Barlow"/>
                <a:sym typeface="Barlow"/>
              </a:rPr>
            </a:b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4" name="Shape 2294"/>
        <p:cNvGrpSpPr/>
        <p:nvPr/>
      </p:nvGrpSpPr>
      <p:grpSpPr>
        <a:xfrm>
          <a:off x="0" y="0"/>
          <a:ext cx="0" cy="0"/>
          <a:chOff x="0" y="0"/>
          <a:chExt cx="0" cy="0"/>
        </a:xfrm>
      </p:grpSpPr>
      <p:sp>
        <p:nvSpPr>
          <p:cNvPr id="2295" name="Google Shape;2295;p108"/>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666666"/>
                </a:solidFill>
                <a:latin typeface="Barlow"/>
                <a:ea typeface="Barlow"/>
                <a:cs typeface="Barlow"/>
                <a:sym typeface="Barlow"/>
              </a:rPr>
              <a:t>SYMMATHESY</a:t>
            </a:r>
            <a:endParaRPr b="1" sz="2900">
              <a:solidFill>
                <a:srgbClr val="666666"/>
              </a:solidFill>
              <a:latin typeface="Barlow"/>
              <a:ea typeface="Barlow"/>
              <a:cs typeface="Barlow"/>
              <a:sym typeface="Barlow"/>
            </a:endParaRPr>
          </a:p>
          <a:p>
            <a:pPr indent="0" lvl="0" marL="0" rtl="0" algn="l">
              <a:spcBef>
                <a:spcPts val="1000"/>
              </a:spcBef>
              <a:spcAft>
                <a:spcPts val="0"/>
              </a:spcAft>
              <a:buClr>
                <a:schemeClr val="dk1"/>
              </a:buClr>
              <a:buSzPts val="1100"/>
              <a:buFont typeface="Arial"/>
              <a:buNone/>
            </a:pPr>
            <a:r>
              <a:rPr lang="en" sz="1100">
                <a:solidFill>
                  <a:schemeClr val="dk2"/>
                </a:solidFill>
                <a:latin typeface="Barlow"/>
                <a:ea typeface="Barlow"/>
                <a:cs typeface="Barlow"/>
                <a:sym typeface="Barlow"/>
              </a:rPr>
              <a:t>Symmathesy (Noun): An entity composed by contextual mutual learning through interaction. This process of interaction and mutual learning takes place in living entities at larger or smaller scales of symmathesy.</a:t>
            </a:r>
            <a:endParaRPr sz="11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1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100">
                <a:solidFill>
                  <a:schemeClr val="dk2"/>
                </a:solidFill>
                <a:latin typeface="Barlow"/>
                <a:ea typeface="Barlow"/>
                <a:cs typeface="Barlow"/>
                <a:sym typeface="Barlow"/>
              </a:rPr>
              <a:t>Symmathesy (Verb): to interact within multiple variables to produce a mutual learning context.</a:t>
            </a:r>
            <a:endParaRPr sz="11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100">
              <a:solidFill>
                <a:schemeClr val="dk2"/>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 sz="1100">
                <a:solidFill>
                  <a:schemeClr val="dk2"/>
                </a:solidFill>
                <a:latin typeface="Barlow"/>
                <a:ea typeface="Barlow"/>
                <a:cs typeface="Barlow"/>
                <a:sym typeface="Barlow"/>
              </a:rPr>
              <a:t>This flow of mutual learning means the system is never the same. It is always changing, and its participants are always changing.</a:t>
            </a:r>
            <a:endParaRPr sz="1100">
              <a:solidFill>
                <a:schemeClr val="dk2"/>
              </a:solidFill>
              <a:latin typeface="Barlow"/>
              <a:ea typeface="Barlow"/>
              <a:cs typeface="Barlow"/>
              <a:sym typeface="Barlow"/>
            </a:endParaRPr>
          </a:p>
          <a:p>
            <a:pPr indent="0" lvl="0" marL="0" rtl="0" algn="l">
              <a:spcBef>
                <a:spcPts val="0"/>
              </a:spcBef>
              <a:spcAft>
                <a:spcPts val="0"/>
              </a:spcAft>
              <a:buNone/>
            </a:pPr>
            <a:br>
              <a:rPr b="1" lang="en" sz="1500">
                <a:solidFill>
                  <a:srgbClr val="595959"/>
                </a:solidFill>
                <a:latin typeface="Barlow"/>
                <a:ea typeface="Barlow"/>
                <a:cs typeface="Barlow"/>
                <a:sym typeface="Barlow"/>
              </a:rPr>
            </a:br>
            <a:br>
              <a:rPr b="1" lang="en" sz="1500">
                <a:solidFill>
                  <a:srgbClr val="595959"/>
                </a:solidFill>
                <a:latin typeface="Barlow"/>
                <a:ea typeface="Barlow"/>
                <a:cs typeface="Barlow"/>
                <a:sym typeface="Barlow"/>
              </a:rPr>
            </a:br>
            <a:endParaRPr sz="1200">
              <a:solidFill>
                <a:srgbClr val="595959"/>
              </a:solidFill>
              <a:latin typeface="Barlow"/>
              <a:ea typeface="Barlow"/>
              <a:cs typeface="Barlow"/>
              <a:sym typeface="Barlow"/>
            </a:endParaRPr>
          </a:p>
        </p:txBody>
      </p:sp>
      <p:pic>
        <p:nvPicPr>
          <p:cNvPr id="2296" name="Google Shape;2296;p108"/>
          <p:cNvPicPr preferRelativeResize="0"/>
          <p:nvPr/>
        </p:nvPicPr>
        <p:blipFill>
          <a:blip r:embed="rId3">
            <a:alphaModFix/>
          </a:blip>
          <a:stretch>
            <a:fillRect/>
          </a:stretch>
        </p:blipFill>
        <p:spPr>
          <a:xfrm>
            <a:off x="2492989" y="474075"/>
            <a:ext cx="5805686" cy="4669431"/>
          </a:xfrm>
          <a:prstGeom prst="rect">
            <a:avLst/>
          </a:prstGeom>
          <a:noFill/>
          <a:ln>
            <a:noFill/>
          </a:ln>
        </p:spPr>
      </p:pic>
      <p:sp>
        <p:nvSpPr>
          <p:cNvPr id="2297" name="Google Shape;2297;p108"/>
          <p:cNvSpPr txBox="1"/>
          <p:nvPr/>
        </p:nvSpPr>
        <p:spPr>
          <a:xfrm>
            <a:off x="2605425" y="4751050"/>
            <a:ext cx="30000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rgbClr val="FFFFFF"/>
                </a:solidFill>
                <a:hlinkClick r:id="rId4">
                  <a:extLst>
                    <a:ext uri="{A12FA001-AC4F-418D-AE19-62706E023703}">
                      <ahyp:hlinkClr val="tx"/>
                    </a:ext>
                  </a:extLst>
                </a:hlinkClick>
              </a:rPr>
              <a:t>https://medium.com/@jessitron/symmathecist-n-c728957ce71f</a:t>
            </a:r>
            <a:endParaRPr sz="110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1" name="Shape 2301"/>
        <p:cNvGrpSpPr/>
        <p:nvPr/>
      </p:nvGrpSpPr>
      <p:grpSpPr>
        <a:xfrm>
          <a:off x="0" y="0"/>
          <a:ext cx="0" cy="0"/>
          <a:chOff x="0" y="0"/>
          <a:chExt cx="0" cy="0"/>
        </a:xfrm>
      </p:grpSpPr>
      <p:pic>
        <p:nvPicPr>
          <p:cNvPr id="2302" name="Google Shape;2302;p109"/>
          <p:cNvPicPr preferRelativeResize="0"/>
          <p:nvPr/>
        </p:nvPicPr>
        <p:blipFill>
          <a:blip r:embed="rId4">
            <a:alphaModFix/>
          </a:blip>
          <a:stretch>
            <a:fillRect/>
          </a:stretch>
        </p:blipFill>
        <p:spPr>
          <a:xfrm>
            <a:off x="5187072" y="1283222"/>
            <a:ext cx="480625" cy="480625"/>
          </a:xfrm>
          <a:prstGeom prst="rect">
            <a:avLst/>
          </a:prstGeom>
          <a:noFill/>
          <a:ln>
            <a:noFill/>
          </a:ln>
        </p:spPr>
      </p:pic>
      <p:pic>
        <p:nvPicPr>
          <p:cNvPr id="2303" name="Google Shape;2303;p109"/>
          <p:cNvPicPr preferRelativeResize="0"/>
          <p:nvPr/>
        </p:nvPicPr>
        <p:blipFill>
          <a:blip r:embed="rId5">
            <a:alphaModFix/>
          </a:blip>
          <a:stretch>
            <a:fillRect/>
          </a:stretch>
        </p:blipFill>
        <p:spPr>
          <a:xfrm>
            <a:off x="6095509" y="1689120"/>
            <a:ext cx="480627" cy="491757"/>
          </a:xfrm>
          <a:prstGeom prst="rect">
            <a:avLst/>
          </a:prstGeom>
          <a:noFill/>
          <a:ln>
            <a:noFill/>
          </a:ln>
        </p:spPr>
      </p:pic>
      <p:pic>
        <p:nvPicPr>
          <p:cNvPr id="2304" name="Google Shape;2304;p109"/>
          <p:cNvPicPr preferRelativeResize="0"/>
          <p:nvPr/>
        </p:nvPicPr>
        <p:blipFill>
          <a:blip r:embed="rId6">
            <a:alphaModFix/>
          </a:blip>
          <a:stretch>
            <a:fillRect/>
          </a:stretch>
        </p:blipFill>
        <p:spPr>
          <a:xfrm>
            <a:off x="5187076" y="2098532"/>
            <a:ext cx="480627" cy="489235"/>
          </a:xfrm>
          <a:prstGeom prst="rect">
            <a:avLst/>
          </a:prstGeom>
          <a:noFill/>
          <a:ln>
            <a:noFill/>
          </a:ln>
        </p:spPr>
      </p:pic>
      <p:pic>
        <p:nvPicPr>
          <p:cNvPr id="2305" name="Google Shape;2305;p109"/>
          <p:cNvPicPr preferRelativeResize="0"/>
          <p:nvPr/>
        </p:nvPicPr>
        <p:blipFill rotWithShape="1">
          <a:blip r:embed="rId7">
            <a:alphaModFix/>
          </a:blip>
          <a:srcRect b="6898" l="0" r="0" t="0"/>
          <a:stretch/>
        </p:blipFill>
        <p:spPr>
          <a:xfrm>
            <a:off x="1597600" y="0"/>
            <a:ext cx="8839200" cy="5143500"/>
          </a:xfrm>
          <a:prstGeom prst="rect">
            <a:avLst/>
          </a:prstGeom>
          <a:noFill/>
          <a:ln>
            <a:noFill/>
          </a:ln>
        </p:spPr>
      </p:pic>
      <p:sp>
        <p:nvSpPr>
          <p:cNvPr id="2306" name="Google Shape;2306;p109"/>
          <p:cNvSpPr/>
          <p:nvPr/>
        </p:nvSpPr>
        <p:spPr>
          <a:xfrm>
            <a:off x="3765233" y="2201585"/>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07" name="Google Shape;2307;p109"/>
          <p:cNvSpPr/>
          <p:nvPr/>
        </p:nvSpPr>
        <p:spPr>
          <a:xfrm>
            <a:off x="4754070" y="2746379"/>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308" name="Google Shape;2308;p109"/>
          <p:cNvSpPr/>
          <p:nvPr/>
        </p:nvSpPr>
        <p:spPr>
          <a:xfrm>
            <a:off x="5750003" y="942369"/>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309" name="Google Shape;2309;p109"/>
          <p:cNvSpPr/>
          <p:nvPr/>
        </p:nvSpPr>
        <p:spPr>
          <a:xfrm>
            <a:off x="5749985" y="2201588"/>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310" name="Google Shape;2310;p109"/>
          <p:cNvSpPr/>
          <p:nvPr/>
        </p:nvSpPr>
        <p:spPr>
          <a:xfrm>
            <a:off x="3738785" y="942369"/>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311" name="Google Shape;2311;p109"/>
          <p:cNvSpPr/>
          <p:nvPr/>
        </p:nvSpPr>
        <p:spPr>
          <a:xfrm>
            <a:off x="4754054" y="400961"/>
            <a:ext cx="2353500" cy="2353500"/>
          </a:xfrm>
          <a:prstGeom prst="ellipse">
            <a:avLst/>
          </a:prstGeom>
          <a:solidFill>
            <a:srgbClr val="FFFFFF">
              <a:alpha val="13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666666"/>
              </a:solidFill>
              <a:latin typeface="Roboto"/>
              <a:ea typeface="Roboto"/>
              <a:cs typeface="Roboto"/>
              <a:sym typeface="Roboto"/>
            </a:endParaRPr>
          </a:p>
        </p:txBody>
      </p:sp>
      <p:sp>
        <p:nvSpPr>
          <p:cNvPr id="2312" name="Google Shape;2312;p109"/>
          <p:cNvSpPr/>
          <p:nvPr/>
        </p:nvSpPr>
        <p:spPr>
          <a:xfrm>
            <a:off x="4164968" y="2333379"/>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13" name="Google Shape;2313;p109"/>
          <p:cNvSpPr/>
          <p:nvPr/>
        </p:nvSpPr>
        <p:spPr>
          <a:xfrm>
            <a:off x="4968522" y="2776094"/>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rPr b="1" lang="en">
                <a:solidFill>
                  <a:srgbClr val="666666"/>
                </a:solidFill>
                <a:latin typeface="Roboto"/>
                <a:ea typeface="Roboto"/>
                <a:cs typeface="Roboto"/>
                <a:sym typeface="Roboto"/>
              </a:rPr>
              <a:t>Data</a:t>
            </a:r>
            <a:br>
              <a:rPr b="1"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Commons</a:t>
            </a:r>
            <a:endParaRPr b="1">
              <a:solidFill>
                <a:srgbClr val="666666"/>
              </a:solidFill>
              <a:latin typeface="Roboto"/>
              <a:ea typeface="Roboto"/>
              <a:cs typeface="Roboto"/>
              <a:sym typeface="Roboto"/>
            </a:endParaRPr>
          </a:p>
        </p:txBody>
      </p:sp>
      <p:sp>
        <p:nvSpPr>
          <p:cNvPr id="2314" name="Google Shape;2314;p109"/>
          <p:cNvSpPr/>
          <p:nvPr/>
        </p:nvSpPr>
        <p:spPr>
          <a:xfrm>
            <a:off x="5777843" y="1310106"/>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315" name="Google Shape;2315;p109"/>
          <p:cNvSpPr/>
          <p:nvPr/>
        </p:nvSpPr>
        <p:spPr>
          <a:xfrm>
            <a:off x="5777829" y="2333381"/>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316" name="Google Shape;2316;p109"/>
          <p:cNvSpPr/>
          <p:nvPr/>
        </p:nvSpPr>
        <p:spPr>
          <a:xfrm>
            <a:off x="4143476" y="1310106"/>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p:txBody>
      </p:sp>
      <p:sp>
        <p:nvSpPr>
          <p:cNvPr id="2317" name="Google Shape;2317;p109"/>
          <p:cNvSpPr/>
          <p:nvPr/>
        </p:nvSpPr>
        <p:spPr>
          <a:xfrm>
            <a:off x="4968509" y="870143"/>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Roboto"/>
                <a:ea typeface="Roboto"/>
                <a:cs typeface="Roboto"/>
                <a:sym typeface="Roboto"/>
              </a:rPr>
              <a:t>Network</a:t>
            </a:r>
            <a:br>
              <a:rPr b="1"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Flow</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l">
              <a:spcBef>
                <a:spcPts val="0"/>
              </a:spcBef>
              <a:spcAft>
                <a:spcPts val="0"/>
              </a:spcAft>
              <a:buNone/>
            </a:pPr>
            <a:r>
              <a:t/>
            </a:r>
            <a:endParaRPr b="1">
              <a:solidFill>
                <a:srgbClr val="666666"/>
              </a:solidFill>
              <a:latin typeface="Roboto"/>
              <a:ea typeface="Roboto"/>
              <a:cs typeface="Roboto"/>
              <a:sym typeface="Roboto"/>
            </a:endParaRPr>
          </a:p>
        </p:txBody>
      </p:sp>
      <p:sp>
        <p:nvSpPr>
          <p:cNvPr id="2318" name="Google Shape;2318;p109"/>
          <p:cNvSpPr/>
          <p:nvPr/>
        </p:nvSpPr>
        <p:spPr>
          <a:xfrm>
            <a:off x="4968510" y="1822904"/>
            <a:ext cx="1912500" cy="1912500"/>
          </a:xfrm>
          <a:prstGeom prst="ellipse">
            <a:avLst/>
          </a:prstGeom>
          <a:solidFill>
            <a:srgbClr val="FFFFFF">
              <a:alpha val="48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Roboto"/>
                <a:ea typeface="Roboto"/>
                <a:cs typeface="Roboto"/>
                <a:sym typeface="Roboto"/>
              </a:rPr>
              <a:t>Trust</a:t>
            </a:r>
            <a:br>
              <a:rPr b="1"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Flow</a:t>
            </a:r>
            <a:endParaRPr b="1">
              <a:solidFill>
                <a:srgbClr val="666666"/>
              </a:solidFill>
              <a:latin typeface="Roboto"/>
              <a:ea typeface="Roboto"/>
              <a:cs typeface="Roboto"/>
              <a:sym typeface="Roboto"/>
            </a:endParaRPr>
          </a:p>
        </p:txBody>
      </p:sp>
      <p:sp>
        <p:nvSpPr>
          <p:cNvPr id="2319" name="Google Shape;2319;p109"/>
          <p:cNvSpPr txBox="1"/>
          <p:nvPr/>
        </p:nvSpPr>
        <p:spPr>
          <a:xfrm>
            <a:off x="4143475" y="1789676"/>
            <a:ext cx="1199100" cy="6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Roboto"/>
                <a:ea typeface="Roboto"/>
                <a:cs typeface="Roboto"/>
                <a:sym typeface="Roboto"/>
              </a:rPr>
              <a:t>Information</a:t>
            </a:r>
            <a:br>
              <a:rPr b="1"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&amp; Work Flow </a:t>
            </a:r>
            <a:endParaRPr/>
          </a:p>
        </p:txBody>
      </p:sp>
      <p:sp>
        <p:nvSpPr>
          <p:cNvPr id="2320" name="Google Shape;2320;p109"/>
          <p:cNvSpPr txBox="1"/>
          <p:nvPr/>
        </p:nvSpPr>
        <p:spPr>
          <a:xfrm>
            <a:off x="3947450" y="3026075"/>
            <a:ext cx="1527000" cy="9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Roboto"/>
                <a:ea typeface="Roboto"/>
                <a:cs typeface="Roboto"/>
                <a:sym typeface="Roboto"/>
              </a:rPr>
              <a:t>Social &amp; Financial</a:t>
            </a:r>
            <a:br>
              <a:rPr b="1"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Ledgers</a:t>
            </a:r>
            <a:endParaRPr/>
          </a:p>
        </p:txBody>
      </p:sp>
      <p:sp>
        <p:nvSpPr>
          <p:cNvPr id="2321" name="Google Shape;2321;p109"/>
          <p:cNvSpPr txBox="1"/>
          <p:nvPr/>
        </p:nvSpPr>
        <p:spPr>
          <a:xfrm>
            <a:off x="6271529" y="1723086"/>
            <a:ext cx="1527000" cy="7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Roboto"/>
                <a:ea typeface="Roboto"/>
                <a:cs typeface="Roboto"/>
                <a:sym typeface="Roboto"/>
              </a:rPr>
              <a:t>Value</a:t>
            </a:r>
            <a:br>
              <a:rPr b="1"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Flow</a:t>
            </a:r>
            <a:endParaRPr/>
          </a:p>
        </p:txBody>
      </p:sp>
      <p:sp>
        <p:nvSpPr>
          <p:cNvPr id="2322" name="Google Shape;2322;p109">
            <a:hlinkClick r:id="rId8"/>
          </p:cNvPr>
          <p:cNvSpPr txBox="1"/>
          <p:nvPr/>
        </p:nvSpPr>
        <p:spPr>
          <a:xfrm>
            <a:off x="6335750" y="3200392"/>
            <a:ext cx="1240500" cy="6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Roboto"/>
                <a:ea typeface="Roboto"/>
                <a:cs typeface="Roboto"/>
                <a:sym typeface="Roboto"/>
              </a:rPr>
              <a:t>Knowledge</a:t>
            </a:r>
            <a:br>
              <a:rPr b="1" lang="en">
                <a:solidFill>
                  <a:srgbClr val="666666"/>
                </a:solidFill>
                <a:latin typeface="Roboto"/>
                <a:ea typeface="Roboto"/>
                <a:cs typeface="Roboto"/>
                <a:sym typeface="Roboto"/>
              </a:rPr>
            </a:br>
            <a:r>
              <a:rPr b="1" lang="en">
                <a:solidFill>
                  <a:srgbClr val="666666"/>
                </a:solidFill>
                <a:latin typeface="Roboto"/>
                <a:ea typeface="Roboto"/>
                <a:cs typeface="Roboto"/>
                <a:sym typeface="Roboto"/>
              </a:rPr>
              <a:t>Commons</a:t>
            </a:r>
            <a:endParaRPr>
              <a:solidFill>
                <a:srgbClr val="666666"/>
              </a:solidFill>
            </a:endParaRPr>
          </a:p>
        </p:txBody>
      </p:sp>
      <p:sp>
        <p:nvSpPr>
          <p:cNvPr id="2323" name="Google Shape;2323;p109"/>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Barlow"/>
                <a:ea typeface="Barlow"/>
                <a:cs typeface="Barlow"/>
                <a:sym typeface="Barlow"/>
              </a:rPr>
              <a:t>FLOW</a:t>
            </a:r>
            <a:endParaRPr b="1" sz="3000">
              <a:solidFill>
                <a:srgbClr val="666666"/>
              </a:solidFill>
              <a:latin typeface="Barlow"/>
              <a:ea typeface="Barlow"/>
              <a:cs typeface="Barlow"/>
              <a:sym typeface="Barlow"/>
            </a:endParaRPr>
          </a:p>
          <a:p>
            <a:pPr indent="0" lvl="0" marL="0" rtl="0" algn="l">
              <a:lnSpc>
                <a:spcPct val="115000"/>
              </a:lnSpc>
              <a:spcBef>
                <a:spcPts val="1000"/>
              </a:spcBef>
              <a:spcAft>
                <a:spcPts val="0"/>
              </a:spcAft>
              <a:buNone/>
            </a:pPr>
            <a:r>
              <a:rPr lang="en" sz="1200">
                <a:latin typeface="Barlow"/>
                <a:ea typeface="Barlow"/>
                <a:cs typeface="Barlow"/>
                <a:sym typeface="Barlow"/>
              </a:rPr>
              <a:t>Hypha members enable different kinds of flows with Trust Flows at the core, removing barriers and inertia. Value Flows and Network flows reach beyond the boundaries of the organization, Information and Workflows weave interna flows. Data and Knowledge Commons complement Social and Financial Ledgers building a shared foundation open for all to participate.</a:t>
            </a:r>
            <a:endParaRPr sz="1200">
              <a:latin typeface="Barlow"/>
              <a:ea typeface="Barlow"/>
              <a:cs typeface="Barlow"/>
              <a:sym typeface="Barlow"/>
            </a:endParaRPr>
          </a:p>
        </p:txBody>
      </p:sp>
      <p:sp>
        <p:nvSpPr>
          <p:cNvPr id="2324" name="Google Shape;2324;p109"/>
          <p:cNvSpPr txBox="1"/>
          <p:nvPr/>
        </p:nvSpPr>
        <p:spPr>
          <a:xfrm>
            <a:off x="1635850" y="0"/>
            <a:ext cx="6646200" cy="51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3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28" name="Shape 2328"/>
        <p:cNvGrpSpPr/>
        <p:nvPr/>
      </p:nvGrpSpPr>
      <p:grpSpPr>
        <a:xfrm>
          <a:off x="0" y="0"/>
          <a:ext cx="0" cy="0"/>
          <a:chOff x="0" y="0"/>
          <a:chExt cx="0" cy="0"/>
        </a:xfrm>
      </p:grpSpPr>
      <p:pic>
        <p:nvPicPr>
          <p:cNvPr id="2329" name="Google Shape;2329;p110"/>
          <p:cNvPicPr preferRelativeResize="0"/>
          <p:nvPr/>
        </p:nvPicPr>
        <p:blipFill rotWithShape="1">
          <a:blip r:embed="rId3">
            <a:alphaModFix/>
          </a:blip>
          <a:srcRect b="14253" l="0" r="0" t="6292"/>
          <a:stretch/>
        </p:blipFill>
        <p:spPr>
          <a:xfrm>
            <a:off x="5892775" y="2977975"/>
            <a:ext cx="2980925" cy="2040425"/>
          </a:xfrm>
          <a:prstGeom prst="rect">
            <a:avLst/>
          </a:prstGeom>
          <a:noFill/>
          <a:ln>
            <a:noFill/>
          </a:ln>
        </p:spPr>
      </p:pic>
      <p:sp>
        <p:nvSpPr>
          <p:cNvPr id="2330" name="Google Shape;2330;p110"/>
          <p:cNvSpPr/>
          <p:nvPr/>
        </p:nvSpPr>
        <p:spPr>
          <a:xfrm>
            <a:off x="0" y="75"/>
            <a:ext cx="2493000" cy="5143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Barlow"/>
                <a:ea typeface="Barlow"/>
                <a:cs typeface="Barlow"/>
                <a:sym typeface="Barlow"/>
              </a:rPr>
              <a:t>PARADIGM</a:t>
            </a:r>
            <a:endParaRPr b="1" sz="30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1200">
              <a:solidFill>
                <a:schemeClr val="dk2"/>
              </a:solidFill>
              <a:latin typeface="Barlow"/>
              <a:ea typeface="Barlow"/>
              <a:cs typeface="Barlow"/>
              <a:sym typeface="Barlow"/>
            </a:endParaRPr>
          </a:p>
          <a:p>
            <a:pPr indent="0" lvl="0" marL="0" rtl="0" algn="l">
              <a:lnSpc>
                <a:spcPct val="115000"/>
              </a:lnSpc>
              <a:spcBef>
                <a:spcPts val="0"/>
              </a:spcBef>
              <a:spcAft>
                <a:spcPts val="0"/>
              </a:spcAft>
              <a:buNone/>
            </a:pPr>
            <a:r>
              <a:t/>
            </a:r>
            <a:endParaRPr sz="300">
              <a:solidFill>
                <a:schemeClr val="dk2"/>
              </a:solidFill>
              <a:latin typeface="Barlow"/>
              <a:ea typeface="Barlow"/>
              <a:cs typeface="Barlow"/>
              <a:sym typeface="Barlow"/>
            </a:endParaRPr>
          </a:p>
        </p:txBody>
      </p:sp>
      <p:sp>
        <p:nvSpPr>
          <p:cNvPr id="2331" name="Google Shape;2331;p110"/>
          <p:cNvSpPr txBox="1"/>
          <p:nvPr/>
        </p:nvSpPr>
        <p:spPr>
          <a:xfrm>
            <a:off x="-29525" y="3398100"/>
            <a:ext cx="1261200" cy="26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666666"/>
                </a:solidFill>
                <a:latin typeface="Barlow"/>
                <a:ea typeface="Barlow"/>
                <a:cs typeface="Barlow"/>
                <a:sym typeface="Barlow"/>
              </a:rPr>
              <a:t>Top-down control</a:t>
            </a:r>
            <a:endParaRPr b="1" sz="1700">
              <a:solidFill>
                <a:srgbClr val="666666"/>
              </a:solidFill>
              <a:latin typeface="Barlow"/>
              <a:ea typeface="Barlow"/>
              <a:cs typeface="Barlow"/>
              <a:sym typeface="Barlow"/>
            </a:endParaRPr>
          </a:p>
          <a:p>
            <a:pPr indent="0" lvl="0" marL="0" rtl="0" algn="ctr">
              <a:spcBef>
                <a:spcPts val="0"/>
              </a:spcBef>
              <a:spcAft>
                <a:spcPts val="0"/>
              </a:spcAft>
              <a:buNone/>
            </a:pPr>
            <a:r>
              <a:rPr lang="en" sz="800">
                <a:solidFill>
                  <a:srgbClr val="666666"/>
                </a:solidFill>
                <a:latin typeface="Barlow"/>
                <a:ea typeface="Barlow"/>
                <a:cs typeface="Barlow"/>
                <a:sym typeface="Barlow"/>
              </a:rPr>
              <a:t>Top down control creates fragile ecosystems with myriad bottlenecks and growth containers that require excess energy to constantly resist entropy.</a:t>
            </a:r>
            <a:br>
              <a:rPr lang="en" sz="800">
                <a:solidFill>
                  <a:srgbClr val="666666"/>
                </a:solidFill>
                <a:latin typeface="Barlow"/>
                <a:ea typeface="Barlow"/>
                <a:cs typeface="Barlow"/>
                <a:sym typeface="Barlow"/>
              </a:rPr>
            </a:br>
            <a:r>
              <a:rPr b="1" lang="en" sz="800">
                <a:solidFill>
                  <a:srgbClr val="666666"/>
                </a:solidFill>
                <a:latin typeface="Barlow"/>
                <a:ea typeface="Barlow"/>
                <a:cs typeface="Barlow"/>
                <a:sym typeface="Barlow"/>
              </a:rPr>
              <a:t>More fragile with growth.</a:t>
            </a:r>
            <a:endParaRPr b="1" sz="800">
              <a:solidFill>
                <a:srgbClr val="666666"/>
              </a:solidFill>
              <a:latin typeface="Barlow"/>
              <a:ea typeface="Barlow"/>
              <a:cs typeface="Barlow"/>
              <a:sym typeface="Barlow"/>
            </a:endParaRPr>
          </a:p>
          <a:p>
            <a:pPr indent="0" lvl="0" marL="0" rtl="0" algn="ctr">
              <a:spcBef>
                <a:spcPts val="0"/>
              </a:spcBef>
              <a:spcAft>
                <a:spcPts val="0"/>
              </a:spcAft>
              <a:buNone/>
            </a:pPr>
            <a:r>
              <a:t/>
            </a:r>
            <a:endParaRPr sz="800">
              <a:solidFill>
                <a:srgbClr val="666666"/>
              </a:solidFill>
              <a:latin typeface="Barlow"/>
              <a:ea typeface="Barlow"/>
              <a:cs typeface="Barlow"/>
              <a:sym typeface="Barlow"/>
            </a:endParaRPr>
          </a:p>
          <a:p>
            <a:pPr indent="0" lvl="0" marL="0" rtl="0" algn="ctr">
              <a:spcBef>
                <a:spcPts val="0"/>
              </a:spcBef>
              <a:spcAft>
                <a:spcPts val="0"/>
              </a:spcAft>
              <a:buNone/>
            </a:pPr>
            <a:br>
              <a:rPr b="1" lang="en" sz="1700">
                <a:solidFill>
                  <a:srgbClr val="666666"/>
                </a:solidFill>
                <a:latin typeface="Barlow"/>
                <a:ea typeface="Barlow"/>
                <a:cs typeface="Barlow"/>
                <a:sym typeface="Barlow"/>
              </a:rPr>
            </a:br>
            <a:endParaRPr sz="700">
              <a:solidFill>
                <a:srgbClr val="666666"/>
              </a:solidFill>
              <a:latin typeface="Barlow"/>
              <a:ea typeface="Barlow"/>
              <a:cs typeface="Barlow"/>
              <a:sym typeface="Barlow"/>
            </a:endParaRPr>
          </a:p>
          <a:p>
            <a:pPr indent="0" lvl="0" marL="0" rtl="0" algn="ctr">
              <a:spcBef>
                <a:spcPts val="0"/>
              </a:spcBef>
              <a:spcAft>
                <a:spcPts val="0"/>
              </a:spcAft>
              <a:buNone/>
            </a:pPr>
            <a:r>
              <a:t/>
            </a:r>
            <a:endParaRPr sz="700">
              <a:solidFill>
                <a:srgbClr val="666666"/>
              </a:solidFill>
              <a:latin typeface="Barlow"/>
              <a:ea typeface="Barlow"/>
              <a:cs typeface="Barlow"/>
              <a:sym typeface="Barlow"/>
            </a:endParaRPr>
          </a:p>
        </p:txBody>
      </p:sp>
      <p:sp>
        <p:nvSpPr>
          <p:cNvPr id="2332" name="Google Shape;2332;p110"/>
          <p:cNvSpPr txBox="1"/>
          <p:nvPr/>
        </p:nvSpPr>
        <p:spPr>
          <a:xfrm>
            <a:off x="1231746" y="3398100"/>
            <a:ext cx="1261200" cy="26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0C814E"/>
                </a:solidFill>
                <a:latin typeface="Barlow"/>
                <a:ea typeface="Barlow"/>
                <a:cs typeface="Barlow"/>
                <a:sym typeface="Barlow"/>
              </a:rPr>
              <a:t>Middle-out complexity</a:t>
            </a:r>
            <a:endParaRPr b="1" sz="1700">
              <a:solidFill>
                <a:srgbClr val="0C814E"/>
              </a:solidFill>
              <a:latin typeface="Barlow"/>
              <a:ea typeface="Barlow"/>
              <a:cs typeface="Barlow"/>
              <a:sym typeface="Barlow"/>
            </a:endParaRPr>
          </a:p>
          <a:p>
            <a:pPr indent="0" lvl="0" marL="0" rtl="0" algn="ctr">
              <a:spcBef>
                <a:spcPts val="0"/>
              </a:spcBef>
              <a:spcAft>
                <a:spcPts val="0"/>
              </a:spcAft>
              <a:buNone/>
            </a:pPr>
            <a:r>
              <a:rPr lang="en" sz="800">
                <a:solidFill>
                  <a:srgbClr val="666666"/>
                </a:solidFill>
                <a:latin typeface="Barlow"/>
                <a:ea typeface="Barlow"/>
                <a:cs typeface="Barlow"/>
                <a:sym typeface="Barlow"/>
              </a:rPr>
              <a:t>Organising patterns give rise to ordered complexity and complex adaptive systems. </a:t>
            </a:r>
            <a:endParaRPr sz="800">
              <a:solidFill>
                <a:srgbClr val="666666"/>
              </a:solidFill>
              <a:latin typeface="Barlow"/>
              <a:ea typeface="Barlow"/>
              <a:cs typeface="Barlow"/>
              <a:sym typeface="Barlow"/>
            </a:endParaRPr>
          </a:p>
          <a:p>
            <a:pPr indent="0" lvl="0" marL="0" rtl="0" algn="ctr">
              <a:spcBef>
                <a:spcPts val="0"/>
              </a:spcBef>
              <a:spcAft>
                <a:spcPts val="0"/>
              </a:spcAft>
              <a:buNone/>
            </a:pPr>
            <a:r>
              <a:rPr b="1" lang="en" sz="800">
                <a:solidFill>
                  <a:srgbClr val="666666"/>
                </a:solidFill>
                <a:latin typeface="Barlow"/>
                <a:ea typeface="Barlow"/>
                <a:cs typeface="Barlow"/>
                <a:sym typeface="Barlow"/>
              </a:rPr>
              <a:t>More antifragile with growth.</a:t>
            </a:r>
            <a:endParaRPr b="1" sz="800">
              <a:solidFill>
                <a:srgbClr val="666666"/>
              </a:solidFill>
              <a:latin typeface="Barlow"/>
              <a:ea typeface="Barlow"/>
              <a:cs typeface="Barlow"/>
              <a:sym typeface="Barlow"/>
            </a:endParaRPr>
          </a:p>
        </p:txBody>
      </p:sp>
      <p:sp>
        <p:nvSpPr>
          <p:cNvPr id="2333" name="Google Shape;2333;p110"/>
          <p:cNvSpPr txBox="1"/>
          <p:nvPr/>
        </p:nvSpPr>
        <p:spPr>
          <a:xfrm>
            <a:off x="0" y="3059425"/>
            <a:ext cx="24930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66666"/>
                </a:solidFill>
                <a:latin typeface="Barlow"/>
                <a:ea typeface="Barlow"/>
                <a:cs typeface="Barlow"/>
                <a:sym typeface="Barlow"/>
              </a:rPr>
              <a:t>Self Organised Chaos</a:t>
            </a:r>
            <a:endParaRPr sz="100">
              <a:solidFill>
                <a:srgbClr val="666666"/>
              </a:solidFill>
              <a:latin typeface="Barlow"/>
              <a:ea typeface="Barlow"/>
              <a:cs typeface="Barlow"/>
              <a:sym typeface="Barlow"/>
            </a:endParaRPr>
          </a:p>
        </p:txBody>
      </p:sp>
      <p:pic>
        <p:nvPicPr>
          <p:cNvPr id="2334" name="Google Shape;2334;p110"/>
          <p:cNvPicPr preferRelativeResize="0"/>
          <p:nvPr/>
        </p:nvPicPr>
        <p:blipFill>
          <a:blip r:embed="rId4">
            <a:alphaModFix/>
          </a:blip>
          <a:stretch>
            <a:fillRect/>
          </a:stretch>
        </p:blipFill>
        <p:spPr>
          <a:xfrm>
            <a:off x="5045847" y="3059426"/>
            <a:ext cx="812425" cy="841075"/>
          </a:xfrm>
          <a:prstGeom prst="rect">
            <a:avLst/>
          </a:prstGeom>
          <a:noFill/>
          <a:ln>
            <a:noFill/>
          </a:ln>
        </p:spPr>
      </p:pic>
      <p:pic>
        <p:nvPicPr>
          <p:cNvPr id="2335" name="Google Shape;2335;p110"/>
          <p:cNvPicPr preferRelativeResize="0"/>
          <p:nvPr/>
        </p:nvPicPr>
        <p:blipFill>
          <a:blip r:embed="rId5">
            <a:alphaModFix/>
          </a:blip>
          <a:stretch>
            <a:fillRect/>
          </a:stretch>
        </p:blipFill>
        <p:spPr>
          <a:xfrm>
            <a:off x="5045852" y="2165539"/>
            <a:ext cx="812425" cy="812425"/>
          </a:xfrm>
          <a:prstGeom prst="rect">
            <a:avLst/>
          </a:prstGeom>
          <a:noFill/>
          <a:ln>
            <a:noFill/>
          </a:ln>
        </p:spPr>
      </p:pic>
      <p:sp>
        <p:nvSpPr>
          <p:cNvPr id="2336" name="Google Shape;2336;p110"/>
          <p:cNvSpPr/>
          <p:nvPr/>
        </p:nvSpPr>
        <p:spPr>
          <a:xfrm>
            <a:off x="5630550" y="1505450"/>
            <a:ext cx="1891800" cy="752400"/>
          </a:xfrm>
          <a:prstGeom prst="cloudCallout">
            <a:avLst>
              <a:gd fmla="val -28247" name="adj1"/>
              <a:gd fmla="val 71614" name="adj2"/>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666666"/>
                </a:solidFill>
                <a:latin typeface="Barlow"/>
                <a:ea typeface="Barlow"/>
                <a:cs typeface="Barlow"/>
                <a:sym typeface="Barlow"/>
              </a:rPr>
              <a:t>Watch TV or co-create with Hypha?</a:t>
            </a:r>
            <a:endParaRPr sz="800"/>
          </a:p>
        </p:txBody>
      </p:sp>
      <p:sp>
        <p:nvSpPr>
          <p:cNvPr id="2337" name="Google Shape;2337;p110"/>
          <p:cNvSpPr txBox="1"/>
          <p:nvPr>
            <p:ph idx="1" type="body"/>
          </p:nvPr>
        </p:nvSpPr>
        <p:spPr>
          <a:xfrm>
            <a:off x="0" y="569500"/>
            <a:ext cx="2493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t>We're competing against Hollywood, Social Media, Virtual Reality, etc for mindshare. Hypha needs to be more rewarding, fun and fulfilling. </a:t>
            </a:r>
            <a:br>
              <a:rPr lang="en" sz="800"/>
            </a:br>
            <a:br>
              <a:rPr lang="en" sz="800"/>
            </a:br>
            <a:r>
              <a:rPr lang="en" sz="800"/>
              <a:t>We’re competing against our current economic and political systems who want to control humanity.</a:t>
            </a:r>
            <a:br>
              <a:rPr lang="en" sz="800"/>
            </a:br>
            <a:br>
              <a:rPr lang="en" sz="800"/>
            </a:br>
            <a:r>
              <a:rPr lang="en" sz="800"/>
              <a:t>We're playing an "infinite game" where we can redesign how and what humans can create together. </a:t>
            </a:r>
            <a:endParaRPr sz="800"/>
          </a:p>
          <a:p>
            <a:pPr indent="0" lvl="0" marL="0" rtl="0" algn="l">
              <a:spcBef>
                <a:spcPts val="1600"/>
              </a:spcBef>
              <a:spcAft>
                <a:spcPts val="0"/>
              </a:spcAft>
              <a:buNone/>
            </a:pPr>
            <a:r>
              <a:rPr lang="en" sz="800"/>
              <a:t>The people we want to play with are the ones who aren't doing it for money as a “job”. Sure, money may be a consequence - but that shouldn't be the reason. We’re building a new civilization and we want to attract those eager to play a game at this level.</a:t>
            </a:r>
            <a:endParaRPr sz="800"/>
          </a:p>
          <a:p>
            <a:pPr indent="0" lvl="0" marL="0" rtl="0" algn="l">
              <a:spcBef>
                <a:spcPts val="1600"/>
              </a:spcBef>
              <a:spcAft>
                <a:spcPts val="1600"/>
              </a:spcAft>
              <a:buNone/>
            </a:pPr>
            <a:r>
              <a:t/>
            </a:r>
            <a:endParaRPr sz="800"/>
          </a:p>
        </p:txBody>
      </p:sp>
      <p:pic>
        <p:nvPicPr>
          <p:cNvPr id="2338" name="Google Shape;2338;p110"/>
          <p:cNvPicPr preferRelativeResize="0"/>
          <p:nvPr/>
        </p:nvPicPr>
        <p:blipFill>
          <a:blip r:embed="rId6">
            <a:alphaModFix/>
          </a:blip>
          <a:stretch>
            <a:fillRect/>
          </a:stretch>
        </p:blipFill>
        <p:spPr>
          <a:xfrm>
            <a:off x="2985500" y="1053050"/>
            <a:ext cx="2564525" cy="1322875"/>
          </a:xfrm>
          <a:prstGeom prst="rect">
            <a:avLst/>
          </a:prstGeom>
          <a:noFill/>
          <a:ln>
            <a:noFill/>
          </a:ln>
        </p:spPr>
      </p:pic>
      <p:pic>
        <p:nvPicPr>
          <p:cNvPr id="2339" name="Google Shape;2339;p110"/>
          <p:cNvPicPr preferRelativeResize="0"/>
          <p:nvPr/>
        </p:nvPicPr>
        <p:blipFill>
          <a:blip r:embed="rId7">
            <a:alphaModFix/>
          </a:blip>
          <a:stretch>
            <a:fillRect/>
          </a:stretch>
        </p:blipFill>
        <p:spPr>
          <a:xfrm>
            <a:off x="2640877" y="2437550"/>
            <a:ext cx="2316148" cy="2580850"/>
          </a:xfrm>
          <a:prstGeom prst="rect">
            <a:avLst/>
          </a:prstGeom>
          <a:noFill/>
          <a:ln>
            <a:noFill/>
          </a:ln>
        </p:spPr>
      </p:pic>
      <p:sp>
        <p:nvSpPr>
          <p:cNvPr id="2340" name="Google Shape;2340;p110"/>
          <p:cNvSpPr txBox="1"/>
          <p:nvPr/>
        </p:nvSpPr>
        <p:spPr>
          <a:xfrm>
            <a:off x="2493000" y="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Barlow"/>
                <a:ea typeface="Barlow"/>
                <a:cs typeface="Barlow"/>
                <a:sym typeface="Barlow"/>
              </a:rPr>
              <a:t>“COMPETITION”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4" name="Shape 2344"/>
        <p:cNvGrpSpPr/>
        <p:nvPr/>
      </p:nvGrpSpPr>
      <p:grpSpPr>
        <a:xfrm>
          <a:off x="0" y="0"/>
          <a:ext cx="0" cy="0"/>
          <a:chOff x="0" y="0"/>
          <a:chExt cx="0" cy="0"/>
        </a:xfrm>
      </p:grpSpPr>
      <p:pic>
        <p:nvPicPr>
          <p:cNvPr id="2345" name="Google Shape;2345;p111"/>
          <p:cNvPicPr preferRelativeResize="0"/>
          <p:nvPr/>
        </p:nvPicPr>
        <p:blipFill>
          <a:blip r:embed="rId3">
            <a:alphaModFix/>
          </a:blip>
          <a:stretch>
            <a:fillRect/>
          </a:stretch>
        </p:blipFill>
        <p:spPr>
          <a:xfrm>
            <a:off x="1707300" y="0"/>
            <a:ext cx="5117032"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4286250" y="247200"/>
            <a:ext cx="485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666666"/>
                </a:solidFill>
                <a:latin typeface="Barlow"/>
                <a:ea typeface="Barlow"/>
                <a:cs typeface="Barlow"/>
                <a:sym typeface="Barlow"/>
              </a:rPr>
              <a:t>Minimum Viable Decentralized </a:t>
            </a:r>
            <a:r>
              <a:rPr b="1" lang="en" sz="3000">
                <a:solidFill>
                  <a:srgbClr val="666666"/>
                </a:solidFill>
                <a:latin typeface="Barlow"/>
                <a:ea typeface="Barlow"/>
                <a:cs typeface="Barlow"/>
                <a:sym typeface="Barlow"/>
              </a:rPr>
              <a:t>Organization</a:t>
            </a:r>
            <a:endParaRPr b="1" sz="3000">
              <a:solidFill>
                <a:srgbClr val="666666"/>
              </a:solidFill>
              <a:latin typeface="Barlow"/>
              <a:ea typeface="Barlow"/>
              <a:cs typeface="Barlow"/>
              <a:sym typeface="Barlow"/>
            </a:endParaRPr>
          </a:p>
        </p:txBody>
      </p:sp>
      <p:sp>
        <p:nvSpPr>
          <p:cNvPr id="200" name="Google Shape;200;p34"/>
          <p:cNvSpPr txBox="1"/>
          <p:nvPr>
            <p:ph idx="1" type="body"/>
          </p:nvPr>
        </p:nvSpPr>
        <p:spPr>
          <a:xfrm>
            <a:off x="4286200" y="1575750"/>
            <a:ext cx="4856700" cy="308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rgbClr val="595959"/>
                </a:solidFill>
                <a:latin typeface="Barlow"/>
                <a:ea typeface="Barlow"/>
                <a:cs typeface="Barlow"/>
                <a:sym typeface="Barlow"/>
              </a:rPr>
              <a:t>Be a bridge to the new paradigm by being a living evolving experiment</a:t>
            </a:r>
            <a:endParaRPr sz="1500">
              <a:solidFill>
                <a:srgbClr val="595959"/>
              </a:solidFill>
              <a:latin typeface="Barlow"/>
              <a:ea typeface="Barlow"/>
              <a:cs typeface="Barlow"/>
              <a:sym typeface="Barlow"/>
            </a:endParaRPr>
          </a:p>
          <a:p>
            <a:pPr indent="-317500" lvl="0" marL="457200" rtl="0" algn="l">
              <a:lnSpc>
                <a:spcPct val="100000"/>
              </a:lnSpc>
              <a:spcBef>
                <a:spcPts val="1600"/>
              </a:spcBef>
              <a:spcAft>
                <a:spcPts val="0"/>
              </a:spcAft>
              <a:buClr>
                <a:srgbClr val="595959"/>
              </a:buClr>
              <a:buSzPts val="1400"/>
              <a:buFont typeface="Barlow"/>
              <a:buAutoNum type="arabicPeriod"/>
            </a:pPr>
            <a:r>
              <a:rPr lang="en" sz="1400">
                <a:solidFill>
                  <a:srgbClr val="595959"/>
                </a:solidFill>
                <a:latin typeface="Barlow"/>
                <a:ea typeface="Barlow"/>
                <a:cs typeface="Barlow"/>
                <a:sym typeface="Barlow"/>
              </a:rPr>
              <a:t>Basic structure: simple structure to co-evolve from.</a:t>
            </a:r>
            <a:br>
              <a:rPr lang="en" sz="1400">
                <a:solidFill>
                  <a:srgbClr val="595959"/>
                </a:solidFill>
                <a:latin typeface="Barlow"/>
                <a:ea typeface="Barlow"/>
                <a:cs typeface="Barlow"/>
                <a:sym typeface="Barlow"/>
              </a:rPr>
            </a:br>
            <a:endParaRPr sz="1400">
              <a:solidFill>
                <a:srgbClr val="595959"/>
              </a:solidFill>
              <a:latin typeface="Barlow"/>
              <a:ea typeface="Barlow"/>
              <a:cs typeface="Barlow"/>
              <a:sym typeface="Barlow"/>
            </a:endParaRPr>
          </a:p>
          <a:p>
            <a:pPr indent="-317500" lvl="0" marL="457200" rtl="0" algn="l">
              <a:lnSpc>
                <a:spcPct val="100000"/>
              </a:lnSpc>
              <a:spcBef>
                <a:spcPts val="0"/>
              </a:spcBef>
              <a:spcAft>
                <a:spcPts val="0"/>
              </a:spcAft>
              <a:buClr>
                <a:srgbClr val="595959"/>
              </a:buClr>
              <a:buSzPts val="1400"/>
              <a:buFont typeface="Barlow"/>
              <a:buAutoNum type="arabicPeriod"/>
            </a:pPr>
            <a:r>
              <a:rPr lang="en" sz="1400">
                <a:solidFill>
                  <a:srgbClr val="595959"/>
                </a:solidFill>
                <a:latin typeface="Barlow"/>
                <a:ea typeface="Barlow"/>
                <a:cs typeface="Barlow"/>
                <a:sym typeface="Barlow"/>
              </a:rPr>
              <a:t>Build the change while living the change.</a:t>
            </a:r>
            <a:br>
              <a:rPr lang="en" sz="1400">
                <a:solidFill>
                  <a:srgbClr val="595959"/>
                </a:solidFill>
                <a:latin typeface="Barlow"/>
                <a:ea typeface="Barlow"/>
                <a:cs typeface="Barlow"/>
                <a:sym typeface="Barlow"/>
              </a:rPr>
            </a:br>
            <a:endParaRPr sz="1400">
              <a:solidFill>
                <a:srgbClr val="595959"/>
              </a:solidFill>
              <a:latin typeface="Barlow"/>
              <a:ea typeface="Barlow"/>
              <a:cs typeface="Barlow"/>
              <a:sym typeface="Barlow"/>
            </a:endParaRPr>
          </a:p>
          <a:p>
            <a:pPr indent="-317500" lvl="0" marL="457200" rtl="0" algn="l">
              <a:lnSpc>
                <a:spcPct val="100000"/>
              </a:lnSpc>
              <a:spcBef>
                <a:spcPts val="0"/>
              </a:spcBef>
              <a:spcAft>
                <a:spcPts val="0"/>
              </a:spcAft>
              <a:buClr>
                <a:srgbClr val="595959"/>
              </a:buClr>
              <a:buSzPts val="1400"/>
              <a:buFont typeface="Barlow"/>
              <a:buAutoNum type="arabicPeriod"/>
            </a:pPr>
            <a:r>
              <a:rPr lang="en" sz="1400">
                <a:solidFill>
                  <a:srgbClr val="595959"/>
                </a:solidFill>
                <a:latin typeface="Barlow"/>
                <a:ea typeface="Barlow"/>
                <a:cs typeface="Barlow"/>
                <a:sym typeface="Barlow"/>
              </a:rPr>
              <a:t>Model how </a:t>
            </a:r>
            <a:r>
              <a:rPr lang="en" sz="1400">
                <a:solidFill>
                  <a:srgbClr val="595959"/>
                </a:solidFill>
                <a:latin typeface="Barlow"/>
                <a:ea typeface="Barlow"/>
                <a:cs typeface="Barlow"/>
                <a:sym typeface="Barlow"/>
              </a:rPr>
              <a:t>organisations</a:t>
            </a:r>
            <a:r>
              <a:rPr lang="en" sz="1400">
                <a:solidFill>
                  <a:srgbClr val="595959"/>
                </a:solidFill>
                <a:latin typeface="Barlow"/>
                <a:ea typeface="Barlow"/>
                <a:cs typeface="Barlow"/>
                <a:sym typeface="Barlow"/>
              </a:rPr>
              <a:t> can be a regenerative, </a:t>
            </a:r>
            <a:r>
              <a:rPr lang="en" sz="1400">
                <a:solidFill>
                  <a:srgbClr val="595959"/>
                </a:solidFill>
                <a:latin typeface="Barlow"/>
                <a:ea typeface="Barlow"/>
                <a:cs typeface="Barlow"/>
                <a:sym typeface="Barlow"/>
              </a:rPr>
              <a:t>nurturing</a:t>
            </a:r>
            <a:r>
              <a:rPr lang="en" sz="1400">
                <a:solidFill>
                  <a:srgbClr val="595959"/>
                </a:solidFill>
                <a:latin typeface="Barlow"/>
                <a:ea typeface="Barlow"/>
                <a:cs typeface="Barlow"/>
                <a:sym typeface="Barlow"/>
              </a:rPr>
              <a:t> and equalizing force for good. </a:t>
            </a:r>
            <a:br>
              <a:rPr lang="en" sz="1400">
                <a:solidFill>
                  <a:srgbClr val="595959"/>
                </a:solidFill>
                <a:latin typeface="Barlow"/>
                <a:ea typeface="Barlow"/>
                <a:cs typeface="Barlow"/>
                <a:sym typeface="Barlow"/>
              </a:rPr>
            </a:br>
            <a:endParaRPr sz="1400">
              <a:solidFill>
                <a:srgbClr val="595959"/>
              </a:solidFill>
              <a:latin typeface="Barlow"/>
              <a:ea typeface="Barlow"/>
              <a:cs typeface="Barlow"/>
              <a:sym typeface="Barlow"/>
            </a:endParaRPr>
          </a:p>
          <a:p>
            <a:pPr indent="-317500" lvl="0" marL="457200" rtl="0" algn="l">
              <a:lnSpc>
                <a:spcPct val="100000"/>
              </a:lnSpc>
              <a:spcBef>
                <a:spcPts val="0"/>
              </a:spcBef>
              <a:spcAft>
                <a:spcPts val="0"/>
              </a:spcAft>
              <a:buClr>
                <a:srgbClr val="595959"/>
              </a:buClr>
              <a:buSzPts val="1400"/>
              <a:buFont typeface="Barlow"/>
              <a:buAutoNum type="arabicPeriod"/>
            </a:pPr>
            <a:r>
              <a:rPr lang="en" sz="1400">
                <a:solidFill>
                  <a:srgbClr val="595959"/>
                </a:solidFill>
                <a:latin typeface="Barlow"/>
                <a:ea typeface="Barlow"/>
                <a:cs typeface="Barlow"/>
                <a:sym typeface="Barlow"/>
              </a:rPr>
              <a:t>We do this through a continuous and subtle shift in how we </a:t>
            </a:r>
            <a:r>
              <a:rPr lang="en" sz="1400">
                <a:solidFill>
                  <a:srgbClr val="595959"/>
                </a:solidFill>
                <a:latin typeface="Barlow"/>
                <a:ea typeface="Barlow"/>
                <a:cs typeface="Barlow"/>
                <a:sym typeface="Barlow"/>
              </a:rPr>
              <a:t>collaborate</a:t>
            </a:r>
            <a:r>
              <a:rPr lang="en" sz="1400">
                <a:solidFill>
                  <a:srgbClr val="595959"/>
                </a:solidFill>
                <a:latin typeface="Barlow"/>
                <a:ea typeface="Barlow"/>
                <a:cs typeface="Barlow"/>
                <a:sym typeface="Barlow"/>
              </a:rPr>
              <a:t> and co-create.</a:t>
            </a:r>
            <a:endParaRPr sz="1400">
              <a:solidFill>
                <a:srgbClr val="595959"/>
              </a:solidFill>
              <a:latin typeface="Barlow"/>
              <a:ea typeface="Barlow"/>
              <a:cs typeface="Barlow"/>
              <a:sym typeface="Barlow"/>
            </a:endParaRPr>
          </a:p>
        </p:txBody>
      </p:sp>
      <p:pic>
        <p:nvPicPr>
          <p:cNvPr id="201" name="Google Shape;201;p34"/>
          <p:cNvPicPr preferRelativeResize="0"/>
          <p:nvPr/>
        </p:nvPicPr>
        <p:blipFill rotWithShape="1">
          <a:blip r:embed="rId3">
            <a:alphaModFix/>
          </a:blip>
          <a:srcRect b="20000" l="0" r="0" t="0"/>
          <a:stretch/>
        </p:blipFill>
        <p:spPr>
          <a:xfrm>
            <a:off x="0" y="0"/>
            <a:ext cx="4286251"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